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50"/>
  </p:notesMasterIdLst>
  <p:sldIdLst>
    <p:sldId id="256" r:id="rId2"/>
    <p:sldId id="259" r:id="rId3"/>
    <p:sldId id="261" r:id="rId4"/>
    <p:sldId id="262" r:id="rId5"/>
    <p:sldId id="263" r:id="rId6"/>
    <p:sldId id="296" r:id="rId7"/>
    <p:sldId id="265" r:id="rId8"/>
    <p:sldId id="266" r:id="rId9"/>
    <p:sldId id="297" r:id="rId10"/>
    <p:sldId id="267" r:id="rId11"/>
    <p:sldId id="268" r:id="rId12"/>
    <p:sldId id="269" r:id="rId13"/>
    <p:sldId id="270" r:id="rId14"/>
    <p:sldId id="271" r:id="rId15"/>
    <p:sldId id="272" r:id="rId16"/>
    <p:sldId id="298" r:id="rId17"/>
    <p:sldId id="274" r:id="rId18"/>
    <p:sldId id="275" r:id="rId19"/>
    <p:sldId id="276" r:id="rId20"/>
    <p:sldId id="300" r:id="rId21"/>
    <p:sldId id="299" r:id="rId22"/>
    <p:sldId id="278" r:id="rId23"/>
    <p:sldId id="279" r:id="rId24"/>
    <p:sldId id="311" r:id="rId25"/>
    <p:sldId id="280" r:id="rId26"/>
    <p:sldId id="281" r:id="rId27"/>
    <p:sldId id="282" r:id="rId28"/>
    <p:sldId id="283" r:id="rId29"/>
    <p:sldId id="301" r:id="rId30"/>
    <p:sldId id="302" r:id="rId31"/>
    <p:sldId id="303" r:id="rId32"/>
    <p:sldId id="304" r:id="rId33"/>
    <p:sldId id="305" r:id="rId34"/>
    <p:sldId id="306" r:id="rId35"/>
    <p:sldId id="307" r:id="rId36"/>
    <p:sldId id="308" r:id="rId37"/>
    <p:sldId id="309" r:id="rId38"/>
    <p:sldId id="310" r:id="rId39"/>
    <p:sldId id="286" r:id="rId40"/>
    <p:sldId id="287" r:id="rId41"/>
    <p:sldId id="288" r:id="rId42"/>
    <p:sldId id="289" r:id="rId43"/>
    <p:sldId id="290" r:id="rId44"/>
    <p:sldId id="291" r:id="rId45"/>
    <p:sldId id="292" r:id="rId46"/>
    <p:sldId id="293" r:id="rId47"/>
    <p:sldId id="294" r:id="rId48"/>
    <p:sldId id="295" r:id="rId4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F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1" autoAdjust="0"/>
    <p:restoredTop sz="95455" autoAdjust="0"/>
  </p:normalViewPr>
  <p:slideViewPr>
    <p:cSldViewPr>
      <p:cViewPr varScale="1">
        <p:scale>
          <a:sx n="91" d="100"/>
          <a:sy n="91" d="100"/>
        </p:scale>
        <p:origin x="138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665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EC3D243-8D02-4FF7-AE9C-DA6DD001D6F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9EE58D-1B3B-4C2F-A2DD-9BCECC0EA6F8}"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t>This repository of slides is intended to support the named chapter. The slide repository should be used as follows:</a:t>
            </a:r>
          </a:p>
          <a:p>
            <a:pPr eaLnBrk="1" hangingPunct="1">
              <a:buFontTx/>
              <a:buChar char="•"/>
            </a:pPr>
            <a:r>
              <a:rPr lang="en-US" altLang="en-US" smtClean="0"/>
              <a:t>Copy the file to a unique name for your course and unit.</a:t>
            </a:r>
          </a:p>
          <a:p>
            <a:pPr eaLnBrk="1" hangingPunct="1">
              <a:buFontTx/>
              <a:buChar char="•"/>
            </a:pPr>
            <a:r>
              <a:rPr lang="en-US" altLang="en-US" smtClean="0"/>
              <a:t>Edit the file by deleting those slides you don’t want to cover, editing other slides as appropriate to your course, and adding slides as desired.</a:t>
            </a:r>
          </a:p>
          <a:p>
            <a:pPr eaLnBrk="1" hangingPunct="1">
              <a:buFontTx/>
              <a:buChar char="•"/>
            </a:pPr>
            <a:r>
              <a:rPr lang="en-US" altLang="en-US" smtClean="0"/>
              <a:t>Print the slides to produce transparency masters or print directly to film or present the slides using a computer image projector.</a:t>
            </a:r>
          </a:p>
          <a:p>
            <a:pPr eaLnBrk="1" hangingPunct="1">
              <a:buFontTx/>
              <a:buChar char="•"/>
            </a:pPr>
            <a:r>
              <a:rPr lang="en-US" altLang="en-US" smtClean="0"/>
              <a:t>Each slide includes instructor notes. To view those notes in PowerPoint, click-left on the View Menu; then click left on Notes View sub-menu.  You may need to scroll down to see the instructor notes.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DF193F-6583-4DFC-9832-19B37893511B}" type="slidenum">
              <a:rPr lang="en-US" altLang="en-US"/>
              <a:pPr>
                <a:spcBef>
                  <a:spcPct val="0"/>
                </a:spcBef>
              </a:pPr>
              <a:t>10</a:t>
            </a:fld>
            <a:endParaRPr lang="en-US" altLang="en-US"/>
          </a:p>
        </p:txBody>
      </p:sp>
      <p:sp>
        <p:nvSpPr>
          <p:cNvPr id="23555" name="Rectangle 2"/>
          <p:cNvSpPr>
            <a:spLocks noGrp="1" noRot="1" noChangeAspect="1" noChangeArrowheads="1" noTextEdit="1"/>
          </p:cNvSpPr>
          <p:nvPr>
            <p:ph type="sldImg"/>
          </p:nvPr>
        </p:nvSpPr>
        <p:spPr>
          <a:xfrm>
            <a:off x="1144588" y="685800"/>
            <a:ext cx="4572000" cy="3429000"/>
          </a:xfrm>
          <a:ln/>
        </p:spPr>
      </p:sp>
      <p:sp>
        <p:nvSpPr>
          <p:cNvPr id="2355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Inheritance is a critical concept of OO. In fact for a programming language or DBMS to be considered OO, it must support inheritance. In inheritance, the child class inherits the attributes and methods from its parent class(s).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01295B-817A-49B9-BE83-392897BFBC7C}" type="slidenum">
              <a:rPr lang="en-US" altLang="en-US"/>
              <a:pPr>
                <a:spcBef>
                  <a:spcPct val="0"/>
                </a:spcBef>
              </a:pPr>
              <a:t>11</a:t>
            </a:fld>
            <a:endParaRPr lang="en-US" altLang="en-US"/>
          </a:p>
        </p:txBody>
      </p:sp>
      <p:sp>
        <p:nvSpPr>
          <p:cNvPr id="25603" name="Rectangle 2"/>
          <p:cNvSpPr>
            <a:spLocks noGrp="1" noRot="1" noChangeAspect="1" noChangeArrowheads="1" noTextEdit="1"/>
          </p:cNvSpPr>
          <p:nvPr>
            <p:ph type="sldImg"/>
          </p:nvPr>
        </p:nvSpPr>
        <p:spPr>
          <a:xfrm>
            <a:off x="1150938" y="690563"/>
            <a:ext cx="4557712" cy="3417887"/>
          </a:xfrm>
          <a:ln/>
        </p:spPr>
      </p:sp>
      <p:sp>
        <p:nvSpPr>
          <p:cNvPr id="2560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The terms Generalization and Specialization will be defined on the next slide.</a:t>
            </a:r>
          </a:p>
          <a:p>
            <a:pPr eaLnBrk="1" hangingPunct="1">
              <a:buFontTx/>
              <a:buChar char="•"/>
            </a:pPr>
            <a:r>
              <a:rPr lang="en-US" altLang="en-US" smtClean="0"/>
              <a:t>Walk the students through this diagram. </a:t>
            </a:r>
          </a:p>
          <a:p>
            <a:pPr eaLnBrk="1" hangingPunct="1">
              <a:buFontTx/>
              <a:buChar char="•"/>
            </a:pPr>
            <a:r>
              <a:rPr lang="en-US" altLang="en-US" smtClean="0"/>
              <a:t>The Person object has an attribute last name. Therefore the Student and Teacher objects that are based on Person also have an attribute last name as well as their own attributes (GPA or rank).</a:t>
            </a:r>
          </a:p>
          <a:p>
            <a:pPr eaLnBrk="1" hangingPunct="1">
              <a:buFontTx/>
              <a:buChar char="•"/>
            </a:pPr>
            <a:r>
              <a:rPr lang="en-US" altLang="en-US" smtClean="0"/>
              <a:t>The Person object has a method walk. Therefore Student and Teach also have a method walk as well as their own methods (enroll or lecture).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2CA5B6-1395-45E5-BDB2-FDA9828B83C4}" type="slidenum">
              <a:rPr lang="en-US" altLang="en-US"/>
              <a:pPr>
                <a:spcBef>
                  <a:spcPct val="0"/>
                </a:spcBef>
              </a:pPr>
              <a:t>12</a:t>
            </a:fld>
            <a:endParaRPr lang="en-US" altLang="en-US"/>
          </a:p>
        </p:txBody>
      </p:sp>
      <p:sp>
        <p:nvSpPr>
          <p:cNvPr id="27651" name="Rectangle 2"/>
          <p:cNvSpPr>
            <a:spLocks noGrp="1" noRot="1" noChangeAspect="1" noChangeArrowheads="1" noTextEdit="1"/>
          </p:cNvSpPr>
          <p:nvPr>
            <p:ph type="sldImg"/>
          </p:nvPr>
        </p:nvSpPr>
        <p:spPr>
          <a:xfrm>
            <a:off x="1144588" y="685800"/>
            <a:ext cx="4572000" cy="3429000"/>
          </a:xfrm>
          <a:ln/>
        </p:spPr>
      </p:sp>
      <p:sp>
        <p:nvSpPr>
          <p:cNvPr id="2765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The previous slide illustrates these terms.</a:t>
            </a:r>
          </a:p>
          <a:p>
            <a:pPr eaLnBrk="1" hangingPunct="1">
              <a:buFontTx/>
              <a:buChar char="•"/>
            </a:pPr>
            <a:r>
              <a:rPr lang="en-US" altLang="en-US" smtClean="0"/>
              <a:t>The class supertype will have one or more </a:t>
            </a:r>
            <a:r>
              <a:rPr lang="en-US" altLang="en-US" i="1" smtClean="0"/>
              <a:t>one-to-one</a:t>
            </a:r>
            <a:r>
              <a:rPr lang="en-US" altLang="en-US" smtClean="0"/>
              <a:t> relationships to object class </a:t>
            </a:r>
            <a:r>
              <a:rPr lang="en-US" altLang="en-US" i="1" smtClean="0"/>
              <a:t>subtypes</a:t>
            </a:r>
            <a:r>
              <a:rPr lang="en-US" altLang="en-US" smtClean="0"/>
              <a:t>. These relationships are sometimes called “IS A” relationships (or “WAS A” or “COULD BE A”) because each instance of the supertype “is </a:t>
            </a:r>
            <a:r>
              <a:rPr lang="en-US" altLang="en-US" u="sng" smtClean="0"/>
              <a:t>also</a:t>
            </a:r>
            <a:r>
              <a:rPr lang="en-US" altLang="en-US" smtClean="0"/>
              <a:t> an” instance of one or more subtypes.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C18E4C-3E63-48D4-9EC9-D7DB96DB5714}" type="slidenum">
              <a:rPr lang="en-US" altLang="en-US"/>
              <a:pPr>
                <a:spcBef>
                  <a:spcPct val="0"/>
                </a:spcBef>
              </a:pPr>
              <a:t>13</a:t>
            </a:fld>
            <a:endParaRPr lang="en-US" altLang="en-US"/>
          </a:p>
        </p:txBody>
      </p:sp>
      <p:sp>
        <p:nvSpPr>
          <p:cNvPr id="29699" name="Rectangle 2"/>
          <p:cNvSpPr>
            <a:spLocks noGrp="1" noRot="1" noChangeAspect="1" noChangeArrowheads="1" noTextEdit="1"/>
          </p:cNvSpPr>
          <p:nvPr>
            <p:ph type="sldImg"/>
          </p:nvPr>
        </p:nvSpPr>
        <p:spPr>
          <a:xfrm>
            <a:off x="1144588" y="685800"/>
            <a:ext cx="4572000" cy="3429000"/>
          </a:xfrm>
          <a:ln/>
        </p:spPr>
      </p:sp>
      <p:sp>
        <p:nvSpPr>
          <p:cNvPr id="2970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Have students identify what attributes and methods are inherited by the STUDENT and TEACHER classes.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828D821-4B80-48E4-A107-D285DDF8FECC}" type="slidenum">
              <a:rPr lang="en-US" altLang="en-US"/>
              <a:pPr>
                <a:spcBef>
                  <a:spcPct val="0"/>
                </a:spcBef>
              </a:pPr>
              <a:t>14</a:t>
            </a:fld>
            <a:endParaRPr lang="en-US" altLang="en-US"/>
          </a:p>
        </p:txBody>
      </p:sp>
      <p:sp>
        <p:nvSpPr>
          <p:cNvPr id="31747" name="Rectangle 2"/>
          <p:cNvSpPr>
            <a:spLocks noGrp="1" noRot="1" noChangeAspect="1" noChangeArrowheads="1" noTextEdit="1"/>
          </p:cNvSpPr>
          <p:nvPr>
            <p:ph type="sldImg"/>
          </p:nvPr>
        </p:nvSpPr>
        <p:spPr>
          <a:xfrm>
            <a:off x="1144588" y="685800"/>
            <a:ext cx="4572000" cy="3429000"/>
          </a:xfrm>
          <a:ln/>
        </p:spPr>
      </p:sp>
      <p:sp>
        <p:nvSpPr>
          <p:cNvPr id="95235" name="Rectangle 3"/>
          <p:cNvSpPr>
            <a:spLocks noGrp="1" noChangeArrowheads="1"/>
          </p:cNvSpPr>
          <p:nvPr>
            <p:ph type="body" idx="1"/>
          </p:nvPr>
        </p:nvSpPr>
        <p:spPr>
          <a:xfrm>
            <a:off x="914400" y="4343400"/>
            <a:ext cx="5029200" cy="4114800"/>
          </a:xfrm>
        </p:spPr>
        <p:txBody>
          <a:bodyPr lIns="91427" tIns="45713" rIns="91427" bIns="45713"/>
          <a:lstStyle/>
          <a:p>
            <a:pPr eaLnBrk="1" hangingPunct="1">
              <a:defRPr/>
            </a:pPr>
            <a:r>
              <a:rPr lang="en-US" b="1"/>
              <a:t>Teaching Notes</a:t>
            </a:r>
          </a:p>
          <a:p>
            <a:pPr eaLnBrk="1" hangingPunct="1">
              <a:buFontTx/>
              <a:buChar char="•"/>
              <a:defRPr/>
            </a:pPr>
            <a:r>
              <a:rPr lang="en-US"/>
              <a:t>Objects and classes do not exist in isolation. The things they represent interact with and impact one another to support the business mission. </a:t>
            </a:r>
          </a:p>
          <a:p>
            <a:pPr eaLnBrk="1" hangingPunct="1">
              <a:buFontTx/>
              <a:buChar char="•"/>
              <a:defRPr/>
            </a:pPr>
            <a:r>
              <a:rPr lang="en-US"/>
              <a:t>An object/class relationship is graphically illustrated in UML as a connecting line between two classes. This relationship is commonly referred to as an association. The line is labeled with a verb phrase that describes the association. All associations are implicitly bidirectional, meaning that they can interpreted in both directions.</a:t>
            </a:r>
          </a:p>
          <a:p>
            <a:pPr eaLnBrk="1" hangingPunct="1">
              <a:buFontTx/>
              <a:buChar char="•"/>
              <a:defRPr/>
            </a:pPr>
            <a:r>
              <a:rPr lang="en-US">
                <a:effectLst>
                  <a:outerShdw blurRad="38100" dist="38100" dir="2700000" algn="tl">
                    <a:srgbClr val="C0C0C0"/>
                  </a:outerShdw>
                </a:effectLst>
              </a:rPr>
              <a:t>The</a:t>
            </a:r>
            <a:r>
              <a:rPr lang="en-US"/>
              <a:t> figure above shows the complexity or degree of each association. For example, in the above business assertions, we must also answer the following questions:</a:t>
            </a:r>
          </a:p>
          <a:p>
            <a:pPr lvl="1" eaLnBrk="1" hangingPunct="1">
              <a:defRPr/>
            </a:pPr>
            <a:r>
              <a:rPr lang="en-US"/>
              <a:t>Must there exist an instance of CUSTOMER for each instance of ORDER? Yes!</a:t>
            </a:r>
          </a:p>
          <a:p>
            <a:pPr lvl="1" eaLnBrk="1" hangingPunct="1">
              <a:defRPr/>
            </a:pPr>
            <a:r>
              <a:rPr lang="en-US"/>
              <a:t>Must there exist an instance of ORDER for each instance of CUSTOMER? No!</a:t>
            </a:r>
          </a:p>
          <a:p>
            <a:pPr lvl="1" eaLnBrk="1" hangingPunct="1">
              <a:defRPr/>
            </a:pPr>
            <a:r>
              <a:rPr lang="en-US"/>
              <a:t>How many instances of ORDER can exist for each instance of CUSTOMER? Many!</a:t>
            </a:r>
          </a:p>
          <a:p>
            <a:pPr lvl="1" eaLnBrk="1" hangingPunct="1">
              <a:defRPr/>
            </a:pPr>
            <a:r>
              <a:rPr lang="en-US"/>
              <a:t>How many instances of CUSTOMER can exist for each instance of ORDER? One!</a:t>
            </a:r>
          </a:p>
          <a:p>
            <a:pPr eaLnBrk="1" hangingPunct="1">
              <a:defRPr/>
            </a:pPr>
            <a:endParaRPr lang="en-US"/>
          </a:p>
          <a:p>
            <a:pPr eaLnBrk="1" hangingPunct="1">
              <a:defRPr/>
            </a:pPr>
            <a:endParaRPr lang="en-US"/>
          </a:p>
          <a:p>
            <a:pPr eaLnBrk="1" hangingPunct="1">
              <a:defRPr/>
            </a:pPr>
            <a:endParaRPr lang="en-US"/>
          </a:p>
          <a:p>
            <a:pPr eaLnBrk="1" hangingPunct="1">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BBCD8A-5985-4E34-B3B0-0ED939D01AD2}" type="slidenum">
              <a:rPr lang="en-US" altLang="en-US"/>
              <a:pPr>
                <a:spcBef>
                  <a:spcPct val="0"/>
                </a:spcBef>
              </a:pPr>
              <a:t>15</a:t>
            </a:fld>
            <a:endParaRPr lang="en-US" altLang="en-US"/>
          </a:p>
        </p:txBody>
      </p:sp>
      <p:sp>
        <p:nvSpPr>
          <p:cNvPr id="33795" name="Rectangle 2"/>
          <p:cNvSpPr>
            <a:spLocks noGrp="1" noRot="1" noChangeAspect="1" noChangeArrowheads="1" noTextEdit="1"/>
          </p:cNvSpPr>
          <p:nvPr>
            <p:ph type="sldImg"/>
          </p:nvPr>
        </p:nvSpPr>
        <p:spPr>
          <a:xfrm>
            <a:off x="1144588" y="685800"/>
            <a:ext cx="4572000" cy="3429000"/>
          </a:xfrm>
          <a:ln/>
        </p:spPr>
      </p:sp>
      <p:sp>
        <p:nvSpPr>
          <p:cNvPr id="3379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Because all associations are implicitly bidirectional, multiplicity must be defined in both directions for every association.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A9BBE7-730B-4017-8BC5-D7FB5475135B}" type="slidenum">
              <a:rPr lang="en-US" altLang="en-US"/>
              <a:pPr>
                <a:spcBef>
                  <a:spcPct val="0"/>
                </a:spcBef>
              </a:pPr>
              <a:t>16</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Aggregation relationships do not support inheritance. Their benefit lies in the ability to send a message to the parent class and that message is automatically applied to all the child classes.</a:t>
            </a:r>
          </a:p>
          <a:p>
            <a:pPr eaLnBrk="1" hangingPunct="1">
              <a:buFontTx/>
              <a:buChar char="•"/>
            </a:pPr>
            <a:r>
              <a:rPr lang="en-US" altLang="en-US" smtClean="0"/>
              <a:t>Have students provide other examples of objects where aggregation relationships are appropriate (car – or any bill of material, order-line item, etc.).</a:t>
            </a:r>
          </a:p>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E4066C-E16C-4E7D-A066-18EADE3C3086}" type="slidenum">
              <a:rPr lang="en-US" altLang="en-US"/>
              <a:pPr>
                <a:spcBef>
                  <a:spcPct val="0"/>
                </a:spcBef>
              </a:pPr>
              <a:t>17</a:t>
            </a:fld>
            <a:endParaRPr lang="en-US" altLang="en-US"/>
          </a:p>
        </p:txBody>
      </p:sp>
      <p:sp>
        <p:nvSpPr>
          <p:cNvPr id="37891" name="Rectangle 2"/>
          <p:cNvSpPr>
            <a:spLocks noGrp="1" noRot="1" noChangeAspect="1" noChangeArrowheads="1" noTextEdit="1"/>
          </p:cNvSpPr>
          <p:nvPr>
            <p:ph type="sldImg"/>
          </p:nvPr>
        </p:nvSpPr>
        <p:spPr>
          <a:xfrm>
            <a:off x="1150938" y="690563"/>
            <a:ext cx="4557712" cy="3417887"/>
          </a:xfrm>
          <a:ln/>
        </p:spPr>
      </p:sp>
      <p:sp>
        <p:nvSpPr>
          <p:cNvPr id="3789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All composition relationships are aggregation relationships. But not all aggregation relationships are composition relationships.</a:t>
            </a:r>
          </a:p>
          <a:p>
            <a:pPr eaLnBrk="1" hangingPunct="1">
              <a:buFontTx/>
              <a:buChar char="•"/>
            </a:pPr>
            <a:r>
              <a:rPr lang="en-US" altLang="en-US" smtClean="0"/>
              <a:t>Ask students why composition is appropriate for the Book and Chapter classes but not for the Team class.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AA158E-79AF-4F7A-9755-F6C7BEF30FCA}" type="slidenum">
              <a:rPr lang="en-US" altLang="en-US"/>
              <a:pPr>
                <a:spcBef>
                  <a:spcPct val="0"/>
                </a:spcBef>
              </a:pPr>
              <a:t>18</a:t>
            </a:fld>
            <a:endParaRPr lang="en-US" altLang="en-US"/>
          </a:p>
        </p:txBody>
      </p:sp>
      <p:sp>
        <p:nvSpPr>
          <p:cNvPr id="39939" name="Rectangle 2"/>
          <p:cNvSpPr>
            <a:spLocks noGrp="1" noRot="1" noChangeAspect="1" noChangeArrowheads="1" noTextEdit="1"/>
          </p:cNvSpPr>
          <p:nvPr>
            <p:ph type="sldImg"/>
          </p:nvPr>
        </p:nvSpPr>
        <p:spPr>
          <a:xfrm>
            <a:off x="1144588" y="685800"/>
            <a:ext cx="4572000" cy="3429000"/>
          </a:xfrm>
          <a:ln/>
        </p:spPr>
      </p:sp>
      <p:sp>
        <p:nvSpPr>
          <p:cNvPr id="3994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cs typeface="Times New Roman" panose="02020603050405020304" pitchFamily="18" charset="0"/>
              </a:rPr>
              <a:t>The object sending a message does not need to know how the receiving object is organized internally or how the behavior is to be accomplished, only that it responds to the request in a well-defined way. </a:t>
            </a:r>
          </a:p>
          <a:p>
            <a:pPr eaLnBrk="1" hangingPunct="1">
              <a:buFontTx/>
              <a:buChar char="•"/>
            </a:pPr>
            <a:r>
              <a:rPr lang="en-US" altLang="en-US" smtClean="0">
                <a:cs typeface="Times New Roman" panose="02020603050405020304" pitchFamily="18" charset="0"/>
              </a:rPr>
              <a:t>A message can be sent only between two objects that have an association between them.</a:t>
            </a:r>
          </a:p>
          <a:p>
            <a:pPr eaLnBrk="1" hangingPunct="1"/>
            <a:r>
              <a:rPr lang="en-US" altLang="en-US" smtClean="0">
                <a:cs typeface="Times New Roman" panose="02020603050405020304" pitchFamily="18" charset="0"/>
              </a:rPr>
              <a:t> </a:t>
            </a:r>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16A21D-EEA0-42D4-BD65-6C99286F1BFE}" type="slidenum">
              <a:rPr lang="en-US" altLang="en-US"/>
              <a:pPr>
                <a:spcBef>
                  <a:spcPct val="0"/>
                </a:spcBef>
              </a:pPr>
              <a:t>19</a:t>
            </a:fld>
            <a:endParaRPr lang="en-US" altLang="en-US"/>
          </a:p>
        </p:txBody>
      </p:sp>
      <p:sp>
        <p:nvSpPr>
          <p:cNvPr id="41987" name="Rectangle 2"/>
          <p:cNvSpPr>
            <a:spLocks noGrp="1" noRot="1" noChangeAspect="1" noChangeArrowheads="1" noTextEdit="1"/>
          </p:cNvSpPr>
          <p:nvPr>
            <p:ph type="sldImg"/>
          </p:nvPr>
        </p:nvSpPr>
        <p:spPr>
          <a:xfrm>
            <a:off x="1144588" y="685800"/>
            <a:ext cx="4572000" cy="3429000"/>
          </a:xfrm>
          <a:ln/>
        </p:spPr>
      </p:sp>
      <p:sp>
        <p:nvSpPr>
          <p:cNvPr id="4198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Polymorphism supports reusability in that the same message can be sent to different objects and be interpreted different ways. For example, let’s say we have a method called “Compute Pay” and two objects named FULL-TIME EMPLOYEE and PART-TIME EMPLOYEE. The same “compute pay” message can be sent to both objects but how each object reacts/responds to the message is different. A full-time employee’s pay may be composed of a weekly salary (minus deductions) whereas a part-time employee only gets paid for the hours worked (minus deductions). </a:t>
            </a:r>
          </a:p>
          <a:p>
            <a:pPr eaLnBrk="1" hangingPunct="1">
              <a:buFontTx/>
              <a:buChar char="•"/>
            </a:pPr>
            <a:r>
              <a:rPr lang="en-US" altLang="en-US" smtClean="0"/>
              <a:t>When the PART-TIME EMPLOYEE object receives a message to “compute pay,” it will override the behavior of the EMPLOYEE supertype and use its own behavior. But because of polymorphism, the object sending the message never knows the difference.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62DDD0-092D-47A8-9D0C-059E044FD272}"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xfrm>
            <a:off x="1144588" y="685800"/>
            <a:ext cx="4572000" cy="3429000"/>
          </a:xfrm>
          <a:ln/>
        </p:spPr>
      </p:sp>
      <p:sp>
        <p:nvSpPr>
          <p:cNvPr id="717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mtClean="0"/>
              <a:t>No additional notes.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AC1E61-55ED-46F9-BDDB-0CC3370F395D}" type="slidenum">
              <a:rPr lang="en-US" altLang="en-US"/>
              <a:pPr>
                <a:spcBef>
                  <a:spcPct val="0"/>
                </a:spcBef>
              </a:pPr>
              <a:t>20</a:t>
            </a:fld>
            <a:endParaRPr lang="en-US" altLang="en-US"/>
          </a:p>
        </p:txBody>
      </p:sp>
      <p:sp>
        <p:nvSpPr>
          <p:cNvPr id="44035" name="Rectangle 2"/>
          <p:cNvSpPr>
            <a:spLocks noGrp="1" noRot="1" noChangeAspect="1" noChangeArrowheads="1" noTextEdit="1"/>
          </p:cNvSpPr>
          <p:nvPr>
            <p:ph type="sldImg"/>
          </p:nvPr>
        </p:nvSpPr>
        <p:spPr>
          <a:xfrm>
            <a:off x="1144588" y="685800"/>
            <a:ext cx="4572000" cy="3429000"/>
          </a:xfrm>
          <a:ln/>
        </p:spPr>
      </p:sp>
      <p:sp>
        <p:nvSpPr>
          <p:cNvPr id="440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z="1600" b="1" smtClean="0"/>
              <a:t>Teaching Notes</a:t>
            </a:r>
          </a:p>
          <a:p>
            <a:pPr eaLnBrk="1" hangingPunct="1"/>
            <a:r>
              <a:rPr lang="en-US" altLang="en-US" smtClean="0"/>
              <a:t>As we study an overview of the systems analysis life cycle, three chapters will delve into the core UML diagrams: </a:t>
            </a:r>
          </a:p>
          <a:p>
            <a:pPr lvl="1" eaLnBrk="1" hangingPunct="1"/>
            <a:r>
              <a:rPr lang="en-US" altLang="en-US" smtClean="0"/>
              <a:t>Chapter 6 – FAST Requirements Analysis Phase</a:t>
            </a:r>
          </a:p>
          <a:p>
            <a:pPr lvl="2" eaLnBrk="1" hangingPunct="1"/>
            <a:r>
              <a:rPr lang="en-US" altLang="en-US" smtClean="0"/>
              <a:t>Use Case Diagrams</a:t>
            </a:r>
          </a:p>
          <a:p>
            <a:pPr lvl="1" eaLnBrk="1" hangingPunct="1"/>
            <a:r>
              <a:rPr lang="en-US" altLang="en-US" smtClean="0"/>
              <a:t>Chapter 9 – FAST Logical Design Phase</a:t>
            </a:r>
          </a:p>
          <a:p>
            <a:pPr lvl="2" eaLnBrk="1" hangingPunct="1"/>
            <a:r>
              <a:rPr lang="en-US" altLang="en-US" smtClean="0"/>
              <a:t>Activity Diagrams</a:t>
            </a:r>
          </a:p>
          <a:p>
            <a:pPr lvl="2" eaLnBrk="1" hangingPunct="1"/>
            <a:r>
              <a:rPr lang="en-US" altLang="en-US" smtClean="0"/>
              <a:t>System Sequence Diagrams (a high-level kind of Sequence Diagram)</a:t>
            </a:r>
          </a:p>
          <a:p>
            <a:pPr lvl="2" eaLnBrk="1" hangingPunct="1"/>
            <a:r>
              <a:rPr lang="en-US" altLang="en-US" smtClean="0"/>
              <a:t>Class Diagrams</a:t>
            </a:r>
          </a:p>
          <a:p>
            <a:pPr lvl="1" eaLnBrk="1" hangingPunct="1"/>
            <a:r>
              <a:rPr lang="en-US" altLang="en-US" smtClean="0"/>
              <a:t>Chapter 17 – FAST Physical Design Phase</a:t>
            </a:r>
          </a:p>
          <a:p>
            <a:pPr lvl="2" eaLnBrk="1" hangingPunct="1"/>
            <a:r>
              <a:rPr lang="en-US" altLang="en-US" smtClean="0"/>
              <a:t>Sequence Diagrams </a:t>
            </a:r>
          </a:p>
          <a:p>
            <a:pPr lvl="2" eaLnBrk="1" hangingPunct="1"/>
            <a:r>
              <a:rPr lang="en-US" altLang="en-US" smtClean="0"/>
              <a:t>Class Diagrams (with more detail)</a:t>
            </a:r>
          </a:p>
          <a:p>
            <a:pPr lvl="2" eaLnBrk="1" hangingPunct="1"/>
            <a:r>
              <a:rPr lang="en-US" altLang="en-US" smtClean="0"/>
              <a:t>State Machine Diagrams</a:t>
            </a:r>
          </a:p>
          <a:p>
            <a:pPr lvl="2" eaLnBrk="1" hangingPunct="1"/>
            <a:r>
              <a:rPr lang="en-US" altLang="en-US" smtClean="0"/>
              <a:t>Communication Diagrams</a:t>
            </a:r>
          </a:p>
          <a:p>
            <a:pPr lvl="2" eaLnBrk="1" hangingPunct="1"/>
            <a:r>
              <a:rPr lang="en-US" altLang="en-US" smtClean="0"/>
              <a:t>Component Diagrams</a:t>
            </a:r>
          </a:p>
          <a:p>
            <a:pPr lvl="2" eaLnBrk="1" hangingPunct="1"/>
            <a:r>
              <a:rPr lang="en-US" altLang="en-US" smtClean="0"/>
              <a:t>Deployment Diagrams</a:t>
            </a:r>
          </a:p>
          <a:p>
            <a:pPr lvl="1" eaLnBrk="1" hangingPunct="1"/>
            <a:endParaRPr lang="en-US" altLang="en-US" sz="1600" smtClean="0">
              <a:cs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4BB549-6851-4429-A055-A6907C2F6EAE}" type="slidenum">
              <a:rPr lang="en-US" altLang="en-US"/>
              <a:pPr>
                <a:spcBef>
                  <a:spcPct val="0"/>
                </a:spcBef>
              </a:pPr>
              <a:t>21</a:t>
            </a:fld>
            <a:endParaRPr lang="en-US" altLang="en-US"/>
          </a:p>
        </p:txBody>
      </p:sp>
      <p:sp>
        <p:nvSpPr>
          <p:cNvPr id="46083" name="Rectangle 2"/>
          <p:cNvSpPr>
            <a:spLocks noGrp="1" noRot="1" noChangeAspect="1" noChangeArrowheads="1" noTextEdit="1"/>
          </p:cNvSpPr>
          <p:nvPr>
            <p:ph type="sldImg"/>
          </p:nvPr>
        </p:nvSpPr>
        <p:spPr>
          <a:xfrm>
            <a:off x="1144588" y="685800"/>
            <a:ext cx="4572000" cy="3429000"/>
          </a:xfrm>
          <a:ln/>
        </p:spPr>
      </p:sp>
      <p:sp>
        <p:nvSpPr>
          <p:cNvPr id="460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z="1600" b="1" smtClean="0"/>
              <a:t>Teaching Notes</a:t>
            </a:r>
          </a:p>
          <a:p>
            <a:pPr eaLnBrk="1" hangingPunct="1"/>
            <a:r>
              <a:rPr lang="en-US" altLang="en-US" smtClean="0"/>
              <a:t>As we study an overview of the systems analysis life cycle, three chapters will delve into the core UML diagrams: </a:t>
            </a:r>
          </a:p>
          <a:p>
            <a:pPr lvl="1" eaLnBrk="1" hangingPunct="1"/>
            <a:r>
              <a:rPr lang="en-US" altLang="en-US" smtClean="0"/>
              <a:t>Chapter 6 – FAST Requirements Analysis Phase</a:t>
            </a:r>
          </a:p>
          <a:p>
            <a:pPr lvl="2" eaLnBrk="1" hangingPunct="1"/>
            <a:r>
              <a:rPr lang="en-US" altLang="en-US" smtClean="0"/>
              <a:t>Use Case Diagrams</a:t>
            </a:r>
          </a:p>
          <a:p>
            <a:pPr lvl="1" eaLnBrk="1" hangingPunct="1"/>
            <a:r>
              <a:rPr lang="en-US" altLang="en-US" smtClean="0"/>
              <a:t>Chapter 9 – FAST Logical Design Phase</a:t>
            </a:r>
          </a:p>
          <a:p>
            <a:pPr lvl="2" eaLnBrk="1" hangingPunct="1"/>
            <a:r>
              <a:rPr lang="en-US" altLang="en-US" smtClean="0"/>
              <a:t>Activity Diagrams</a:t>
            </a:r>
          </a:p>
          <a:p>
            <a:pPr lvl="2" eaLnBrk="1" hangingPunct="1"/>
            <a:r>
              <a:rPr lang="en-US" altLang="en-US" smtClean="0"/>
              <a:t>System Sequence Diagrams (a high-level kind of Sequence Diagram)</a:t>
            </a:r>
          </a:p>
          <a:p>
            <a:pPr lvl="2" eaLnBrk="1" hangingPunct="1"/>
            <a:r>
              <a:rPr lang="en-US" altLang="en-US" smtClean="0"/>
              <a:t>Class Diagrams</a:t>
            </a:r>
          </a:p>
          <a:p>
            <a:pPr lvl="1" eaLnBrk="1" hangingPunct="1"/>
            <a:r>
              <a:rPr lang="en-US" altLang="en-US" smtClean="0"/>
              <a:t>Chapter 17 – FAST Physical Design Phase</a:t>
            </a:r>
          </a:p>
          <a:p>
            <a:pPr lvl="2" eaLnBrk="1" hangingPunct="1"/>
            <a:r>
              <a:rPr lang="en-US" altLang="en-US" smtClean="0"/>
              <a:t>Sequence Diagrams </a:t>
            </a:r>
          </a:p>
          <a:p>
            <a:pPr lvl="2" eaLnBrk="1" hangingPunct="1"/>
            <a:r>
              <a:rPr lang="en-US" altLang="en-US" smtClean="0"/>
              <a:t>Class Diagrams (with more detail)</a:t>
            </a:r>
          </a:p>
          <a:p>
            <a:pPr lvl="2" eaLnBrk="1" hangingPunct="1"/>
            <a:r>
              <a:rPr lang="en-US" altLang="en-US" smtClean="0"/>
              <a:t>State Machine Diagrams</a:t>
            </a:r>
          </a:p>
          <a:p>
            <a:pPr lvl="2" eaLnBrk="1" hangingPunct="1"/>
            <a:r>
              <a:rPr lang="en-US" altLang="en-US" smtClean="0"/>
              <a:t>Communication Diagrams</a:t>
            </a:r>
          </a:p>
          <a:p>
            <a:pPr lvl="2" eaLnBrk="1" hangingPunct="1"/>
            <a:r>
              <a:rPr lang="en-US" altLang="en-US" smtClean="0"/>
              <a:t>Component Diagrams</a:t>
            </a:r>
          </a:p>
          <a:p>
            <a:pPr lvl="2" eaLnBrk="1" hangingPunct="1"/>
            <a:r>
              <a:rPr lang="en-US" altLang="en-US" smtClean="0"/>
              <a:t>Deployment Diagrams</a:t>
            </a:r>
          </a:p>
          <a:p>
            <a:pPr lvl="1" eaLnBrk="1" hangingPunct="1"/>
            <a:endParaRPr lang="en-US" altLang="en-US" sz="1600" smtClean="0">
              <a:cs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047412-79E8-44CB-B949-709D9255F20C}" type="slidenum">
              <a:rPr lang="en-US" altLang="en-US"/>
              <a:pPr>
                <a:spcBef>
                  <a:spcPct val="0"/>
                </a:spcBef>
              </a:pPr>
              <a:t>22</a:t>
            </a:fld>
            <a:endParaRPr lang="en-US" altLang="en-US"/>
          </a:p>
        </p:txBody>
      </p:sp>
      <p:sp>
        <p:nvSpPr>
          <p:cNvPr id="48131" name="Rectangle 2"/>
          <p:cNvSpPr>
            <a:spLocks noGrp="1" noRot="1" noChangeAspect="1" noChangeArrowheads="1" noTextEdit="1"/>
          </p:cNvSpPr>
          <p:nvPr>
            <p:ph type="sldImg"/>
          </p:nvPr>
        </p:nvSpPr>
        <p:spPr>
          <a:xfrm>
            <a:off x="1144588" y="685800"/>
            <a:ext cx="4572000" cy="3429000"/>
          </a:xfrm>
          <a:ln/>
        </p:spPr>
      </p:sp>
      <p:sp>
        <p:nvSpPr>
          <p:cNvPr id="4813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These are object-oriented analysis general activities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9856FA-4BF3-4372-805E-663EC5E31D4D}" type="slidenum">
              <a:rPr lang="en-US" altLang="en-US"/>
              <a:pPr>
                <a:spcBef>
                  <a:spcPct val="0"/>
                </a:spcBef>
              </a:pPr>
              <a:t>23</a:t>
            </a:fld>
            <a:endParaRPr lang="en-US" altLang="en-US"/>
          </a:p>
        </p:txBody>
      </p:sp>
      <p:sp>
        <p:nvSpPr>
          <p:cNvPr id="50179" name="Rectangle 2"/>
          <p:cNvSpPr>
            <a:spLocks noGrp="1" noRot="1" noChangeAspect="1" noChangeArrowheads="1" noTextEdit="1"/>
          </p:cNvSpPr>
          <p:nvPr>
            <p:ph type="sldImg"/>
          </p:nvPr>
        </p:nvSpPr>
        <p:spPr>
          <a:xfrm>
            <a:off x="1144588" y="685800"/>
            <a:ext cx="4572000" cy="3429000"/>
          </a:xfrm>
          <a:ln/>
        </p:spPr>
      </p:sp>
      <p:sp>
        <p:nvSpPr>
          <p:cNvPr id="5018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As the analyst continues to learn more about the system and its requirements, the analyst may discover new actors who interact with the system and new use cases.</a:t>
            </a:r>
          </a:p>
          <a:p>
            <a:pPr eaLnBrk="1" hangingPunct="1">
              <a:buFontTx/>
              <a:buChar char="•"/>
            </a:pPr>
            <a:r>
              <a:rPr lang="en-US" altLang="en-US" smtClean="0"/>
              <a:t>When two use cases have the same business goal but different users or interface technology, both use cases may share common steps. We can extract these common steps into a separate use case called an abstract use case. Or we can extract complex steps of a single use case into an extension use case.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AF4CF2-89E6-434A-97DB-5609C5D3045B}" type="slidenum">
              <a:rPr lang="en-US" altLang="en-US"/>
              <a:pPr>
                <a:spcBef>
                  <a:spcPct val="0"/>
                </a:spcBef>
              </a:pPr>
              <a:t>24</a:t>
            </a:fld>
            <a:endParaRPr lang="en-US"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No additional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B4D6B5D-3418-44B3-B10A-4EE534BC90A4}" type="slidenum">
              <a:rPr lang="en-US" altLang="en-US"/>
              <a:pPr>
                <a:spcBef>
                  <a:spcPct val="0"/>
                </a:spcBef>
              </a:pPr>
              <a:t>25</a:t>
            </a:fld>
            <a:endParaRPr lang="en-US" altLang="en-US"/>
          </a:p>
        </p:txBody>
      </p:sp>
      <p:sp>
        <p:nvSpPr>
          <p:cNvPr id="54275" name="Rectangle 2"/>
          <p:cNvSpPr>
            <a:spLocks noGrp="1" noRot="1" noChangeAspect="1" noChangeArrowheads="1" noTextEdit="1"/>
          </p:cNvSpPr>
          <p:nvPr>
            <p:ph type="sldImg"/>
          </p:nvPr>
        </p:nvSpPr>
        <p:spPr>
          <a:xfrm>
            <a:off x="1144588" y="685800"/>
            <a:ext cx="4572000" cy="3429000"/>
          </a:xfrm>
          <a:ln/>
        </p:spPr>
      </p:sp>
      <p:sp>
        <p:nvSpPr>
          <p:cNvPr id="5427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cs typeface="Times New Roman" panose="02020603050405020304" pitchFamily="18" charset="0"/>
              </a:rPr>
              <a:t>A use case model diagram can be used to graphically depict the system scope and boundaries in terms of use cases and actors. </a:t>
            </a:r>
          </a:p>
          <a:p>
            <a:pPr eaLnBrk="1" hangingPunct="1">
              <a:buFontTx/>
              <a:buChar char="•"/>
            </a:pPr>
            <a:r>
              <a:rPr lang="en-US" altLang="en-US" smtClean="0">
                <a:cs typeface="Times New Roman" panose="02020603050405020304" pitchFamily="18" charset="0"/>
              </a:rPr>
              <a:t>The use case model diagram for the Member Services System is shown in the above figure. It was created using Popkin Software’s </a:t>
            </a:r>
            <a:r>
              <a:rPr lang="en-US" altLang="en-US" i="1" smtClean="0">
                <a:cs typeface="Times New Roman" panose="02020603050405020304" pitchFamily="18" charset="0"/>
              </a:rPr>
              <a:t>System Architect</a:t>
            </a:r>
            <a:r>
              <a:rPr lang="en-US" altLang="en-US" smtClean="0">
                <a:cs typeface="Times New Roman" panose="02020603050405020304" pitchFamily="18" charset="0"/>
              </a:rPr>
              <a:t> and represents the relationships between the actors and use cases defined for each business subsystem.  </a:t>
            </a:r>
          </a:p>
          <a:p>
            <a:pPr eaLnBrk="1" hangingPunct="1">
              <a:buFontTx/>
              <a:buChar char="•"/>
            </a:pPr>
            <a:r>
              <a:rPr lang="en-US" altLang="en-US" smtClean="0">
                <a:cs typeface="Times New Roman" panose="02020603050405020304" pitchFamily="18" charset="0"/>
              </a:rPr>
              <a:t>The subsystems (UML package symbol) represent logical functional areas of business processes. </a:t>
            </a:r>
          </a:p>
          <a:p>
            <a:pPr eaLnBrk="1" hangingPunct="1">
              <a:buFontTx/>
              <a:buChar char="•"/>
            </a:pPr>
            <a:r>
              <a:rPr lang="en-US" altLang="en-US" smtClean="0">
                <a:cs typeface="Times New Roman" panose="02020603050405020304" pitchFamily="18" charset="0"/>
              </a:rPr>
              <a:t>The partitioning of system behavior into subsystems is very important in understanding the system architecture and is very key to defining your development strategy — which use cases will be developed first and by whom.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E1E286-5D26-44F2-A3FC-CE0057CAF7B1}" type="slidenum">
              <a:rPr lang="en-US" altLang="en-US"/>
              <a:pPr>
                <a:spcBef>
                  <a:spcPct val="0"/>
                </a:spcBef>
              </a:pPr>
              <a:t>26</a:t>
            </a:fld>
            <a:endParaRPr lang="en-US" altLang="en-US"/>
          </a:p>
        </p:txBody>
      </p:sp>
      <p:sp>
        <p:nvSpPr>
          <p:cNvPr id="56323" name="Rectangle 2"/>
          <p:cNvSpPr>
            <a:spLocks noGrp="1" noRot="1" noChangeAspect="1" noChangeArrowheads="1" noTextEdit="1"/>
          </p:cNvSpPr>
          <p:nvPr>
            <p:ph type="sldImg"/>
          </p:nvPr>
        </p:nvSpPr>
        <p:spPr>
          <a:xfrm>
            <a:off x="1150938" y="690563"/>
            <a:ext cx="4557712" cy="3417887"/>
          </a:xfrm>
          <a:ln/>
        </p:spPr>
      </p:sp>
      <p:sp>
        <p:nvSpPr>
          <p:cNvPr id="563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If Chapter 6 was covered, this will be review</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BDCD19-F86C-4A1A-9510-DE7D624B9829}" type="slidenum">
              <a:rPr lang="en-US" altLang="en-US"/>
              <a:pPr>
                <a:spcBef>
                  <a:spcPct val="0"/>
                </a:spcBef>
              </a:pPr>
              <a:t>27</a:t>
            </a:fld>
            <a:endParaRPr lang="en-US" altLang="en-US"/>
          </a:p>
        </p:txBody>
      </p:sp>
      <p:sp>
        <p:nvSpPr>
          <p:cNvPr id="58371" name="Rectangle 2"/>
          <p:cNvSpPr>
            <a:spLocks noGrp="1" noRot="1" noChangeAspect="1" noChangeArrowheads="1" noTextEdit="1"/>
          </p:cNvSpPr>
          <p:nvPr>
            <p:ph type="sldImg"/>
          </p:nvPr>
        </p:nvSpPr>
        <p:spPr>
          <a:xfrm>
            <a:off x="1150938" y="690563"/>
            <a:ext cx="4557712" cy="3417887"/>
          </a:xfrm>
          <a:ln/>
        </p:spPr>
      </p:sp>
      <p:sp>
        <p:nvSpPr>
          <p:cNvPr id="5837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If Chapter 6 was covered, this will be review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1D7189-967C-4048-8B18-FC9474724ACA}" type="slidenum">
              <a:rPr lang="en-US" altLang="en-US"/>
              <a:pPr>
                <a:spcBef>
                  <a:spcPct val="0"/>
                </a:spcBef>
              </a:pPr>
              <a:t>28</a:t>
            </a:fld>
            <a:endParaRPr lang="en-US" altLang="en-US"/>
          </a:p>
        </p:txBody>
      </p:sp>
      <p:sp>
        <p:nvSpPr>
          <p:cNvPr id="60419" name="Rectangle 2"/>
          <p:cNvSpPr>
            <a:spLocks noGrp="1" noRot="1" noChangeAspect="1" noChangeArrowheads="1" noTextEdit="1"/>
          </p:cNvSpPr>
          <p:nvPr>
            <p:ph type="sldImg"/>
          </p:nvPr>
        </p:nvSpPr>
        <p:spPr>
          <a:xfrm>
            <a:off x="1150938" y="690563"/>
            <a:ext cx="4557712" cy="3417887"/>
          </a:xfrm>
          <a:ln/>
        </p:spPr>
      </p:sp>
      <p:sp>
        <p:nvSpPr>
          <p:cNvPr id="6042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CF23A2-8D8F-4834-8106-4AE9B7DA6815}" type="slidenum">
              <a:rPr lang="en-US" altLang="en-US"/>
              <a:pPr>
                <a:spcBef>
                  <a:spcPct val="0"/>
                </a:spcBef>
              </a:pPr>
              <a:t>29</a:t>
            </a:fld>
            <a:endParaRPr lang="en-US" altLang="en-US"/>
          </a:p>
        </p:txBody>
      </p:sp>
      <p:sp>
        <p:nvSpPr>
          <p:cNvPr id="62467" name="Rectangle 2"/>
          <p:cNvSpPr>
            <a:spLocks noGrp="1" noRot="1" noChangeAspect="1" noChangeArrowheads="1" noTextEdit="1"/>
          </p:cNvSpPr>
          <p:nvPr>
            <p:ph type="sldImg"/>
          </p:nvPr>
        </p:nvSpPr>
        <p:spPr>
          <a:xfrm>
            <a:off x="1150938" y="690563"/>
            <a:ext cx="4557712" cy="3417887"/>
          </a:xfrm>
          <a:ln/>
        </p:spPr>
      </p:sp>
      <p:sp>
        <p:nvSpPr>
          <p:cNvPr id="6246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D53B00-BEDD-49B9-8C7A-52C342B5D2B7}" type="slidenum">
              <a:rPr lang="en-US" altLang="en-US"/>
              <a:pPr>
                <a:spcBef>
                  <a:spcPct val="0"/>
                </a:spcBef>
              </a:pPr>
              <a:t>3</a:t>
            </a:fld>
            <a:endParaRPr lang="en-US" altLang="en-US"/>
          </a:p>
        </p:txBody>
      </p:sp>
      <p:sp>
        <p:nvSpPr>
          <p:cNvPr id="9219" name="Rectangle 2"/>
          <p:cNvSpPr>
            <a:spLocks noGrp="1" noRot="1" noChangeAspect="1" noChangeArrowheads="1" noTextEdit="1"/>
          </p:cNvSpPr>
          <p:nvPr>
            <p:ph type="sldImg"/>
          </p:nvPr>
        </p:nvSpPr>
        <p:spPr>
          <a:xfrm>
            <a:off x="1144588" y="685800"/>
            <a:ext cx="4572000" cy="34290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cs typeface="Times New Roman" panose="02020603050405020304" pitchFamily="18" charset="0"/>
              </a:rPr>
              <a:t>The object modeling technique prescribes the use of methodologies and diagramming notations that are completely different from the ones used for data modeling and process modeling. </a:t>
            </a:r>
          </a:p>
          <a:p>
            <a:pPr eaLnBrk="1" hangingPunct="1">
              <a:buFontTx/>
              <a:buChar char="•"/>
            </a:pPr>
            <a:r>
              <a:rPr lang="en-US" altLang="en-US" smtClean="0">
                <a:cs typeface="Times New Roman" panose="02020603050405020304" pitchFamily="18" charset="0"/>
              </a:rPr>
              <a:t>In the late 1980s and early 1990s many different object-oriented methods were being used throughout the industry. The most notable of these were Grady Booch’s </a:t>
            </a:r>
            <a:r>
              <a:rPr lang="en-US" altLang="en-US" i="1" smtClean="0">
                <a:cs typeface="Times New Roman" panose="02020603050405020304" pitchFamily="18" charset="0"/>
              </a:rPr>
              <a:t>Booch Method, </a:t>
            </a:r>
            <a:r>
              <a:rPr lang="en-US" altLang="en-US" smtClean="0">
                <a:cs typeface="Times New Roman" panose="02020603050405020304" pitchFamily="18" charset="0"/>
              </a:rPr>
              <a:t>James Rumbaugh’s </a:t>
            </a:r>
            <a:r>
              <a:rPr lang="en-US" altLang="en-US" i="1" smtClean="0">
                <a:cs typeface="Times New Roman" panose="02020603050405020304" pitchFamily="18" charset="0"/>
              </a:rPr>
              <a:t>Object Modeling Technique</a:t>
            </a:r>
            <a:r>
              <a:rPr lang="en-US" altLang="en-US" smtClean="0">
                <a:cs typeface="Times New Roman" panose="02020603050405020304" pitchFamily="18" charset="0"/>
              </a:rPr>
              <a:t> </a:t>
            </a:r>
            <a:r>
              <a:rPr lang="en-US" altLang="en-US" i="1" smtClean="0">
                <a:cs typeface="Times New Roman" panose="02020603050405020304" pitchFamily="18" charset="0"/>
              </a:rPr>
              <a:t>(OMT),</a:t>
            </a:r>
            <a:r>
              <a:rPr lang="en-US" altLang="en-US" smtClean="0">
                <a:cs typeface="Times New Roman" panose="02020603050405020304" pitchFamily="18" charset="0"/>
              </a:rPr>
              <a:t> and Ivar Jacobson’s </a:t>
            </a:r>
            <a:r>
              <a:rPr lang="en-US" altLang="en-US" i="1" smtClean="0">
                <a:cs typeface="Times New Roman" panose="02020603050405020304" pitchFamily="18" charset="0"/>
              </a:rPr>
              <a:t>Object-Oriented Software Engineering (OOSE)</a:t>
            </a:r>
            <a:r>
              <a:rPr lang="en-US" altLang="en-US" smtClean="0">
                <a:cs typeface="Times New Roman" panose="02020603050405020304" pitchFamily="18" charset="0"/>
              </a:rP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D0A790-B772-43C8-811E-AD78143262D8}" type="slidenum">
              <a:rPr lang="en-US" altLang="en-US"/>
              <a:pPr>
                <a:spcBef>
                  <a:spcPct val="0"/>
                </a:spcBef>
              </a:pPr>
              <a:t>30</a:t>
            </a:fld>
            <a:endParaRPr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8BEC77-6E9F-456F-BAD6-A1F6A3F91B86}" type="slidenum">
              <a:rPr lang="en-US" altLang="en-US"/>
              <a:pPr>
                <a:spcBef>
                  <a:spcPct val="0"/>
                </a:spcBef>
              </a:pPr>
              <a:t>31</a:t>
            </a:fld>
            <a:endParaRPr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7521DB-153E-41E7-A98C-CCB0FF938847}" type="slidenum">
              <a:rPr lang="en-US" altLang="en-US"/>
              <a:pPr>
                <a:spcBef>
                  <a:spcPct val="0"/>
                </a:spcBef>
              </a:pPr>
              <a:t>32</a:t>
            </a:fld>
            <a:endParaRPr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r>
              <a:rPr lang="en-US" altLang="en-US" smtClean="0"/>
              <a:t>In addition to the subactivity indicator and the connector, this activity diagram shows partitions (formerly swmlanes). Partitions are especially useful when including receiver actors.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1FC1C8-9D35-4D70-933B-C522E156E016}" type="slidenum">
              <a:rPr lang="en-US" altLang="en-US"/>
              <a:pPr>
                <a:spcBef>
                  <a:spcPct val="0"/>
                </a:spcBef>
              </a:pPr>
              <a:t>33</a:t>
            </a:fld>
            <a:endParaRPr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E58E724-5CB6-47F6-B80E-DF2F16907E51}" type="slidenum">
              <a:rPr lang="en-US" altLang="en-US"/>
              <a:pPr>
                <a:spcBef>
                  <a:spcPct val="0"/>
                </a:spcBef>
              </a:pPr>
              <a:t>34</a:t>
            </a:fld>
            <a:endParaRPr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Emphasize that unlike a context diagram, the system sequence diagram does not try to depict the entire system. It depicts only the interactions for a single scenario of a single use case.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66AD1E-F40C-4BD5-B4A3-D7903A8F5942}" type="slidenum">
              <a:rPr lang="en-US" altLang="en-US"/>
              <a:pPr>
                <a:spcBef>
                  <a:spcPct val="0"/>
                </a:spcBef>
              </a:pPr>
              <a:t>35</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r>
              <a:rPr lang="en-US" altLang="en-US" smtClean="0"/>
              <a:t>The concepts are the same as with design-level sequence diagrams. But the system appears as a single entity.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3AA9D0-73BA-4A35-8252-94FAB99ECCB3}" type="slidenum">
              <a:rPr lang="en-US" altLang="en-US"/>
              <a:pPr>
                <a:spcBef>
                  <a:spcPct val="0"/>
                </a:spcBef>
              </a:pPr>
              <a:t>36</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2C6DDD-8743-4B50-B6C4-63F746769B85}" type="slidenum">
              <a:rPr lang="en-US" altLang="en-US"/>
              <a:pPr>
                <a:spcBef>
                  <a:spcPct val="0"/>
                </a:spcBef>
              </a:pPr>
              <a:t>37</a:t>
            </a:fld>
            <a:endParaRPr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a:p>
            <a:pPr eaLnBrk="1" hangingPunct="1"/>
            <a:endParaRPr lang="en-US"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35E53E-6199-418F-BB70-45CA6C007BDD}" type="slidenum">
              <a:rPr lang="en-US" altLang="en-US"/>
              <a:pPr>
                <a:spcBef>
                  <a:spcPct val="0"/>
                </a:spcBef>
              </a:pPr>
              <a:t>38</a:t>
            </a:fld>
            <a:endParaRPr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a:p>
            <a:pPr eaLnBrk="1" hangingPunct="1"/>
            <a:endParaRPr lang="en-US" alt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220D40-CCB8-4D3E-9752-64F389E74946}" type="slidenum">
              <a:rPr lang="en-US" altLang="en-US"/>
              <a:pPr>
                <a:spcBef>
                  <a:spcPct val="0"/>
                </a:spcBef>
              </a:pPr>
              <a:t>39</a:t>
            </a:fld>
            <a:endParaRPr lang="en-US" altLang="en-US"/>
          </a:p>
        </p:txBody>
      </p:sp>
      <p:sp>
        <p:nvSpPr>
          <p:cNvPr id="82947" name="Rectangle 2"/>
          <p:cNvSpPr>
            <a:spLocks noGrp="1" noRot="1" noChangeAspect="1" noChangeArrowheads="1" noTextEdit="1"/>
          </p:cNvSpPr>
          <p:nvPr>
            <p:ph type="sldImg"/>
          </p:nvPr>
        </p:nvSpPr>
        <p:spPr>
          <a:xfrm>
            <a:off x="1150938" y="690563"/>
            <a:ext cx="4557712" cy="3417887"/>
          </a:xfrm>
          <a:ln/>
        </p:spPr>
      </p:sp>
      <p:sp>
        <p:nvSpPr>
          <p:cNvPr id="829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Using use cases as a source for finding objects is a popular approach for object identification.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7609A3-1D29-4402-8BE4-420F680F08EE}" type="slidenum">
              <a:rPr lang="en-US" altLang="en-US"/>
              <a:pPr>
                <a:spcBef>
                  <a:spcPct val="0"/>
                </a:spcBef>
              </a:pPr>
              <a:t>4</a:t>
            </a:fld>
            <a:endParaRPr lang="en-US" altLang="en-US"/>
          </a:p>
        </p:txBody>
      </p:sp>
      <p:sp>
        <p:nvSpPr>
          <p:cNvPr id="11267" name="Rectangle 2"/>
          <p:cNvSpPr>
            <a:spLocks noGrp="1" noRot="1" noChangeAspect="1" noChangeArrowheads="1" noTextEdit="1"/>
          </p:cNvSpPr>
          <p:nvPr>
            <p:ph type="sldImg"/>
          </p:nvPr>
        </p:nvSpPr>
        <p:spPr>
          <a:xfrm>
            <a:off x="1144588" y="685800"/>
            <a:ext cx="4572000" cy="3429000"/>
          </a:xfrm>
          <a:ln/>
        </p:spPr>
      </p:sp>
      <p:sp>
        <p:nvSpPr>
          <p:cNvPr id="1126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cs typeface="Times New Roman" panose="02020603050405020304" pitchFamily="18" charset="0"/>
              </a:rPr>
              <a:t>In 1994 Grady Booch and James Rumbaugh joined forces to merge their respective object-oriented development methods with the goal of creating a single, standard process for developing object-oriented systems. </a:t>
            </a:r>
          </a:p>
          <a:p>
            <a:pPr eaLnBrk="1" hangingPunct="1">
              <a:buFontTx/>
              <a:buChar char="•"/>
            </a:pPr>
            <a:r>
              <a:rPr lang="en-US" altLang="en-US" smtClean="0">
                <a:cs typeface="Times New Roman" panose="02020603050405020304" pitchFamily="18" charset="0"/>
              </a:rPr>
              <a:t>Ivar Jacobson joined them in 1995 and the three altered their focus to create a standard object modeling language instead of a standard object-oriented approach or method. </a:t>
            </a:r>
          </a:p>
          <a:p>
            <a:pPr eaLnBrk="1" hangingPunct="1">
              <a:buFontTx/>
              <a:buChar char="•"/>
            </a:pPr>
            <a:r>
              <a:rPr lang="en-US" altLang="en-US" smtClean="0">
                <a:cs typeface="Times New Roman" panose="02020603050405020304" pitchFamily="18" charset="0"/>
              </a:rPr>
              <a:t>Referencing their own work as well as countless others in the OO industry, the Unified Modeling Language (UML) version 1.0 was released in 1997. UML version 2.0 is expected to be released in late 2000.</a:t>
            </a:r>
          </a:p>
          <a:p>
            <a:pPr eaLnBrk="1" hangingPunct="1">
              <a:buFontTx/>
              <a:buChar char="•"/>
            </a:pPr>
            <a:r>
              <a:rPr lang="en-US" altLang="en-US" smtClean="0">
                <a:cs typeface="Times New Roman" panose="02020603050405020304" pitchFamily="18" charset="0"/>
              </a:rPr>
              <a:t>At the time of this writing, Booch, Rumbaugh, and Jacobson have developed and marketed an object modeling methodology called the Unified Method or Objectory.</a:t>
            </a:r>
          </a:p>
          <a:p>
            <a:pPr eaLnBrk="1" hangingPunct="1"/>
            <a:endParaRPr lang="en-US" altLang="en-US" smtClean="0">
              <a:cs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31ADDC-780A-4D16-A409-7DAA94EC5245}" type="slidenum">
              <a:rPr lang="en-US" altLang="en-US"/>
              <a:pPr>
                <a:spcBef>
                  <a:spcPct val="0"/>
                </a:spcBef>
              </a:pPr>
              <a:t>40</a:t>
            </a:fld>
            <a:endParaRPr lang="en-US" altLang="en-US"/>
          </a:p>
        </p:txBody>
      </p:sp>
      <p:sp>
        <p:nvSpPr>
          <p:cNvPr id="84995" name="Rectangle 2"/>
          <p:cNvSpPr>
            <a:spLocks noGrp="1" noRot="1" noChangeAspect="1" noChangeArrowheads="1" noTextEdit="1"/>
          </p:cNvSpPr>
          <p:nvPr>
            <p:ph type="sldImg"/>
          </p:nvPr>
        </p:nvSpPr>
        <p:spPr>
          <a:xfrm>
            <a:off x="1150938" y="690563"/>
            <a:ext cx="4557712" cy="3417887"/>
          </a:xfrm>
          <a:ln/>
        </p:spPr>
      </p:sp>
      <p:sp>
        <p:nvSpPr>
          <p:cNvPr id="8499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197AB0-0566-42FA-94F9-272488C3D2CF}" type="slidenum">
              <a:rPr lang="en-US" altLang="en-US"/>
              <a:pPr>
                <a:spcBef>
                  <a:spcPct val="0"/>
                </a:spcBef>
              </a:pPr>
              <a:t>41</a:t>
            </a:fld>
            <a:endParaRPr lang="en-US" altLang="en-US"/>
          </a:p>
        </p:txBody>
      </p:sp>
      <p:sp>
        <p:nvSpPr>
          <p:cNvPr id="87043" name="Rectangle 2"/>
          <p:cNvSpPr>
            <a:spLocks noGrp="1" noRot="1" noChangeAspect="1" noChangeArrowheads="1" noTextEdit="1"/>
          </p:cNvSpPr>
          <p:nvPr>
            <p:ph type="sldImg"/>
          </p:nvPr>
        </p:nvSpPr>
        <p:spPr>
          <a:xfrm>
            <a:off x="1150938" y="690563"/>
            <a:ext cx="4557712" cy="3417887"/>
          </a:xfrm>
          <a:ln/>
        </p:spPr>
      </p:sp>
      <p:sp>
        <p:nvSpPr>
          <p:cNvPr id="8704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t>No additional notes.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4C5546-5B86-4B2A-BF9A-C3EFE7C58F53}" type="slidenum">
              <a:rPr lang="en-US" altLang="en-US"/>
              <a:pPr>
                <a:spcBef>
                  <a:spcPct val="0"/>
                </a:spcBef>
              </a:pPr>
              <a:t>42</a:t>
            </a:fld>
            <a:endParaRPr lang="en-US" altLang="en-US"/>
          </a:p>
        </p:txBody>
      </p:sp>
      <p:sp>
        <p:nvSpPr>
          <p:cNvPr id="89091" name="Rectangle 2"/>
          <p:cNvSpPr>
            <a:spLocks noGrp="1" noRot="1" noChangeAspect="1" noChangeArrowheads="1" noTextEdit="1"/>
          </p:cNvSpPr>
          <p:nvPr>
            <p:ph type="sldImg"/>
          </p:nvPr>
        </p:nvSpPr>
        <p:spPr>
          <a:xfrm>
            <a:off x="1150938" y="690563"/>
            <a:ext cx="4557712" cy="3417887"/>
          </a:xfrm>
          <a:ln/>
        </p:spPr>
      </p:sp>
      <p:sp>
        <p:nvSpPr>
          <p:cNvPr id="8909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Additional objects were included that are part of the case study but were not identified in the use case. These additional objects are introduced here because they appear in later diagrams.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96BD7A-3D69-4C61-A4A0-467A95CDB0CC}" type="slidenum">
              <a:rPr lang="en-US" altLang="en-US"/>
              <a:pPr>
                <a:spcBef>
                  <a:spcPct val="0"/>
                </a:spcBef>
              </a:pPr>
              <a:t>43</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EF5810-AB79-4380-A716-F90638FA16F0}" type="slidenum">
              <a:rPr lang="en-US" altLang="en-US"/>
              <a:pPr>
                <a:spcBef>
                  <a:spcPct val="0"/>
                </a:spcBef>
              </a:pPr>
              <a:t>44</a:t>
            </a:fld>
            <a:endParaRPr lang="en-US" altLang="en-US"/>
          </a:p>
        </p:txBody>
      </p:sp>
      <p:sp>
        <p:nvSpPr>
          <p:cNvPr id="93187" name="Rectangle 2"/>
          <p:cNvSpPr>
            <a:spLocks noGrp="1" noRot="1" noChangeAspect="1" noChangeArrowheads="1" noTextEdit="1"/>
          </p:cNvSpPr>
          <p:nvPr>
            <p:ph type="sldImg"/>
          </p:nvPr>
        </p:nvSpPr>
        <p:spPr>
          <a:xfrm>
            <a:off x="1150938" y="690563"/>
            <a:ext cx="4557712" cy="3417887"/>
          </a:xfrm>
          <a:ln/>
        </p:spPr>
      </p:sp>
      <p:sp>
        <p:nvSpPr>
          <p:cNvPr id="9318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cs typeface="Times New Roman" panose="02020603050405020304" pitchFamily="18" charset="0"/>
              </a:rPr>
              <a:t>It is very important that the analyst not only identify relationships that are obvious or recognized by the users. On way to help ensure that possible relationships are identified is to use a object/class matrix. This matrix lists the objects/class as column headings as well as row headings. The matrix can then be used as a check list to ensure that each object/class appearing on a row is checked against </a:t>
            </a:r>
            <a:r>
              <a:rPr lang="en-US" altLang="en-US" i="1" smtClean="0">
                <a:cs typeface="Times New Roman" panose="02020603050405020304" pitchFamily="18" charset="0"/>
              </a:rPr>
              <a:t>each</a:t>
            </a:r>
            <a:r>
              <a:rPr lang="en-US" altLang="en-US" smtClean="0">
                <a:cs typeface="Times New Roman" panose="02020603050405020304" pitchFamily="18" charset="0"/>
              </a:rPr>
              <a:t> object/class appearing in a column for possible relationships. The name of the relationship and the multiplicity can be recorded directly in the intersection cell of the matrix. </a:t>
            </a:r>
          </a:p>
          <a:p>
            <a:pPr eaLnBrk="1" hangingPunct="1">
              <a:buFontTx/>
              <a:buChar char="•"/>
            </a:pPr>
            <a:r>
              <a:rPr lang="en-US" altLang="en-US" smtClean="0">
                <a:cs typeface="Times New Roman" panose="02020603050405020304" pitchFamily="18" charset="0"/>
              </a:rPr>
              <a:t>Generalization/Specialization relationships may be discovered by looking at the class diagram. Do any associations exist between two objects that have a one-to-one multiplicity? If so, can you say the sentence “object X </a:t>
            </a:r>
            <a:r>
              <a:rPr lang="en-US" altLang="en-US" i="1" smtClean="0">
                <a:cs typeface="Times New Roman" panose="02020603050405020304" pitchFamily="18" charset="0"/>
              </a:rPr>
              <a:t>is a</a:t>
            </a:r>
            <a:r>
              <a:rPr lang="en-US" altLang="en-US" smtClean="0">
                <a:cs typeface="Times New Roman" panose="02020603050405020304" pitchFamily="18" charset="0"/>
              </a:rPr>
              <a:t> object Y” and it be true? If it is true, you may have a generalization/specialization relationship. Also look for objects which have common attributes and behaviors. It may be possible to combine the common attributes and behaviors into a new super-object. Why do we want generalization/specialization relationships? It allows us to take advantage of inheritance which facilitates the reuse of objects and programming code.</a:t>
            </a:r>
          </a:p>
          <a:p>
            <a:pPr eaLnBrk="1" hangingPunct="1">
              <a:buFontTx/>
              <a:buChar char="•"/>
            </a:pPr>
            <a:r>
              <a:rPr lang="en-US" altLang="en-US" smtClean="0">
                <a:cs typeface="Times New Roman" panose="02020603050405020304" pitchFamily="18" charset="0"/>
              </a:rPr>
              <a:t>Aggregation relationships are asymmetric, in that object B is part of Object A but, object A is not part of object B. Aggregation relationships do not imply inheritance, in that object B does not inherit behavior or attributes from object A. Aggregation relationships propagate behavior in that behavior applied to the whole is automatically applied to the parts. </a:t>
            </a:r>
          </a:p>
          <a:p>
            <a:pPr eaLnBrk="1" hangingPunct="1"/>
            <a:endParaRPr lang="en-US" altLang="en-US" smtClean="0">
              <a:cs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71E195-AA62-4C04-888F-38DD7FE72194}" type="slidenum">
              <a:rPr lang="en-US" altLang="en-US"/>
              <a:pPr>
                <a:spcBef>
                  <a:spcPct val="0"/>
                </a:spcBef>
              </a:pPr>
              <a:t>45</a:t>
            </a:fld>
            <a:endParaRPr lang="en-US" altLang="en-US"/>
          </a:p>
        </p:txBody>
      </p:sp>
      <p:sp>
        <p:nvSpPr>
          <p:cNvPr id="95235" name="Rectangle 2"/>
          <p:cNvSpPr>
            <a:spLocks noGrp="1" noRot="1" noChangeAspect="1" noChangeArrowheads="1" noTextEdit="1"/>
          </p:cNvSpPr>
          <p:nvPr>
            <p:ph type="sldImg"/>
          </p:nvPr>
        </p:nvSpPr>
        <p:spPr>
          <a:xfrm>
            <a:off x="1150938" y="690563"/>
            <a:ext cx="4557712" cy="3417887"/>
          </a:xfrm>
          <a:ln/>
        </p:spPr>
      </p:sp>
      <p:sp>
        <p:nvSpPr>
          <p:cNvPr id="9523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This tool can be used to record the possible association between any two objects.</a:t>
            </a:r>
          </a:p>
          <a:p>
            <a:pPr eaLnBrk="1" hangingPunct="1">
              <a:buFontTx/>
              <a:buChar char="•"/>
            </a:pPr>
            <a:r>
              <a:rPr lang="en-US" altLang="en-US" smtClean="0"/>
              <a:t>To interpret the contents of the cells, start with the object on the left of the row, read the contents of the cell, and then finish with the object at the top of the column. For example:</a:t>
            </a:r>
          </a:p>
          <a:p>
            <a:pPr lvl="1" eaLnBrk="1" hangingPunct="1"/>
            <a:r>
              <a:rPr lang="en-US" altLang="en-US" smtClean="0"/>
              <a:t>A CLUB MEMBER places zero to many orders.</a:t>
            </a:r>
          </a:p>
          <a:p>
            <a:pPr lvl="1" eaLnBrk="1" hangingPunct="1"/>
            <a:r>
              <a:rPr lang="en-US" altLang="en-US" smtClean="0"/>
              <a:t>A CLUB MEMBER and PRODUCT have no association between them.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163470-8D9D-435A-8579-D6860A34265D}" type="slidenum">
              <a:rPr lang="en-US" altLang="en-US"/>
              <a:pPr>
                <a:spcBef>
                  <a:spcPct val="0"/>
                </a:spcBef>
              </a:pPr>
              <a:t>46</a:t>
            </a:fld>
            <a:endParaRPr lang="en-US" altLang="en-US"/>
          </a:p>
        </p:txBody>
      </p:sp>
      <p:sp>
        <p:nvSpPr>
          <p:cNvPr id="97283" name="Rectangle 2"/>
          <p:cNvSpPr>
            <a:spLocks noGrp="1" noRot="1" noChangeAspect="1" noChangeArrowheads="1" noTextEdit="1"/>
          </p:cNvSpPr>
          <p:nvPr>
            <p:ph type="sldImg"/>
          </p:nvPr>
        </p:nvSpPr>
        <p:spPr>
          <a:xfrm>
            <a:off x="1150938" y="690563"/>
            <a:ext cx="4557712" cy="3417887"/>
          </a:xfrm>
          <a:ln/>
        </p:spPr>
      </p:sp>
      <p:sp>
        <p:nvSpPr>
          <p:cNvPr id="9728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AF3AF2-BB41-465D-8426-AF476A4A1C0F}" type="slidenum">
              <a:rPr lang="en-US" altLang="en-US"/>
              <a:pPr>
                <a:spcBef>
                  <a:spcPct val="0"/>
                </a:spcBef>
              </a:pPr>
              <a:t>47</a:t>
            </a:fld>
            <a:endParaRPr lang="en-US" altLang="en-US"/>
          </a:p>
        </p:txBody>
      </p:sp>
      <p:sp>
        <p:nvSpPr>
          <p:cNvPr id="99331" name="Rectangle 2"/>
          <p:cNvSpPr>
            <a:spLocks noGrp="1" noRot="1" noChangeAspect="1" noChangeArrowheads="1" noTextEdit="1"/>
          </p:cNvSpPr>
          <p:nvPr>
            <p:ph type="sldImg"/>
          </p:nvPr>
        </p:nvSpPr>
        <p:spPr>
          <a:xfrm>
            <a:off x="1150938" y="690563"/>
            <a:ext cx="4557712" cy="3417887"/>
          </a:xfrm>
          <a:ln/>
        </p:spPr>
      </p:sp>
      <p:sp>
        <p:nvSpPr>
          <p:cNvPr id="99332"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1F20EB-5247-43ED-B617-C74ED1FB269E}" type="slidenum">
              <a:rPr lang="en-US" altLang="en-US"/>
              <a:pPr>
                <a:spcBef>
                  <a:spcPct val="0"/>
                </a:spcBef>
              </a:pPr>
              <a:t>48</a:t>
            </a:fld>
            <a:endParaRPr lang="en-US" altLang="en-US"/>
          </a:p>
        </p:txBody>
      </p:sp>
      <p:sp>
        <p:nvSpPr>
          <p:cNvPr id="101379" name="Rectangle 2"/>
          <p:cNvSpPr>
            <a:spLocks noGrp="1" noRot="1" noChangeAspect="1" noChangeArrowheads="1" noTextEdit="1"/>
          </p:cNvSpPr>
          <p:nvPr>
            <p:ph type="sldImg"/>
          </p:nvPr>
        </p:nvSpPr>
        <p:spPr>
          <a:xfrm>
            <a:off x="1150938" y="690563"/>
            <a:ext cx="4557712" cy="3417887"/>
          </a:xfrm>
          <a:ln/>
        </p:spPr>
      </p:sp>
      <p:sp>
        <p:nvSpPr>
          <p:cNvPr id="10138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No additional notes.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D379D8E-2611-4732-85B9-747C964B573A}" type="slidenum">
              <a:rPr lang="en-US" altLang="en-US"/>
              <a:pPr>
                <a:spcBef>
                  <a:spcPct val="0"/>
                </a:spcBef>
              </a:pPr>
              <a:t>5</a:t>
            </a:fld>
            <a:endParaRPr lang="en-US" altLang="en-US"/>
          </a:p>
        </p:txBody>
      </p:sp>
      <p:sp>
        <p:nvSpPr>
          <p:cNvPr id="13315" name="Rectangle 2"/>
          <p:cNvSpPr>
            <a:spLocks noGrp="1" noRot="1" noChangeAspect="1" noChangeArrowheads="1" noTextEdit="1"/>
          </p:cNvSpPr>
          <p:nvPr>
            <p:ph type="sldImg"/>
          </p:nvPr>
        </p:nvSpPr>
        <p:spPr>
          <a:xfrm>
            <a:off x="1144588" y="685800"/>
            <a:ext cx="4572000" cy="3429000"/>
          </a:xfrm>
          <a:ln/>
        </p:spPr>
      </p:sp>
      <p:sp>
        <p:nvSpPr>
          <p:cNvPr id="1331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There are several concepts that object-oriented analysis is based on. Some of these concepts require a totally new way of thinking about systems and the development process. These concepts have presented a formidable challenge to veteran developers who must relearn how they have traditionally viewed systems. </a:t>
            </a:r>
          </a:p>
          <a:p>
            <a:pPr eaLnBrk="1" hangingPunct="1">
              <a:buFontTx/>
              <a:buChar char="•"/>
            </a:pPr>
            <a:r>
              <a:rPr lang="en-US" altLang="en-US" smtClean="0"/>
              <a:t>Object-oriented approaches to systems development are concerned with identifying attributes that are of interest regarding an object. It is important to note that with advances in technology, attributes have evolved to include more than simple data characteristics. Today, objects may include newer attribute types, such as a bitmap or a picture sound, or even video.</a:t>
            </a:r>
          </a:p>
          <a:p>
            <a:pPr eaLnBrk="1" hangingPunct="1">
              <a:buFontTx/>
              <a:buChar char="•"/>
            </a:pPr>
            <a:r>
              <a:rPr lang="en-US" altLang="en-US" smtClean="0"/>
              <a:t>Have students provide examples of objects and their attributes that exist in the classroom. For instance, pen is an object; color of ink is an attribute.</a:t>
            </a:r>
          </a:p>
          <a:p>
            <a:pPr eaLnBrk="1" hangingPunct="1"/>
            <a:endParaRPr lang="en-US" altLang="en-US" smtClean="0"/>
          </a:p>
          <a:p>
            <a:pPr eaLnBrk="1" hangingPunct="1"/>
            <a:endParaRPr lang="en-US" altLang="en-US" smtClean="0"/>
          </a:p>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82A92F-1C04-42BD-ADBB-A1D375547624}" type="slidenum">
              <a:rPr lang="en-US" altLang="en-US"/>
              <a:pPr>
                <a:spcBef>
                  <a:spcPct val="0"/>
                </a:spcBef>
              </a:pPr>
              <a:t>6</a:t>
            </a:fld>
            <a:endParaRPr lang="en-US"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ea typeface="Arial Unicode MS" pitchFamily="34" charset="-128"/>
              </a:rPr>
              <a:t>This figure depicts the symbol for representing an object instance using the UML modeling notation. An object is represented using a rectangle. The name of the object instance and its classification are underlined and appear at the top of the symbol. The attribute values for the object instance are optionally recorded within the symbol and are separated from the object name with a line. </a:t>
            </a:r>
          </a:p>
          <a:p>
            <a:pPr eaLnBrk="1" hangingPunct="1">
              <a:buFontTx/>
              <a:buChar char="•"/>
            </a:pPr>
            <a:r>
              <a:rPr lang="en-US" altLang="en-US" smtClean="0">
                <a:cs typeface="Times New Roman" panose="02020603050405020304" pitchFamily="18" charset="0"/>
              </a:rPr>
              <a:t>The name of an object instance is the value of the attribute that uniquely identifies it. The attribute customer number, whose value is 412209, uniquely identifies that instance of customer. Thus, 412209 is the name of the object instance and customer is its classification</a:t>
            </a:r>
            <a:r>
              <a:rPr lang="en-US" altLang="en-US" smtClean="0"/>
              <a:t>.</a:t>
            </a:r>
          </a:p>
          <a:p>
            <a:pPr eaLnBrk="1" hangingPunct="1"/>
            <a:endParaRPr lang="en-US" altLang="en-US" smtClean="0"/>
          </a:p>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14B0E2-8B4D-49A8-BF03-62A843753377}" type="slidenum">
              <a:rPr lang="en-US" altLang="en-US"/>
              <a:pPr>
                <a:spcBef>
                  <a:spcPct val="0"/>
                </a:spcBef>
              </a:pPr>
              <a:t>7</a:t>
            </a:fld>
            <a:endParaRPr lang="en-US" altLang="en-US"/>
          </a:p>
        </p:txBody>
      </p:sp>
      <p:sp>
        <p:nvSpPr>
          <p:cNvPr id="17411" name="Rectangle 2"/>
          <p:cNvSpPr>
            <a:spLocks noGrp="1" noRot="1" noChangeAspect="1" noChangeArrowheads="1" noTextEdit="1"/>
          </p:cNvSpPr>
          <p:nvPr>
            <p:ph type="sldImg"/>
          </p:nvPr>
        </p:nvSpPr>
        <p:spPr>
          <a:xfrm>
            <a:off x="1144588" y="685800"/>
            <a:ext cx="4572000" cy="3429000"/>
          </a:xfrm>
          <a:ln/>
        </p:spPr>
      </p:sp>
      <p:sp>
        <p:nvSpPr>
          <p:cNvPr id="17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b="1" smtClean="0"/>
              <a:t>Teaching Notes</a:t>
            </a:r>
          </a:p>
          <a:p>
            <a:pPr eaLnBrk="1" hangingPunct="1">
              <a:buFontTx/>
              <a:buChar char="•"/>
            </a:pPr>
            <a:r>
              <a:rPr lang="en-US" altLang="en-US" smtClean="0"/>
              <a:t>In encapsulation, both attributes and behavior of the object are packaged together. The only way to access an object's attributes is through that object’s behaviors. No other object may perform that object’s behavior.</a:t>
            </a:r>
          </a:p>
          <a:p>
            <a:pPr eaLnBrk="1" hangingPunct="1">
              <a:buFontTx/>
              <a:buChar char="•"/>
            </a:pPr>
            <a:r>
              <a:rPr lang="en-US" altLang="en-US" smtClean="0"/>
              <a:t>Have students identify the behaviors of a door, window, or VCR.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E8C09A-B778-4EBA-8EDC-3B9E3CE72D8E}" type="slidenum">
              <a:rPr lang="en-US" altLang="en-US"/>
              <a:pPr>
                <a:spcBef>
                  <a:spcPct val="0"/>
                </a:spcBef>
              </a:pPr>
              <a:t>8</a:t>
            </a:fld>
            <a:endParaRPr lang="en-US" altLang="en-US"/>
          </a:p>
        </p:txBody>
      </p:sp>
      <p:sp>
        <p:nvSpPr>
          <p:cNvPr id="19459" name="Rectangle 2"/>
          <p:cNvSpPr>
            <a:spLocks noGrp="1" noRot="1" noChangeAspect="1" noChangeArrowheads="1" noTextEdit="1"/>
          </p:cNvSpPr>
          <p:nvPr>
            <p:ph type="sldImg"/>
          </p:nvPr>
        </p:nvSpPr>
        <p:spPr>
          <a:xfrm>
            <a:off x="1144588" y="685800"/>
            <a:ext cx="4572000" cy="3429000"/>
          </a:xfrm>
          <a:ln/>
        </p:spPr>
      </p:sp>
      <p:sp>
        <p:nvSpPr>
          <p:cNvPr id="19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p>
            <a:pPr eaLnBrk="1" hangingPunct="1"/>
            <a:r>
              <a:rPr lang="en-US" altLang="en-US" smtClean="0"/>
              <a:t>No additional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3F7270-5516-44B3-9AD2-C918A4A4BD36}" type="slidenum">
              <a:rPr lang="en-US" altLang="en-US"/>
              <a:pPr>
                <a:spcBef>
                  <a:spcPct val="0"/>
                </a:spcBef>
              </a:pPr>
              <a:t>9</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smtClean="0"/>
              <a:t>Teaching Notes</a:t>
            </a:r>
          </a:p>
          <a:p>
            <a:pPr eaLnBrk="1" hangingPunct="1">
              <a:buFontTx/>
              <a:buChar char="•"/>
            </a:pPr>
            <a:r>
              <a:rPr lang="en-US" altLang="en-US" smtClean="0"/>
              <a:t>In UML an object class is represented using a rectangle symbol. </a:t>
            </a:r>
          </a:p>
          <a:p>
            <a:pPr eaLnBrk="1" hangingPunct="1">
              <a:buFontTx/>
              <a:buChar char="•"/>
            </a:pPr>
            <a:r>
              <a:rPr lang="en-US" altLang="en-US" smtClean="0"/>
              <a:t>The object rectangle is divided into three portions. </a:t>
            </a:r>
          </a:p>
          <a:p>
            <a:pPr lvl="1" eaLnBrk="1" hangingPunct="1"/>
            <a:r>
              <a:rPr lang="en-US" altLang="en-US" smtClean="0"/>
              <a:t>The top portion contains the name of the class. </a:t>
            </a:r>
          </a:p>
          <a:p>
            <a:pPr lvl="1" eaLnBrk="1" hangingPunct="1"/>
            <a:r>
              <a:rPr lang="en-US" altLang="en-US" smtClean="0"/>
              <a:t>The middle portion contains the names of the attributes. </a:t>
            </a:r>
          </a:p>
          <a:p>
            <a:pPr lvl="1" eaLnBrk="1" hangingPunct="1"/>
            <a:r>
              <a:rPr lang="en-US" altLang="en-US" smtClean="0"/>
              <a:t>The lower portion contains the behaviors (or methods). </a:t>
            </a:r>
          </a:p>
          <a:p>
            <a:pPr eaLnBrk="1" hangingPunct="1">
              <a:buFontTx/>
              <a:buChar char="•"/>
            </a:pPr>
            <a:r>
              <a:rPr lang="en-US" altLang="en-US" smtClean="0"/>
              <a:t>To simplify the appearance of a diagram, or to specify more details about a class, class symbols can be drawn without methods or attributes, or the attribute portion can be expanded to include data types, lengths, etc. The appearance depends on what the author of the diagram is intending to communicate.</a:t>
            </a:r>
          </a:p>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bkgrd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6200" y="6553200"/>
            <a:ext cx="15430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i="1">
                <a:solidFill>
                  <a:srgbClr val="FAEDDE"/>
                </a:solidFill>
                <a:latin typeface="Book Antiqua" panose="02040602050305030304" pitchFamily="18" charset="0"/>
              </a:rPr>
              <a:t>McGraw-Hill/Irwin</a:t>
            </a:r>
          </a:p>
        </p:txBody>
      </p:sp>
      <p:sp>
        <p:nvSpPr>
          <p:cNvPr id="6" name="Text Box 6"/>
          <p:cNvSpPr txBox="1">
            <a:spLocks noChangeArrowheads="1"/>
          </p:cNvSpPr>
          <p:nvPr/>
        </p:nvSpPr>
        <p:spPr bwMode="auto">
          <a:xfrm>
            <a:off x="4876800" y="6553200"/>
            <a:ext cx="426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b="1" i="1">
                <a:solidFill>
                  <a:srgbClr val="FAEDDE"/>
                </a:solidFill>
                <a:latin typeface="Book Antiqua" panose="02040602050305030304" pitchFamily="18" charset="0"/>
              </a:rPr>
              <a:t>© 2008 The McGraw-Hill Companies, All Rights Reserved</a:t>
            </a:r>
          </a:p>
        </p:txBody>
      </p:sp>
      <p:sp>
        <p:nvSpPr>
          <p:cNvPr id="186371" name="Rectangle 3"/>
          <p:cNvSpPr>
            <a:spLocks noGrp="1" noChangeArrowheads="1"/>
          </p:cNvSpPr>
          <p:nvPr>
            <p:ph type="ctrTitle"/>
          </p:nvPr>
        </p:nvSpPr>
        <p:spPr>
          <a:xfrm>
            <a:off x="4191000" y="1295400"/>
            <a:ext cx="4572000" cy="2305050"/>
          </a:xfrm>
          <a:solidFill>
            <a:srgbClr val="FAEDDE"/>
          </a:solidFill>
          <a:effectLst>
            <a:outerShdw dist="81320" dir="2319588" algn="ctr" rotWithShape="0">
              <a:schemeClr val="tx1"/>
            </a:outerShdw>
          </a:effectLst>
        </p:spPr>
        <p:txBody>
          <a:bodyPr anchorCtr="1"/>
          <a:lstStyle>
            <a:lvl1pPr>
              <a:defRPr>
                <a:solidFill>
                  <a:schemeClr val="tx1"/>
                </a:solidFill>
              </a:defRPr>
            </a:lvl1pPr>
          </a:lstStyle>
          <a:p>
            <a:r>
              <a:rPr lang="en-US"/>
              <a:t>Click to edit Master title style</a:t>
            </a:r>
          </a:p>
        </p:txBody>
      </p:sp>
      <p:sp>
        <p:nvSpPr>
          <p:cNvPr id="186372" name="Rectangle 4"/>
          <p:cNvSpPr>
            <a:spLocks noGrp="1" noChangeArrowheads="1"/>
          </p:cNvSpPr>
          <p:nvPr>
            <p:ph type="subTitle" idx="1"/>
          </p:nvPr>
        </p:nvSpPr>
        <p:spPr>
          <a:xfrm>
            <a:off x="4191000" y="3886200"/>
            <a:ext cx="4572000" cy="1752600"/>
          </a:xfrm>
          <a:solidFill>
            <a:srgbClr val="FAEDDE"/>
          </a:solidFill>
          <a:effectLst>
            <a:outerShdw dist="89803" dir="2700000" algn="ctr" rotWithShape="0">
              <a:schemeClr val="tx1"/>
            </a:outerShdw>
          </a:effectLst>
        </p:spPr>
        <p:txBody>
          <a:bodyPr anchor="ctr" anchorCtr="1"/>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168563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618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0"/>
            <a:ext cx="203835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90600" y="0"/>
            <a:ext cx="596265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6280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lstStyle/>
          <a:p>
            <a:r>
              <a:rPr lang="en-US"/>
              <a:t>Click to edit Master title style</a:t>
            </a:r>
          </a:p>
        </p:txBody>
      </p:sp>
      <p:sp>
        <p:nvSpPr>
          <p:cNvPr id="3" name="Table Placeholder 2"/>
          <p:cNvSpPr>
            <a:spLocks noGrp="1"/>
          </p:cNvSpPr>
          <p:nvPr>
            <p:ph type="tbl" idx="1"/>
          </p:nvPr>
        </p:nvSpPr>
        <p:spPr>
          <a:xfrm>
            <a:off x="990600" y="1295400"/>
            <a:ext cx="8001000" cy="5181600"/>
          </a:xfrm>
        </p:spPr>
        <p:txBody>
          <a:bodyPr/>
          <a:lstStyle/>
          <a:p>
            <a:pPr lvl="0"/>
            <a:endParaRPr lang="en-US" noProof="0"/>
          </a:p>
        </p:txBody>
      </p:sp>
    </p:spTree>
    <p:extLst>
      <p:ext uri="{BB962C8B-B14F-4D97-AF65-F5344CB8AC3E}">
        <p14:creationId xmlns:p14="http://schemas.microsoft.com/office/powerpoint/2010/main" val="207149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700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4291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90600" y="12954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67300" y="12954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091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09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4712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86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525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18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bkgrd_slid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990600" y="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990600" y="1295400"/>
            <a:ext cx="8001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85349" name="Text Box 5"/>
          <p:cNvSpPr txBox="1">
            <a:spLocks noChangeArrowheads="1"/>
          </p:cNvSpPr>
          <p:nvPr/>
        </p:nvSpPr>
        <p:spPr bwMode="auto">
          <a:xfrm>
            <a:off x="152400" y="6172200"/>
            <a:ext cx="557213" cy="304800"/>
          </a:xfrm>
          <a:prstGeom prst="rect">
            <a:avLst/>
          </a:prstGeom>
          <a:noFill/>
          <a:ln w="9525">
            <a:noFill/>
            <a:miter lim="800000"/>
            <a:headEnd/>
            <a:tailEnd/>
          </a:ln>
          <a:effec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FAEDDE"/>
                </a:solidFill>
              </a:rPr>
              <a:t>9-</a:t>
            </a:r>
            <a:fld id="{3CD5B9CE-AFE5-481E-A224-1F22B75A8206}" type="slidenum">
              <a:rPr lang="en-US" altLang="en-US" sz="1400" b="1">
                <a:solidFill>
                  <a:srgbClr val="FAEDDE"/>
                </a:solidFill>
              </a:rPr>
              <a:pPr eaLnBrk="1" hangingPunct="1"/>
              <a:t>‹#›</a:t>
            </a:fld>
            <a:endParaRPr lang="en-US" altLang="en-US" sz="1400" b="1">
              <a:solidFill>
                <a:srgbClr val="FAEDDE"/>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ctr" rtl="0" eaLnBrk="0" fontAlgn="base" hangingPunct="0">
        <a:spcBef>
          <a:spcPct val="0"/>
        </a:spcBef>
        <a:spcAft>
          <a:spcPct val="0"/>
        </a:spcAft>
        <a:defRPr sz="4400">
          <a:solidFill>
            <a:srgbClr val="FAEDDE"/>
          </a:solidFill>
          <a:latin typeface="+mj-lt"/>
          <a:ea typeface="+mj-ea"/>
          <a:cs typeface="+mj-cs"/>
        </a:defRPr>
      </a:lvl1pPr>
      <a:lvl2pPr algn="ctr" rtl="0" eaLnBrk="0" fontAlgn="base" hangingPunct="0">
        <a:spcBef>
          <a:spcPct val="0"/>
        </a:spcBef>
        <a:spcAft>
          <a:spcPct val="0"/>
        </a:spcAft>
        <a:defRPr sz="4400">
          <a:solidFill>
            <a:srgbClr val="FAEDDE"/>
          </a:solidFill>
          <a:latin typeface="Arial" pitchFamily="34" charset="0"/>
        </a:defRPr>
      </a:lvl2pPr>
      <a:lvl3pPr algn="ctr" rtl="0" eaLnBrk="0" fontAlgn="base" hangingPunct="0">
        <a:spcBef>
          <a:spcPct val="0"/>
        </a:spcBef>
        <a:spcAft>
          <a:spcPct val="0"/>
        </a:spcAft>
        <a:defRPr sz="4400">
          <a:solidFill>
            <a:srgbClr val="FAEDDE"/>
          </a:solidFill>
          <a:latin typeface="Arial" pitchFamily="34" charset="0"/>
        </a:defRPr>
      </a:lvl3pPr>
      <a:lvl4pPr algn="ctr" rtl="0" eaLnBrk="0" fontAlgn="base" hangingPunct="0">
        <a:spcBef>
          <a:spcPct val="0"/>
        </a:spcBef>
        <a:spcAft>
          <a:spcPct val="0"/>
        </a:spcAft>
        <a:defRPr sz="4400">
          <a:solidFill>
            <a:srgbClr val="FAEDDE"/>
          </a:solidFill>
          <a:latin typeface="Arial" pitchFamily="34" charset="0"/>
        </a:defRPr>
      </a:lvl4pPr>
      <a:lvl5pPr algn="ctr" rtl="0" eaLnBrk="0" fontAlgn="base" hangingPunct="0">
        <a:spcBef>
          <a:spcPct val="0"/>
        </a:spcBef>
        <a:spcAft>
          <a:spcPct val="0"/>
        </a:spcAft>
        <a:defRPr sz="4400">
          <a:solidFill>
            <a:srgbClr val="FAEDDE"/>
          </a:solidFill>
          <a:latin typeface="Arial" pitchFamily="34" charset="0"/>
        </a:defRPr>
      </a:lvl5pPr>
      <a:lvl6pPr marL="457200" algn="ctr" rtl="0" fontAlgn="base">
        <a:spcBef>
          <a:spcPct val="0"/>
        </a:spcBef>
        <a:spcAft>
          <a:spcPct val="0"/>
        </a:spcAft>
        <a:defRPr sz="4400">
          <a:solidFill>
            <a:srgbClr val="FAEDDE"/>
          </a:solidFill>
          <a:latin typeface="Arial" pitchFamily="34" charset="0"/>
        </a:defRPr>
      </a:lvl6pPr>
      <a:lvl7pPr marL="914400" algn="ctr" rtl="0" fontAlgn="base">
        <a:spcBef>
          <a:spcPct val="0"/>
        </a:spcBef>
        <a:spcAft>
          <a:spcPct val="0"/>
        </a:spcAft>
        <a:defRPr sz="4400">
          <a:solidFill>
            <a:srgbClr val="FAEDDE"/>
          </a:solidFill>
          <a:latin typeface="Arial" pitchFamily="34" charset="0"/>
        </a:defRPr>
      </a:lvl7pPr>
      <a:lvl8pPr marL="1371600" algn="ctr" rtl="0" fontAlgn="base">
        <a:spcBef>
          <a:spcPct val="0"/>
        </a:spcBef>
        <a:spcAft>
          <a:spcPct val="0"/>
        </a:spcAft>
        <a:defRPr sz="4400">
          <a:solidFill>
            <a:srgbClr val="FAEDDE"/>
          </a:solidFill>
          <a:latin typeface="Arial" pitchFamily="34" charset="0"/>
        </a:defRPr>
      </a:lvl8pPr>
      <a:lvl9pPr marL="1828800" algn="ctr" rtl="0" fontAlgn="base">
        <a:spcBef>
          <a:spcPct val="0"/>
        </a:spcBef>
        <a:spcAft>
          <a:spcPct val="0"/>
        </a:spcAft>
        <a:defRPr sz="4400">
          <a:solidFill>
            <a:srgbClr val="FAEDDE"/>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smtClean="0"/>
              <a:t>Chapter 9</a:t>
            </a:r>
          </a:p>
        </p:txBody>
      </p:sp>
      <p:sp>
        <p:nvSpPr>
          <p:cNvPr id="4099" name="Rectangle 3"/>
          <p:cNvSpPr>
            <a:spLocks noGrp="1" noChangeArrowheads="1"/>
          </p:cNvSpPr>
          <p:nvPr>
            <p:ph type="subTitle" idx="1"/>
          </p:nvPr>
        </p:nvSpPr>
        <p:spPr/>
        <p:txBody>
          <a:bodyPr/>
          <a:lstStyle/>
          <a:p>
            <a:pPr eaLnBrk="1" hangingPunct="1"/>
            <a:r>
              <a:rPr lang="en-US" altLang="en-US" smtClean="0"/>
              <a:t>Object-Oriented Analysis and Modeling Using the UML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Inheritance</a:t>
            </a:r>
          </a:p>
        </p:txBody>
      </p:sp>
      <p:sp>
        <p:nvSpPr>
          <p:cNvPr id="22531" name="Rectangle 3"/>
          <p:cNvSpPr>
            <a:spLocks noGrp="1" noChangeArrowheads="1"/>
          </p:cNvSpPr>
          <p:nvPr>
            <p:ph type="body" idx="1"/>
          </p:nvPr>
        </p:nvSpPr>
        <p:spPr>
          <a:xfrm>
            <a:off x="1143000" y="1371600"/>
            <a:ext cx="7543800" cy="1682750"/>
          </a:xfrm>
        </p:spPr>
        <p:txBody>
          <a:bodyPr/>
          <a:lstStyle/>
          <a:p>
            <a:pPr marL="0" indent="0" eaLnBrk="1" hangingPunct="1">
              <a:buFontTx/>
              <a:buNone/>
            </a:pPr>
            <a:r>
              <a:rPr lang="en-US" altLang="en-US" sz="2800" b="1" smtClean="0"/>
              <a:t>Inheritance</a:t>
            </a:r>
            <a:r>
              <a:rPr lang="en-US" altLang="en-US" sz="2800" smtClean="0"/>
              <a:t> – the concept wherein methods and/or attributes defined in an object class can be inherited or reused by another object class.</a:t>
            </a:r>
          </a:p>
        </p:txBody>
      </p:sp>
      <p:pic>
        <p:nvPicPr>
          <p:cNvPr id="22532" name="Picture 5" descr="whi74173_11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3048000"/>
            <a:ext cx="666750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Inheritance (cont.)</a:t>
            </a:r>
          </a:p>
        </p:txBody>
      </p:sp>
      <p:pic>
        <p:nvPicPr>
          <p:cNvPr id="24579" name="Picture 6" descr="Untitle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70025"/>
            <a:ext cx="82296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Generalization/Specialization, Supertype, and Subtype</a:t>
            </a:r>
          </a:p>
        </p:txBody>
      </p:sp>
      <p:sp>
        <p:nvSpPr>
          <p:cNvPr id="26627" name="Rectangle 3"/>
          <p:cNvSpPr>
            <a:spLocks noGrp="1" noChangeArrowheads="1"/>
          </p:cNvSpPr>
          <p:nvPr>
            <p:ph type="body" idx="1"/>
          </p:nvPr>
        </p:nvSpPr>
        <p:spPr/>
        <p:txBody>
          <a:bodyPr/>
          <a:lstStyle/>
          <a:p>
            <a:pPr marL="0" indent="0" eaLnBrk="1" hangingPunct="1">
              <a:lnSpc>
                <a:spcPct val="90000"/>
              </a:lnSpc>
              <a:spcBef>
                <a:spcPct val="0"/>
              </a:spcBef>
              <a:spcAft>
                <a:spcPct val="60000"/>
              </a:spcAft>
              <a:buFontTx/>
              <a:buNone/>
            </a:pPr>
            <a:r>
              <a:rPr lang="en-US" altLang="en-US" sz="2400" b="1" smtClean="0"/>
              <a:t>Generalization/specialization</a:t>
            </a:r>
            <a:r>
              <a:rPr lang="en-US" altLang="en-US" sz="2400" smtClean="0"/>
              <a:t> – technique wherein attributes and behaviors common to several types of object classes are grouped (or abstracted) into their own class, called a </a:t>
            </a:r>
            <a:r>
              <a:rPr lang="en-US" altLang="en-US" sz="2400" i="1" smtClean="0"/>
              <a:t>supertype</a:t>
            </a:r>
            <a:r>
              <a:rPr lang="en-US" altLang="en-US" sz="2400" smtClean="0"/>
              <a:t>.</a:t>
            </a:r>
          </a:p>
          <a:p>
            <a:pPr marL="0" indent="0" eaLnBrk="1" hangingPunct="1">
              <a:lnSpc>
                <a:spcPct val="90000"/>
              </a:lnSpc>
              <a:spcBef>
                <a:spcPct val="0"/>
              </a:spcBef>
              <a:buFontTx/>
              <a:buNone/>
            </a:pPr>
            <a:r>
              <a:rPr lang="en-US" altLang="en-US" sz="2400" b="1" smtClean="0"/>
              <a:t>Supertype</a:t>
            </a:r>
            <a:r>
              <a:rPr lang="en-US" altLang="en-US" sz="2400" smtClean="0"/>
              <a:t> – an entity that contains attributes and behaviors that are common to one or more class subtypes. Also referred to as </a:t>
            </a:r>
            <a:r>
              <a:rPr lang="en-US" altLang="en-US" sz="2400" i="1" smtClean="0"/>
              <a:t>abstract</a:t>
            </a:r>
            <a:r>
              <a:rPr lang="en-US" altLang="en-US" sz="2400" smtClean="0"/>
              <a:t> or </a:t>
            </a:r>
            <a:r>
              <a:rPr lang="en-US" altLang="en-US" sz="2400" i="1" smtClean="0"/>
              <a:t>parent</a:t>
            </a:r>
            <a:r>
              <a:rPr lang="en-US" altLang="en-US" sz="2400" smtClean="0"/>
              <a:t> class.</a:t>
            </a:r>
          </a:p>
          <a:p>
            <a:pPr marL="0" indent="0" eaLnBrk="1" hangingPunct="1">
              <a:lnSpc>
                <a:spcPct val="90000"/>
              </a:lnSpc>
              <a:spcBef>
                <a:spcPct val="60000"/>
              </a:spcBef>
              <a:buFontTx/>
              <a:buNone/>
            </a:pPr>
            <a:r>
              <a:rPr lang="en-US" altLang="en-US" sz="2400" b="1" smtClean="0"/>
              <a:t>Subtype </a:t>
            </a:r>
            <a:r>
              <a:rPr lang="en-US" altLang="en-US" sz="2400" smtClean="0"/>
              <a:t>– an object class that inherits attributes and behaviors from a supertype class and may contain other attributes and behaviors unique to it. Also referred to as a </a:t>
            </a:r>
            <a:r>
              <a:rPr lang="en-US" altLang="en-US" sz="2400" i="1" smtClean="0"/>
              <a:t>child</a:t>
            </a:r>
            <a:r>
              <a:rPr lang="en-US" altLang="en-US" sz="2400" smtClean="0"/>
              <a:t> class and, if it exists at the lowest level of the inheritance hierarchy, as </a:t>
            </a:r>
            <a:r>
              <a:rPr lang="en-US" altLang="en-US" sz="2400" i="1" smtClean="0"/>
              <a:t>concrete</a:t>
            </a:r>
            <a:r>
              <a:rPr lang="en-US" altLang="en-US" sz="2400" smtClean="0"/>
              <a:t> class.</a:t>
            </a:r>
          </a:p>
          <a:p>
            <a:pPr marL="0" indent="0" eaLnBrk="1" hangingPunct="1">
              <a:lnSpc>
                <a:spcPct val="90000"/>
              </a:lnSpc>
              <a:spcBef>
                <a:spcPct val="0"/>
              </a:spcBef>
              <a:buFontTx/>
              <a:buNone/>
            </a:pPr>
            <a:endParaRPr lang="en-US" altLang="en-US" sz="240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UML Representation of Generalization/Specialization</a:t>
            </a:r>
          </a:p>
        </p:txBody>
      </p:sp>
      <p:pic>
        <p:nvPicPr>
          <p:cNvPr id="28675" name="Picture 5" descr="whi74173_1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266825"/>
            <a:ext cx="48768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Object/Class Relationships</a:t>
            </a:r>
          </a:p>
        </p:txBody>
      </p:sp>
      <p:sp>
        <p:nvSpPr>
          <p:cNvPr id="30723" name="Rectangle 3"/>
          <p:cNvSpPr>
            <a:spLocks noGrp="1" noChangeArrowheads="1"/>
          </p:cNvSpPr>
          <p:nvPr>
            <p:ph type="body" idx="1"/>
          </p:nvPr>
        </p:nvSpPr>
        <p:spPr>
          <a:xfrm>
            <a:off x="990600" y="1627188"/>
            <a:ext cx="8001000" cy="1643062"/>
          </a:xfrm>
        </p:spPr>
        <p:txBody>
          <a:bodyPr/>
          <a:lstStyle/>
          <a:p>
            <a:pPr marL="0" indent="0" eaLnBrk="1" hangingPunct="1">
              <a:buFontTx/>
              <a:buNone/>
            </a:pPr>
            <a:r>
              <a:rPr lang="en-US" altLang="en-US" b="1" smtClean="0"/>
              <a:t>Object/class</a:t>
            </a:r>
            <a:r>
              <a:rPr lang="en-US" altLang="en-US" smtClean="0"/>
              <a:t> </a:t>
            </a:r>
            <a:r>
              <a:rPr lang="en-US" altLang="en-US" b="1" smtClean="0"/>
              <a:t>relationship</a:t>
            </a:r>
            <a:r>
              <a:rPr lang="en-US" altLang="en-US" smtClean="0"/>
              <a:t> – a natural business association that exists between one or more objects and classes.</a:t>
            </a:r>
          </a:p>
        </p:txBody>
      </p:sp>
      <p:pic>
        <p:nvPicPr>
          <p:cNvPr id="30724" name="Picture 6" descr="whi74173_1105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14800"/>
            <a:ext cx="8229600"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UML Multiplicity Notations</a:t>
            </a:r>
          </a:p>
        </p:txBody>
      </p:sp>
      <p:sp>
        <p:nvSpPr>
          <p:cNvPr id="32771" name="Rectangle 3"/>
          <p:cNvSpPr>
            <a:spLocks noGrp="1" noChangeArrowheads="1"/>
          </p:cNvSpPr>
          <p:nvPr>
            <p:ph type="body" idx="1"/>
          </p:nvPr>
        </p:nvSpPr>
        <p:spPr>
          <a:xfrm>
            <a:off x="990600" y="1295400"/>
            <a:ext cx="2990850" cy="5181600"/>
          </a:xfrm>
        </p:spPr>
        <p:txBody>
          <a:bodyPr/>
          <a:lstStyle/>
          <a:p>
            <a:pPr marL="0" indent="0" eaLnBrk="1" hangingPunct="1">
              <a:buFontTx/>
              <a:buNone/>
            </a:pPr>
            <a:r>
              <a:rPr lang="en-US" altLang="en-US" sz="2800" b="1" smtClean="0"/>
              <a:t>Multiplicity</a:t>
            </a:r>
            <a:r>
              <a:rPr lang="en-US" altLang="en-US" sz="2800" smtClean="0"/>
              <a:t> – the minimum and maximum number of occurrences of one object/class for a single occurrence of the related object/class.</a:t>
            </a:r>
          </a:p>
        </p:txBody>
      </p:sp>
      <p:pic>
        <p:nvPicPr>
          <p:cNvPr id="32772" name="Picture 7" descr="whi74173_1105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1233488"/>
            <a:ext cx="4943475"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Aggregation</a:t>
            </a:r>
          </a:p>
        </p:txBody>
      </p:sp>
      <p:sp>
        <p:nvSpPr>
          <p:cNvPr id="34819" name="Rectangle 3"/>
          <p:cNvSpPr>
            <a:spLocks noGrp="1" noChangeArrowheads="1"/>
          </p:cNvSpPr>
          <p:nvPr>
            <p:ph type="body" idx="1"/>
          </p:nvPr>
        </p:nvSpPr>
        <p:spPr>
          <a:xfrm>
            <a:off x="990600" y="1295400"/>
            <a:ext cx="5408613" cy="5181600"/>
          </a:xfrm>
        </p:spPr>
        <p:txBody>
          <a:bodyPr/>
          <a:lstStyle/>
          <a:p>
            <a:pPr marL="0" indent="0" eaLnBrk="1" hangingPunct="1">
              <a:lnSpc>
                <a:spcPct val="90000"/>
              </a:lnSpc>
              <a:buFontTx/>
              <a:buNone/>
            </a:pPr>
            <a:r>
              <a:rPr lang="en-US" altLang="en-US" b="1" smtClean="0"/>
              <a:t>Aggregation</a:t>
            </a:r>
            <a:r>
              <a:rPr lang="en-US" altLang="en-US" smtClean="0"/>
              <a:t> – a relationship in which one larger “whole” class contains one or more smaller “parts” classes. Conversely, a smaller “part” class is part of a “whole” larger class</a:t>
            </a:r>
          </a:p>
          <a:p>
            <a:pPr lvl="1" eaLnBrk="1" hangingPunct="1">
              <a:lnSpc>
                <a:spcPct val="90000"/>
              </a:lnSpc>
            </a:pPr>
            <a:r>
              <a:rPr lang="en-US" altLang="en-US" smtClean="0"/>
              <a:t>In UML 2.0 the notation for aggregation has been dropped</a:t>
            </a:r>
          </a:p>
        </p:txBody>
      </p:sp>
      <p:pic>
        <p:nvPicPr>
          <p:cNvPr id="34820" name="Picture 5"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1905000"/>
            <a:ext cx="230505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Composition</a:t>
            </a:r>
          </a:p>
        </p:txBody>
      </p:sp>
      <p:pic>
        <p:nvPicPr>
          <p:cNvPr id="36867" name="Picture 6"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0" y="1266825"/>
            <a:ext cx="51435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Grp="1" noChangeArrowheads="1"/>
          </p:cNvSpPr>
          <p:nvPr>
            <p:ph type="body" idx="1"/>
          </p:nvPr>
        </p:nvSpPr>
        <p:spPr>
          <a:xfrm>
            <a:off x="1066800" y="1371600"/>
            <a:ext cx="2895600" cy="5138738"/>
          </a:xfrm>
        </p:spPr>
        <p:txBody>
          <a:bodyPr/>
          <a:lstStyle/>
          <a:p>
            <a:pPr marL="0" indent="0" eaLnBrk="1" hangingPunct="1">
              <a:lnSpc>
                <a:spcPct val="90000"/>
              </a:lnSpc>
              <a:buFontTx/>
              <a:buNone/>
            </a:pPr>
            <a:r>
              <a:rPr lang="en-US" altLang="en-US" sz="2800" b="1" smtClean="0"/>
              <a:t>Composition</a:t>
            </a:r>
            <a:r>
              <a:rPr lang="en-US" altLang="en-US" sz="2800" smtClean="0"/>
              <a:t> – an aggregation relationship in which the “whole” is responsible for the creation and destruction of its “parts.” If the “whole” were to die, the “part” would die with 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smtClean="0"/>
              <a:t>Messages</a:t>
            </a:r>
          </a:p>
        </p:txBody>
      </p:sp>
      <p:sp>
        <p:nvSpPr>
          <p:cNvPr id="38915" name="Rectangle 3"/>
          <p:cNvSpPr>
            <a:spLocks noGrp="1" noChangeArrowheads="1"/>
          </p:cNvSpPr>
          <p:nvPr>
            <p:ph type="body" idx="1"/>
          </p:nvPr>
        </p:nvSpPr>
        <p:spPr>
          <a:xfrm>
            <a:off x="1066800" y="1447800"/>
            <a:ext cx="7848600" cy="1322388"/>
          </a:xfrm>
        </p:spPr>
        <p:txBody>
          <a:bodyPr/>
          <a:lstStyle/>
          <a:p>
            <a:pPr marL="0" indent="0" eaLnBrk="1" hangingPunct="1">
              <a:lnSpc>
                <a:spcPct val="90000"/>
              </a:lnSpc>
              <a:buFontTx/>
              <a:buNone/>
            </a:pPr>
            <a:r>
              <a:rPr lang="en-US" altLang="en-US" sz="2800" b="1" smtClean="0"/>
              <a:t>Message</a:t>
            </a:r>
            <a:r>
              <a:rPr lang="en-US" altLang="en-US" sz="2800" smtClean="0"/>
              <a:t> – communication that occurs when one object invokes another object’s method (behavior) to request information or some action</a:t>
            </a:r>
          </a:p>
          <a:p>
            <a:pPr marL="0" indent="0" eaLnBrk="1" hangingPunct="1">
              <a:lnSpc>
                <a:spcPct val="90000"/>
              </a:lnSpc>
            </a:pPr>
            <a:endParaRPr lang="en-US" altLang="en-US" sz="2800" smtClean="0"/>
          </a:p>
        </p:txBody>
      </p:sp>
      <p:pic>
        <p:nvPicPr>
          <p:cNvPr id="38916" name="Picture 6" descr="whi74173_1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6225"/>
            <a:ext cx="7772400"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Polymorphism</a:t>
            </a:r>
          </a:p>
        </p:txBody>
      </p:sp>
      <p:sp>
        <p:nvSpPr>
          <p:cNvPr id="40963" name="Rectangle 3"/>
          <p:cNvSpPr>
            <a:spLocks noGrp="1" noChangeArrowheads="1"/>
          </p:cNvSpPr>
          <p:nvPr>
            <p:ph type="body" idx="1"/>
          </p:nvPr>
        </p:nvSpPr>
        <p:spPr>
          <a:xfrm>
            <a:off x="990600" y="1295400"/>
            <a:ext cx="3276600" cy="5181600"/>
          </a:xfrm>
        </p:spPr>
        <p:txBody>
          <a:bodyPr/>
          <a:lstStyle/>
          <a:p>
            <a:pPr marL="0" indent="0" eaLnBrk="1" hangingPunct="1">
              <a:lnSpc>
                <a:spcPct val="90000"/>
              </a:lnSpc>
              <a:buFontTx/>
              <a:buNone/>
            </a:pPr>
            <a:r>
              <a:rPr lang="en-US" altLang="en-US" sz="2400" b="1" smtClean="0"/>
              <a:t>Polymorphism</a:t>
            </a:r>
            <a:r>
              <a:rPr lang="en-US" altLang="en-US" sz="2400" smtClean="0"/>
              <a:t> – the concept that different objects can respond to the same message in different ways.</a:t>
            </a:r>
          </a:p>
          <a:p>
            <a:pPr marL="0" indent="0" eaLnBrk="1" hangingPunct="1">
              <a:lnSpc>
                <a:spcPct val="90000"/>
              </a:lnSpc>
              <a:buFontTx/>
              <a:buNone/>
            </a:pPr>
            <a:endParaRPr lang="en-US" altLang="en-US" sz="2400" smtClean="0"/>
          </a:p>
          <a:p>
            <a:pPr marL="0" indent="0" eaLnBrk="1" hangingPunct="1">
              <a:lnSpc>
                <a:spcPct val="90000"/>
              </a:lnSpc>
              <a:buFontTx/>
              <a:buNone/>
            </a:pPr>
            <a:r>
              <a:rPr lang="en-US" altLang="en-US" sz="2400" b="1" smtClean="0"/>
              <a:t>Override</a:t>
            </a:r>
            <a:r>
              <a:rPr lang="en-US" altLang="en-US" sz="2400" smtClean="0"/>
              <a:t> – a technique whereby a subclass (subtype) uses an attribute or behavior of its own instead of an attribute or behavior inherited from the class (supertype).</a:t>
            </a:r>
          </a:p>
        </p:txBody>
      </p:sp>
      <p:pic>
        <p:nvPicPr>
          <p:cNvPr id="40964" name="Picture 6" descr="whi74173_1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5" y="1281113"/>
            <a:ext cx="471487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43000" y="152400"/>
            <a:ext cx="8001000" cy="533400"/>
          </a:xfrm>
        </p:spPr>
        <p:txBody>
          <a:bodyPr/>
          <a:lstStyle/>
          <a:p>
            <a:pPr eaLnBrk="1" hangingPunct="1"/>
            <a:r>
              <a:rPr lang="en-US" altLang="en-US" smtClean="0"/>
              <a:t>Objectives</a:t>
            </a:r>
          </a:p>
        </p:txBody>
      </p:sp>
      <p:sp>
        <p:nvSpPr>
          <p:cNvPr id="6147" name="Rectangle 3"/>
          <p:cNvSpPr>
            <a:spLocks noGrp="1" noChangeArrowheads="1"/>
          </p:cNvSpPr>
          <p:nvPr>
            <p:ph type="body" idx="1"/>
          </p:nvPr>
        </p:nvSpPr>
        <p:spPr/>
        <p:txBody>
          <a:bodyPr/>
          <a:lstStyle/>
          <a:p>
            <a:pPr eaLnBrk="1" hangingPunct="1">
              <a:lnSpc>
                <a:spcPct val="90000"/>
              </a:lnSpc>
            </a:pPr>
            <a:r>
              <a:rPr lang="en-US" altLang="en-US" sz="2800" smtClean="0">
                <a:solidFill>
                  <a:srgbClr val="000000"/>
                </a:solidFill>
                <a:cs typeface="Times New Roman" panose="02020603050405020304" pitchFamily="18" charset="0"/>
              </a:rPr>
              <a:t>Define object modeling and explain its benefits. </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Recognize and understand the basic concepts and constructs of object modeling.</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Define the UML and its various types of diagrams.</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Evolve a business requirements use-case model into a system analysis use-case model.</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Construct an activity diagram.</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Discover objects and classes, and their relationships.</a:t>
            </a:r>
          </a:p>
          <a:p>
            <a:pPr eaLnBrk="1" hangingPunct="1">
              <a:lnSpc>
                <a:spcPct val="90000"/>
              </a:lnSpc>
              <a:spcBef>
                <a:spcPts val="300"/>
              </a:spcBef>
              <a:spcAft>
                <a:spcPts val="300"/>
              </a:spcAft>
            </a:pPr>
            <a:r>
              <a:rPr lang="en-US" altLang="en-US" sz="2800" smtClean="0">
                <a:solidFill>
                  <a:srgbClr val="000000"/>
                </a:solidFill>
                <a:cs typeface="Times New Roman" panose="02020603050405020304" pitchFamily="18" charset="0"/>
              </a:rPr>
              <a:t>Construct a class diagram.</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t>UML 2.0 Diagrams</a:t>
            </a:r>
          </a:p>
        </p:txBody>
      </p:sp>
      <p:graphicFrame>
        <p:nvGraphicFramePr>
          <p:cNvPr id="154677" name="Group 53"/>
          <p:cNvGraphicFramePr>
            <a:graphicFrameLocks noGrp="1"/>
          </p:cNvGraphicFramePr>
          <p:nvPr>
            <p:ph idx="1"/>
          </p:nvPr>
        </p:nvGraphicFramePr>
        <p:xfrm>
          <a:off x="762000" y="1155700"/>
          <a:ext cx="8382000" cy="5562600"/>
        </p:xfrm>
        <a:graphic>
          <a:graphicData uri="http://schemas.openxmlformats.org/drawingml/2006/table">
            <a:tbl>
              <a:tblPr/>
              <a:tblGrid>
                <a:gridCol w="2173288">
                  <a:extLst>
                    <a:ext uri="{9D8B030D-6E8A-4147-A177-3AD203B41FA5}">
                      <a16:colId xmlns:a16="http://schemas.microsoft.com/office/drawing/2014/main" val="20000"/>
                    </a:ext>
                  </a:extLst>
                </a:gridCol>
                <a:gridCol w="6208712">
                  <a:extLst>
                    <a:ext uri="{9D8B030D-6E8A-4147-A177-3AD203B41FA5}">
                      <a16:colId xmlns:a16="http://schemas.microsoft.com/office/drawing/2014/main" val="20001"/>
                    </a:ext>
                  </a:extLst>
                </a:gridCol>
              </a:tblGrid>
              <a:tr h="158750">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Narrow" pitchFamily="34" charset="0"/>
                          <a:ea typeface="Times New Roman" pitchFamily="18" charset="0"/>
                          <a:cs typeface="Arial" pitchFamily="34" charset="0"/>
                        </a:rPr>
                        <a:t>Diagram</a:t>
                      </a:r>
                      <a:endPar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Narrow" pitchFamily="34" charset="0"/>
                          <a:ea typeface="Times New Roman" pitchFamily="18" charset="0"/>
                          <a:cs typeface="Arial" pitchFamily="34" charset="0"/>
                        </a:rPr>
                        <a:t>Description</a:t>
                      </a:r>
                      <a:endPar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875">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interactions between the system and external systems and users. In other words it graphically describes who will use the system and in what ways the user expects to interact with the system. The use-case narrative is used in addition to textually describe the sequence of steps of each interaction.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Activity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sequential flow of activities of a use case or business process. It can also be used to model logic with the system.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Class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the system's object structure. It shows object classes that the system is composed of as well as the relationships between those object classes.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875">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Similar to a class diagram, but instead of depicting object classes, it models actual object instances with current attribute values. The object diagram provides the developer with a "snapshot" of the system's object at one point in time.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57188">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State Machine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Models how events can change the state of an object over its lifetime, showing both the various states that an object can assume and the transitions between those states.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58750">
                <a:tc>
                  <a:txBody>
                    <a:bodyPr/>
                    <a:lstStyle/>
                    <a:p>
                      <a:pPr marL="342900" marR="0" lvl="0" indent="-34290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Composite Structure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5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Decomposes internal structure of class, component, or use case.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en-US" smtClean="0"/>
              <a:t>UML 2.0 Diagrams (cont.)</a:t>
            </a:r>
          </a:p>
        </p:txBody>
      </p:sp>
      <p:graphicFrame>
        <p:nvGraphicFramePr>
          <p:cNvPr id="152636" name="Group 60"/>
          <p:cNvGraphicFramePr>
            <a:graphicFrameLocks noGrp="1"/>
          </p:cNvGraphicFramePr>
          <p:nvPr>
            <p:ph idx="1"/>
          </p:nvPr>
        </p:nvGraphicFramePr>
        <p:xfrm>
          <a:off x="609600" y="990600"/>
          <a:ext cx="8458200" cy="5852016"/>
        </p:xfrm>
        <a:graphic>
          <a:graphicData uri="http://schemas.openxmlformats.org/drawingml/2006/table">
            <a:tbl>
              <a:tblPr/>
              <a:tblGrid>
                <a:gridCol w="2192338">
                  <a:extLst>
                    <a:ext uri="{9D8B030D-6E8A-4147-A177-3AD203B41FA5}">
                      <a16:colId xmlns:a16="http://schemas.microsoft.com/office/drawing/2014/main" val="20000"/>
                    </a:ext>
                  </a:extLst>
                </a:gridCol>
                <a:gridCol w="6265862">
                  <a:extLst>
                    <a:ext uri="{9D8B030D-6E8A-4147-A177-3AD203B41FA5}">
                      <a16:colId xmlns:a16="http://schemas.microsoft.com/office/drawing/2014/main" val="20001"/>
                    </a:ext>
                  </a:extLst>
                </a:gridCol>
              </a:tblGrid>
              <a:tr h="335238">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Narrow" pitchFamily="34" charset="0"/>
                          <a:ea typeface="Times New Roman" pitchFamily="18" charset="0"/>
                          <a:cs typeface="Arial" pitchFamily="34" charset="0"/>
                        </a:rPr>
                        <a:t>Diagram</a:t>
                      </a:r>
                      <a:endPar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Arial Narrow" pitchFamily="34" charset="0"/>
                          <a:ea typeface="Times New Roman" pitchFamily="18" charset="0"/>
                          <a:cs typeface="Arial" pitchFamily="34" charset="0"/>
                        </a:rPr>
                        <a:t>Description</a:t>
                      </a:r>
                      <a:endPar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066689">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Sequence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Graphically depicts how objects interact with each other via messages in the execution of a use case or operation. It illustrates how messages are sent and received between objects and in what </a:t>
                      </a:r>
                      <a:r>
                        <a:rPr kumimoji="0" lang="en-US" sz="2000" b="0" i="1" u="none" strike="noStrike" cap="none" normalizeH="0" baseline="0">
                          <a:ln>
                            <a:noFill/>
                          </a:ln>
                          <a:solidFill>
                            <a:schemeClr val="tx1"/>
                          </a:solidFill>
                          <a:effectLst/>
                          <a:latin typeface="Arial Narrow" pitchFamily="34" charset="0"/>
                          <a:ea typeface="Times New Roman" pitchFamily="18" charset="0"/>
                          <a:cs typeface="Arial" pitchFamily="34" charset="0"/>
                        </a:rPr>
                        <a:t>sequence</a:t>
                      </a: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066689">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Communication</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(Collaboration diagram in UML 1.X) Depicts interaction of objects via messages. While a sequence diagram focuses on the timing or sequence of messages, a communication diagram focuses on the structural organization of objects in a network format.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055">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Interaction Overview</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Combines features of sequence and activity diagrams to show how objects interact within each activity of a use case.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822872">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Timing</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Another interaction diagram that focuses on timing constraints in the changing state of a single object or group of objects. Especially useful when designing embedded software for devices.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79055">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Component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the organization of programming code divided into components and how the components interact.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579055">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Deployment</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the configuration of software components within the physical architecture of the system's hardware "nodes."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822872">
                <a:tc>
                  <a:txBody>
                    <a:bodyPr/>
                    <a:lstStyle/>
                    <a:p>
                      <a:pPr marL="342900" marR="0" lvl="0" indent="-34290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Package</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Narrow" pitchFamily="34" charset="0"/>
                          <a:ea typeface="Times New Roman" pitchFamily="18" charset="0"/>
                          <a:cs typeface="Arial" pitchFamily="34" charset="0"/>
                        </a:rPr>
                        <a:t>Depicts how classes or other UML constructs are organized into packages (corresponding to Java packages or C++ and .NET namespaces) and the dependencies of those packages.</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The Process of Object Modeling</a:t>
            </a:r>
          </a:p>
        </p:txBody>
      </p:sp>
      <p:sp>
        <p:nvSpPr>
          <p:cNvPr id="47107" name="Rectangle 3"/>
          <p:cNvSpPr>
            <a:spLocks noGrp="1" noChangeArrowheads="1"/>
          </p:cNvSpPr>
          <p:nvPr>
            <p:ph type="body" idx="1"/>
          </p:nvPr>
        </p:nvSpPr>
        <p:spPr/>
        <p:txBody>
          <a:bodyPr/>
          <a:lstStyle/>
          <a:p>
            <a:pPr marL="533400" indent="-533400" eaLnBrk="1" hangingPunct="1">
              <a:buFontTx/>
              <a:buAutoNum type="arabicPeriod"/>
            </a:pPr>
            <a:r>
              <a:rPr lang="en-US" altLang="en-US" smtClean="0"/>
              <a:t>Modeling the functions of the system.</a:t>
            </a:r>
          </a:p>
          <a:p>
            <a:pPr marL="533400" indent="-533400" eaLnBrk="1" hangingPunct="1">
              <a:buFontTx/>
              <a:buAutoNum type="arabicPeriod"/>
            </a:pPr>
            <a:r>
              <a:rPr lang="en-US" altLang="en-US" smtClean="0"/>
              <a:t>Finding and identifying the business objects.</a:t>
            </a:r>
          </a:p>
          <a:p>
            <a:pPr marL="533400" indent="-533400" eaLnBrk="1" hangingPunct="1">
              <a:buFontTx/>
              <a:buAutoNum type="arabicPeriod"/>
            </a:pPr>
            <a:r>
              <a:rPr lang="en-US" altLang="en-US" smtClean="0"/>
              <a:t>Organizing the objects and identifying their relationships.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smtClean="0"/>
              <a:t>Construction the Analysis </a:t>
            </a:r>
            <a:br>
              <a:rPr lang="en-US" altLang="en-US" smtClean="0"/>
            </a:br>
            <a:r>
              <a:rPr lang="en-US" altLang="en-US" smtClean="0"/>
              <a:t>Use-Case Model</a:t>
            </a:r>
          </a:p>
        </p:txBody>
      </p:sp>
      <p:sp>
        <p:nvSpPr>
          <p:cNvPr id="49155" name="Rectangle 3"/>
          <p:cNvSpPr>
            <a:spLocks noGrp="1" noChangeArrowheads="1"/>
          </p:cNvSpPr>
          <p:nvPr>
            <p:ph type="body" idx="1"/>
          </p:nvPr>
        </p:nvSpPr>
        <p:spPr>
          <a:xfrm>
            <a:off x="609600" y="1524000"/>
            <a:ext cx="8364538" cy="5105400"/>
          </a:xfrm>
        </p:spPr>
        <p:txBody>
          <a:bodyPr/>
          <a:lstStyle/>
          <a:p>
            <a:pPr marL="533400" indent="-533400" eaLnBrk="1" hangingPunct="1">
              <a:lnSpc>
                <a:spcPct val="90000"/>
              </a:lnSpc>
              <a:spcBef>
                <a:spcPct val="40000"/>
              </a:spcBef>
              <a:buFontTx/>
              <a:buNone/>
            </a:pPr>
            <a:r>
              <a:rPr lang="en-US" altLang="en-US" sz="2800" smtClean="0"/>
              <a:t>	</a:t>
            </a:r>
            <a:r>
              <a:rPr lang="en-US" altLang="en-US" sz="2800" b="1" smtClean="0"/>
              <a:t>System analysis use case</a:t>
            </a:r>
            <a:r>
              <a:rPr lang="en-US" altLang="en-US" sz="2800" smtClean="0"/>
              <a:t> – a use case that documents the interaction between the system user and the system. It is highly detailed in describing what is required but is free of most implementation details and constraints.</a:t>
            </a:r>
          </a:p>
          <a:p>
            <a:pPr marL="914400" lvl="1" indent="-457200" eaLnBrk="1" hangingPunct="1">
              <a:lnSpc>
                <a:spcPct val="90000"/>
              </a:lnSpc>
              <a:spcBef>
                <a:spcPct val="40000"/>
              </a:spcBef>
              <a:buFontTx/>
              <a:buNone/>
            </a:pPr>
            <a:endParaRPr lang="en-US" altLang="en-US" sz="2400" smtClean="0"/>
          </a:p>
          <a:p>
            <a:pPr marL="914400" lvl="1" indent="-457200" eaLnBrk="1" hangingPunct="1">
              <a:lnSpc>
                <a:spcPct val="90000"/>
              </a:lnSpc>
              <a:spcBef>
                <a:spcPct val="40000"/>
              </a:spcBef>
              <a:buFontTx/>
              <a:buAutoNum type="arabicPeriod"/>
            </a:pPr>
            <a:r>
              <a:rPr lang="en-US" altLang="en-US" sz="2400" smtClean="0"/>
              <a:t>Identify, define, and document new actors.</a:t>
            </a:r>
          </a:p>
          <a:p>
            <a:pPr marL="914400" lvl="1" indent="-457200" eaLnBrk="1" hangingPunct="1">
              <a:lnSpc>
                <a:spcPct val="90000"/>
              </a:lnSpc>
              <a:spcBef>
                <a:spcPct val="40000"/>
              </a:spcBef>
              <a:buFontTx/>
              <a:buAutoNum type="arabicPeriod"/>
            </a:pPr>
            <a:r>
              <a:rPr lang="en-US" altLang="en-US" sz="2400" smtClean="0"/>
              <a:t>Identify, define, and document new use cases.</a:t>
            </a:r>
          </a:p>
          <a:p>
            <a:pPr marL="914400" lvl="1" indent="-457200" eaLnBrk="1" hangingPunct="1">
              <a:lnSpc>
                <a:spcPct val="90000"/>
              </a:lnSpc>
              <a:spcBef>
                <a:spcPct val="40000"/>
              </a:spcBef>
              <a:buFontTx/>
              <a:buAutoNum type="arabicPeriod"/>
            </a:pPr>
            <a:r>
              <a:rPr lang="en-US" altLang="en-US" sz="2400" smtClean="0"/>
              <a:t>Identify any reuse possibilities.</a:t>
            </a:r>
          </a:p>
          <a:p>
            <a:pPr marL="914400" lvl="1" indent="-457200" eaLnBrk="1" hangingPunct="1">
              <a:lnSpc>
                <a:spcPct val="90000"/>
              </a:lnSpc>
              <a:spcBef>
                <a:spcPct val="40000"/>
              </a:spcBef>
              <a:buFontTx/>
              <a:buAutoNum type="arabicPeriod"/>
            </a:pPr>
            <a:r>
              <a:rPr lang="en-US" altLang="en-US" sz="2400" smtClean="0"/>
              <a:t>Refine the use-case model diagram (if necessary).</a:t>
            </a:r>
          </a:p>
          <a:p>
            <a:pPr marL="914400" lvl="1" indent="-457200" eaLnBrk="1" hangingPunct="1">
              <a:lnSpc>
                <a:spcPct val="90000"/>
              </a:lnSpc>
              <a:spcBef>
                <a:spcPct val="40000"/>
              </a:spcBef>
              <a:buFontTx/>
              <a:buAutoNum type="arabicPeriod"/>
            </a:pPr>
            <a:r>
              <a:rPr lang="en-US" altLang="en-US" sz="2400" smtClean="0"/>
              <a:t>Document system analysis use-case narratives.</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Sample Context Diagram</a:t>
            </a:r>
          </a:p>
        </p:txBody>
      </p:sp>
      <p:pic>
        <p:nvPicPr>
          <p:cNvPr id="51203" name="Picture 4" descr="Context Diagram Fig 5-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775" y="1266825"/>
            <a:ext cx="59150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Revised System </a:t>
            </a:r>
            <a:br>
              <a:rPr lang="en-US" altLang="en-US" smtClean="0"/>
            </a:br>
            <a:r>
              <a:rPr lang="en-US" altLang="en-US" smtClean="0"/>
              <a:t>Use-Case Model Diagram</a:t>
            </a:r>
          </a:p>
        </p:txBody>
      </p:sp>
      <p:pic>
        <p:nvPicPr>
          <p:cNvPr id="53251" name="Picture 6" descr="whi74173_1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266825"/>
            <a:ext cx="76676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90600" y="0"/>
            <a:ext cx="8153400" cy="838200"/>
          </a:xfrm>
        </p:spPr>
        <p:txBody>
          <a:bodyPr/>
          <a:lstStyle/>
          <a:p>
            <a:pPr eaLnBrk="1" hangingPunct="1"/>
            <a:r>
              <a:rPr lang="en-US" altLang="en-US" smtClean="0"/>
              <a:t>Use-Case Narrative</a:t>
            </a:r>
          </a:p>
        </p:txBody>
      </p:sp>
      <p:pic>
        <p:nvPicPr>
          <p:cNvPr id="55299" name="Picture 5" descr="whi0294x_091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90600" y="0"/>
            <a:ext cx="8153400" cy="762000"/>
          </a:xfrm>
        </p:spPr>
        <p:txBody>
          <a:bodyPr/>
          <a:lstStyle/>
          <a:p>
            <a:pPr eaLnBrk="1" hangingPunct="1"/>
            <a:r>
              <a:rPr lang="en-US" altLang="en-US" smtClean="0"/>
              <a:t>Use-Case Narrative (cont.)</a:t>
            </a:r>
          </a:p>
        </p:txBody>
      </p:sp>
      <p:pic>
        <p:nvPicPr>
          <p:cNvPr id="57347" name="Picture 5" descr="whi0294x_091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685800"/>
            <a:ext cx="63182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Abstract Use-Case Narrative</a:t>
            </a:r>
          </a:p>
        </p:txBody>
      </p:sp>
      <p:pic>
        <p:nvPicPr>
          <p:cNvPr id="59395" name="Picture 5" descr="whi0294x_09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82296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Modeling Use-Case Activities</a:t>
            </a:r>
          </a:p>
        </p:txBody>
      </p:sp>
      <p:sp>
        <p:nvSpPr>
          <p:cNvPr id="61443" name="Rectangle 3"/>
          <p:cNvSpPr>
            <a:spLocks noGrp="1" noChangeArrowheads="1"/>
          </p:cNvSpPr>
          <p:nvPr>
            <p:ph type="body" idx="1"/>
          </p:nvPr>
        </p:nvSpPr>
        <p:spPr>
          <a:xfrm>
            <a:off x="990600" y="1295400"/>
            <a:ext cx="4592638" cy="5181600"/>
          </a:xfrm>
        </p:spPr>
        <p:txBody>
          <a:bodyPr/>
          <a:lstStyle/>
          <a:p>
            <a:pPr eaLnBrk="1" hangingPunct="1">
              <a:buFontTx/>
              <a:buNone/>
            </a:pPr>
            <a:r>
              <a:rPr lang="en-US" altLang="en-US" b="1" smtClean="0"/>
              <a:t>	Activity diagram</a:t>
            </a:r>
            <a:r>
              <a:rPr lang="en-US" altLang="en-US" smtClean="0"/>
              <a:t> – a diagram that can be used to graphically depict the flow of a business process, the steps of a use case, or the logic of an object behavior (method).</a:t>
            </a:r>
          </a:p>
        </p:txBody>
      </p:sp>
      <p:pic>
        <p:nvPicPr>
          <p:cNvPr id="61444" name="Picture 11" descr="Activity Diagram Fig 10-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1266825"/>
            <a:ext cx="31623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Introduction to Object Modeling</a:t>
            </a:r>
          </a:p>
        </p:txBody>
      </p:sp>
      <p:sp>
        <p:nvSpPr>
          <p:cNvPr id="8195" name="Rectangle 3"/>
          <p:cNvSpPr>
            <a:spLocks noGrp="1" noChangeArrowheads="1"/>
          </p:cNvSpPr>
          <p:nvPr>
            <p:ph type="body" idx="1"/>
          </p:nvPr>
        </p:nvSpPr>
        <p:spPr/>
        <p:txBody>
          <a:bodyPr/>
          <a:lstStyle/>
          <a:p>
            <a:pPr marL="533400" indent="-533400" eaLnBrk="1" hangingPunct="1">
              <a:buFontTx/>
              <a:buNone/>
            </a:pPr>
            <a:r>
              <a:rPr lang="en-US" altLang="en-US" sz="2800" b="1" smtClean="0"/>
              <a:t>	Object-oriented analysis (OOA)</a:t>
            </a:r>
            <a:r>
              <a:rPr lang="en-US" altLang="en-US" sz="2800" smtClean="0"/>
              <a:t> – an approach used to </a:t>
            </a:r>
          </a:p>
          <a:p>
            <a:pPr marL="914400" lvl="1" indent="-457200" eaLnBrk="1" hangingPunct="1">
              <a:buFontTx/>
              <a:buAutoNum type="arabicPeriod"/>
            </a:pPr>
            <a:r>
              <a:rPr lang="en-US" altLang="en-US" sz="2400" smtClean="0"/>
              <a:t>study existing objects to see if they can be reused or adapted for new uses</a:t>
            </a:r>
          </a:p>
          <a:p>
            <a:pPr marL="914400" lvl="1" indent="-457200" eaLnBrk="1" hangingPunct="1">
              <a:buFontTx/>
              <a:buAutoNum type="arabicPeriod"/>
            </a:pPr>
            <a:r>
              <a:rPr lang="en-US" altLang="en-US" sz="2400" smtClean="0"/>
              <a:t>define new or modified objects that will be combined with existing objects into a useful business computing application</a:t>
            </a:r>
            <a:br>
              <a:rPr lang="en-US" altLang="en-US" sz="2400" smtClean="0"/>
            </a:br>
            <a:endParaRPr lang="en-US" altLang="en-US" sz="2400" smtClean="0"/>
          </a:p>
          <a:p>
            <a:pPr marL="533400" indent="-533400" eaLnBrk="1" hangingPunct="1">
              <a:buFontTx/>
              <a:buNone/>
            </a:pPr>
            <a:r>
              <a:rPr lang="en-US" altLang="en-US" sz="2800" b="1" smtClean="0"/>
              <a:t>	Object modeling</a:t>
            </a:r>
            <a:r>
              <a:rPr lang="en-US" altLang="en-US" sz="2800" smtClean="0"/>
              <a:t> – a technique for identifying objects within the systems environment and the relationships between those objects.</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Activity Diagram Notations</a:t>
            </a:r>
          </a:p>
        </p:txBody>
      </p:sp>
      <p:sp>
        <p:nvSpPr>
          <p:cNvPr id="63491" name="Rectangle 3"/>
          <p:cNvSpPr>
            <a:spLocks noGrp="1" noChangeArrowheads="1"/>
          </p:cNvSpPr>
          <p:nvPr>
            <p:ph type="body" idx="1"/>
          </p:nvPr>
        </p:nvSpPr>
        <p:spPr>
          <a:xfrm>
            <a:off x="990600" y="1295400"/>
            <a:ext cx="8153400" cy="5257800"/>
          </a:xfrm>
        </p:spPr>
        <p:txBody>
          <a:bodyPr/>
          <a:lstStyle/>
          <a:p>
            <a:pPr eaLnBrk="1" hangingPunct="1">
              <a:lnSpc>
                <a:spcPct val="80000"/>
              </a:lnSpc>
              <a:buFontTx/>
              <a:buAutoNum type="arabicPeriod"/>
            </a:pPr>
            <a:r>
              <a:rPr lang="en-US" altLang="en-US" sz="2000" b="1" smtClean="0"/>
              <a:t>Initial node</a:t>
            </a:r>
            <a:r>
              <a:rPr lang="en-US" altLang="en-US" sz="2000" smtClean="0"/>
              <a:t> - solid circle </a:t>
            </a:r>
            <a:br>
              <a:rPr lang="en-US" altLang="en-US" sz="2000" smtClean="0"/>
            </a:br>
            <a:r>
              <a:rPr lang="en-US" altLang="en-US" sz="2000" smtClean="0"/>
              <a:t>representing the start </a:t>
            </a:r>
            <a:br>
              <a:rPr lang="en-US" altLang="en-US" sz="2000" smtClean="0"/>
            </a:br>
            <a:r>
              <a:rPr lang="en-US" altLang="en-US" sz="2000" smtClean="0"/>
              <a:t>of the process.</a:t>
            </a:r>
          </a:p>
          <a:p>
            <a:pPr eaLnBrk="1" hangingPunct="1">
              <a:lnSpc>
                <a:spcPct val="80000"/>
              </a:lnSpc>
              <a:buFontTx/>
              <a:buAutoNum type="arabicPeriod"/>
            </a:pPr>
            <a:r>
              <a:rPr lang="en-US" altLang="en-US" sz="2000" b="1" smtClean="0"/>
              <a:t>Actions</a:t>
            </a:r>
            <a:r>
              <a:rPr lang="en-US" altLang="en-US" sz="2000" smtClean="0"/>
              <a:t> – rounded </a:t>
            </a:r>
            <a:br>
              <a:rPr lang="en-US" altLang="en-US" sz="2000" smtClean="0"/>
            </a:br>
            <a:r>
              <a:rPr lang="en-US" altLang="en-US" sz="2000" smtClean="0"/>
              <a:t>rectangles representing </a:t>
            </a:r>
            <a:br>
              <a:rPr lang="en-US" altLang="en-US" sz="2000" smtClean="0"/>
            </a:br>
            <a:r>
              <a:rPr lang="en-US" altLang="en-US" sz="2000" smtClean="0"/>
              <a:t>individual steps. The </a:t>
            </a:r>
            <a:br>
              <a:rPr lang="en-US" altLang="en-US" sz="2000" smtClean="0"/>
            </a:br>
            <a:r>
              <a:rPr lang="en-US" altLang="en-US" sz="2000" smtClean="0"/>
              <a:t>sequence of actions </a:t>
            </a:r>
            <a:br>
              <a:rPr lang="en-US" altLang="en-US" sz="2000" smtClean="0"/>
            </a:br>
            <a:r>
              <a:rPr lang="en-US" altLang="en-US" sz="2000" smtClean="0"/>
              <a:t>make up the total activity </a:t>
            </a:r>
            <a:br>
              <a:rPr lang="en-US" altLang="en-US" sz="2000" smtClean="0"/>
            </a:br>
            <a:r>
              <a:rPr lang="en-US" altLang="en-US" sz="2000" smtClean="0"/>
              <a:t>shown by the diagram.</a:t>
            </a:r>
          </a:p>
          <a:p>
            <a:pPr eaLnBrk="1" hangingPunct="1">
              <a:lnSpc>
                <a:spcPct val="80000"/>
              </a:lnSpc>
              <a:buFontTx/>
              <a:buAutoNum type="arabicPeriod"/>
            </a:pPr>
            <a:r>
              <a:rPr lang="en-US" altLang="en-US" sz="2000" b="1" smtClean="0"/>
              <a:t>Flow</a:t>
            </a:r>
            <a:r>
              <a:rPr lang="en-US" altLang="en-US" sz="2000" smtClean="0"/>
              <a:t> - arrows on the </a:t>
            </a:r>
            <a:br>
              <a:rPr lang="en-US" altLang="en-US" sz="2000" smtClean="0"/>
            </a:br>
            <a:r>
              <a:rPr lang="en-US" altLang="en-US" sz="2000" smtClean="0"/>
              <a:t>diagram indicating the </a:t>
            </a:r>
            <a:br>
              <a:rPr lang="en-US" altLang="en-US" sz="2000" smtClean="0"/>
            </a:br>
            <a:r>
              <a:rPr lang="en-US" altLang="en-US" sz="2000" smtClean="0"/>
              <a:t>progression through the </a:t>
            </a:r>
            <a:br>
              <a:rPr lang="en-US" altLang="en-US" sz="2000" smtClean="0"/>
            </a:br>
            <a:r>
              <a:rPr lang="en-US" altLang="en-US" sz="2000" smtClean="0"/>
              <a:t>actions. Most flows do not </a:t>
            </a:r>
            <a:br>
              <a:rPr lang="en-US" altLang="en-US" sz="2000" smtClean="0"/>
            </a:br>
            <a:r>
              <a:rPr lang="en-US" altLang="en-US" sz="2000" smtClean="0"/>
              <a:t>need words to identify them unless coming out of decisions.</a:t>
            </a:r>
          </a:p>
          <a:p>
            <a:pPr eaLnBrk="1" hangingPunct="1">
              <a:lnSpc>
                <a:spcPct val="80000"/>
              </a:lnSpc>
              <a:buFontTx/>
              <a:buAutoNum type="arabicPeriod"/>
            </a:pPr>
            <a:r>
              <a:rPr lang="en-US" altLang="en-US" sz="2000" b="1" smtClean="0"/>
              <a:t>Decision</a:t>
            </a:r>
            <a:r>
              <a:rPr lang="en-US" altLang="en-US" sz="2000" smtClean="0"/>
              <a:t> - diamond shapes with one flow coming in and two or more flows going out. The flows coming out are marked to indicate the conditions.</a:t>
            </a:r>
          </a:p>
          <a:p>
            <a:pPr eaLnBrk="1" hangingPunct="1">
              <a:lnSpc>
                <a:spcPct val="80000"/>
              </a:lnSpc>
              <a:buFontTx/>
              <a:buAutoNum type="arabicPeriod"/>
            </a:pPr>
            <a:r>
              <a:rPr lang="en-US" altLang="en-US" sz="2000" b="1" smtClean="0"/>
              <a:t>Merge</a:t>
            </a:r>
            <a:r>
              <a:rPr lang="en-US" altLang="en-US" sz="2000" smtClean="0"/>
              <a:t> - diamond shapes with multiple flows coming in and one flow going out. This combines flows previously separated by decisions. Processing continues with any one flow coming into the merge.</a:t>
            </a:r>
          </a:p>
        </p:txBody>
      </p:sp>
      <p:pic>
        <p:nvPicPr>
          <p:cNvPr id="63492" name="Picture 6"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1262063"/>
            <a:ext cx="46196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Activity Diagram Notations (cont.)</a:t>
            </a:r>
          </a:p>
        </p:txBody>
      </p:sp>
      <p:sp>
        <p:nvSpPr>
          <p:cNvPr id="65539" name="Rectangle 3"/>
          <p:cNvSpPr>
            <a:spLocks noGrp="1" noChangeArrowheads="1"/>
          </p:cNvSpPr>
          <p:nvPr>
            <p:ph type="body" idx="1"/>
          </p:nvPr>
        </p:nvSpPr>
        <p:spPr>
          <a:xfrm>
            <a:off x="990600" y="1295400"/>
            <a:ext cx="7239000" cy="5334000"/>
          </a:xfrm>
        </p:spPr>
        <p:txBody>
          <a:bodyPr/>
          <a:lstStyle/>
          <a:p>
            <a:pPr eaLnBrk="1" hangingPunct="1">
              <a:lnSpc>
                <a:spcPct val="80000"/>
              </a:lnSpc>
              <a:buClr>
                <a:schemeClr val="tx1"/>
              </a:buClr>
              <a:buFontTx/>
              <a:buAutoNum type="arabicPeriod" startAt="6"/>
            </a:pPr>
            <a:r>
              <a:rPr lang="en-US" altLang="en-US" sz="2400" b="1" smtClean="0"/>
              <a:t>Fork</a:t>
            </a:r>
            <a:r>
              <a:rPr lang="en-US" altLang="en-US" sz="2400" smtClean="0"/>
              <a:t> – a black bar </a:t>
            </a:r>
            <a:br>
              <a:rPr lang="en-US" altLang="en-US" sz="2400" smtClean="0"/>
            </a:br>
            <a:r>
              <a:rPr lang="en-US" altLang="en-US" sz="2400" smtClean="0"/>
              <a:t>with one flow </a:t>
            </a:r>
            <a:br>
              <a:rPr lang="en-US" altLang="en-US" sz="2400" smtClean="0"/>
            </a:br>
            <a:r>
              <a:rPr lang="en-US" altLang="en-US" sz="2400" smtClean="0"/>
              <a:t>coming in and two </a:t>
            </a:r>
            <a:br>
              <a:rPr lang="en-US" altLang="en-US" sz="2400" smtClean="0"/>
            </a:br>
            <a:r>
              <a:rPr lang="en-US" altLang="en-US" sz="2400" smtClean="0"/>
              <a:t>or more flows going </a:t>
            </a:r>
            <a:br>
              <a:rPr lang="en-US" altLang="en-US" sz="2400" smtClean="0"/>
            </a:br>
            <a:r>
              <a:rPr lang="en-US" altLang="en-US" sz="2400" smtClean="0"/>
              <a:t>out. Actions on </a:t>
            </a:r>
            <a:br>
              <a:rPr lang="en-US" altLang="en-US" sz="2400" smtClean="0"/>
            </a:br>
            <a:r>
              <a:rPr lang="en-US" altLang="en-US" sz="2400" smtClean="0"/>
              <a:t>parallel flows </a:t>
            </a:r>
            <a:br>
              <a:rPr lang="en-US" altLang="en-US" sz="2400" smtClean="0"/>
            </a:br>
            <a:r>
              <a:rPr lang="en-US" altLang="en-US" sz="2400" smtClean="0"/>
              <a:t>beneath the fork </a:t>
            </a:r>
            <a:br>
              <a:rPr lang="en-US" altLang="en-US" sz="2400" smtClean="0"/>
            </a:br>
            <a:r>
              <a:rPr lang="en-US" altLang="en-US" sz="2400" smtClean="0"/>
              <a:t>can occur in any </a:t>
            </a:r>
            <a:br>
              <a:rPr lang="en-US" altLang="en-US" sz="2400" smtClean="0"/>
            </a:br>
            <a:r>
              <a:rPr lang="en-US" altLang="en-US" sz="2400" smtClean="0"/>
              <a:t>order or </a:t>
            </a:r>
            <a:br>
              <a:rPr lang="en-US" altLang="en-US" sz="2400" smtClean="0"/>
            </a:br>
            <a:r>
              <a:rPr lang="en-US" altLang="en-US" sz="2400" smtClean="0"/>
              <a:t>concurrently. </a:t>
            </a:r>
          </a:p>
          <a:p>
            <a:pPr eaLnBrk="1" hangingPunct="1">
              <a:lnSpc>
                <a:spcPct val="80000"/>
              </a:lnSpc>
              <a:buClr>
                <a:schemeClr val="tx1"/>
              </a:buClr>
              <a:buFontTx/>
              <a:buAutoNum type="arabicPeriod" startAt="6"/>
            </a:pPr>
            <a:r>
              <a:rPr lang="en-US" altLang="en-US" sz="2400" b="1" smtClean="0"/>
              <a:t>Join</a:t>
            </a:r>
            <a:r>
              <a:rPr lang="en-US" altLang="en-US" sz="2400" smtClean="0"/>
              <a:t> – a black bar with two or more flows coming in and one flow going out, noting the end of concurrent processing. All actions coming into the join must be completed before processing continues.</a:t>
            </a:r>
          </a:p>
          <a:p>
            <a:pPr eaLnBrk="1" hangingPunct="1">
              <a:lnSpc>
                <a:spcPct val="80000"/>
              </a:lnSpc>
              <a:buClr>
                <a:schemeClr val="tx1"/>
              </a:buClr>
              <a:buFontTx/>
              <a:buAutoNum type="arabicPeriod" startAt="6"/>
            </a:pPr>
            <a:r>
              <a:rPr lang="en-US" altLang="en-US" sz="2400" b="1" smtClean="0"/>
              <a:t>Activity final</a:t>
            </a:r>
            <a:r>
              <a:rPr lang="en-US" altLang="en-US" sz="2400" smtClean="0"/>
              <a:t> – the solid circle inside the hollow circle representing the end of the process.</a:t>
            </a:r>
          </a:p>
        </p:txBody>
      </p:sp>
      <p:pic>
        <p:nvPicPr>
          <p:cNvPr id="65540" name="Picture 5" descr="Untitl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281113"/>
            <a:ext cx="49530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Activity Diagram with Partitions</a:t>
            </a:r>
          </a:p>
        </p:txBody>
      </p:sp>
      <p:sp>
        <p:nvSpPr>
          <p:cNvPr id="67587" name="Rectangle 3"/>
          <p:cNvSpPr>
            <a:spLocks noGrp="1" noChangeArrowheads="1"/>
          </p:cNvSpPr>
          <p:nvPr>
            <p:ph type="body" idx="1"/>
          </p:nvPr>
        </p:nvSpPr>
        <p:spPr>
          <a:xfrm>
            <a:off x="990600" y="1371600"/>
            <a:ext cx="4724400" cy="5257800"/>
          </a:xfrm>
        </p:spPr>
        <p:txBody>
          <a:bodyPr/>
          <a:lstStyle/>
          <a:p>
            <a:pPr eaLnBrk="1" hangingPunct="1">
              <a:lnSpc>
                <a:spcPct val="90000"/>
              </a:lnSpc>
              <a:buClr>
                <a:schemeClr val="tx1"/>
              </a:buClr>
              <a:buFontTx/>
              <a:buAutoNum type="arabicPeriod" startAt="9"/>
            </a:pPr>
            <a:r>
              <a:rPr lang="en-US" altLang="en-US" sz="2400" b="1" smtClean="0"/>
              <a:t>Subactivity indicator</a:t>
            </a:r>
            <a:r>
              <a:rPr lang="en-US" altLang="en-US" sz="2400" smtClean="0"/>
              <a:t> – the rake symbol in an action indicates that this action is broken out in another separate activity diagram. This helps you keep the activity diagram from becoming overly complex.</a:t>
            </a:r>
            <a:endParaRPr lang="en-US" altLang="en-US" sz="2400" b="1" smtClean="0"/>
          </a:p>
          <a:p>
            <a:pPr eaLnBrk="1" hangingPunct="1">
              <a:lnSpc>
                <a:spcPct val="90000"/>
              </a:lnSpc>
              <a:buClr>
                <a:schemeClr val="tx1"/>
              </a:buClr>
              <a:buFontTx/>
              <a:buAutoNum type="arabicPeriod" startAt="9"/>
            </a:pPr>
            <a:r>
              <a:rPr lang="en-US" altLang="en-US" sz="2400" b="1" smtClean="0"/>
              <a:t>Connector</a:t>
            </a:r>
            <a:r>
              <a:rPr lang="en-US" altLang="en-US" sz="2400" smtClean="0"/>
              <a:t> – A letter inside a circle gives you another tool for managing complexity. A flow coming into a connector jumps to the flow coming out of a connector with a matching letter.</a:t>
            </a:r>
          </a:p>
        </p:txBody>
      </p:sp>
      <p:pic>
        <p:nvPicPr>
          <p:cNvPr id="67588" name="Picture 6" descr="Activity Diagram Fig 10-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050" y="1257300"/>
            <a:ext cx="34099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z="4000" smtClean="0"/>
              <a:t>Guidelines for Constructing </a:t>
            </a:r>
            <a:br>
              <a:rPr lang="en-US" altLang="en-US" sz="4000" smtClean="0"/>
            </a:br>
            <a:r>
              <a:rPr lang="en-US" altLang="en-US" sz="4000" smtClean="0"/>
              <a:t>Activity Diagrams</a:t>
            </a:r>
          </a:p>
        </p:txBody>
      </p:sp>
      <p:sp>
        <p:nvSpPr>
          <p:cNvPr id="69635" name="Rectangle 3"/>
          <p:cNvSpPr>
            <a:spLocks noGrp="1" noChangeArrowheads="1"/>
          </p:cNvSpPr>
          <p:nvPr>
            <p:ph type="body" idx="1"/>
          </p:nvPr>
        </p:nvSpPr>
        <p:spPr/>
        <p:txBody>
          <a:bodyPr/>
          <a:lstStyle/>
          <a:p>
            <a:pPr eaLnBrk="1" hangingPunct="1">
              <a:lnSpc>
                <a:spcPct val="80000"/>
              </a:lnSpc>
            </a:pPr>
            <a:r>
              <a:rPr lang="en-US" altLang="en-US" sz="2400" smtClean="0"/>
              <a:t>Start with one initial node as a starting point.</a:t>
            </a:r>
          </a:p>
          <a:p>
            <a:pPr eaLnBrk="1" hangingPunct="1">
              <a:lnSpc>
                <a:spcPct val="80000"/>
              </a:lnSpc>
            </a:pPr>
            <a:r>
              <a:rPr lang="en-US" altLang="en-US" sz="2400" smtClean="0"/>
              <a:t>Add partitions if it is relevant to your analysis.</a:t>
            </a:r>
          </a:p>
          <a:p>
            <a:pPr eaLnBrk="1" hangingPunct="1">
              <a:lnSpc>
                <a:spcPct val="80000"/>
              </a:lnSpc>
            </a:pPr>
            <a:r>
              <a:rPr lang="en-US" altLang="en-US" sz="2400" smtClean="0"/>
              <a:t>Add an action for each major step of the use case (or each major step an actor initiates.</a:t>
            </a:r>
          </a:p>
          <a:p>
            <a:pPr eaLnBrk="1" hangingPunct="1">
              <a:lnSpc>
                <a:spcPct val="80000"/>
              </a:lnSpc>
            </a:pPr>
            <a:r>
              <a:rPr lang="en-US" altLang="en-US" sz="2400" smtClean="0"/>
              <a:t>Add flows from each action to another action, a decision point, or an end point. For maximum precision of meaning, each action should have only one flow coming in and one flow going out with all forks, joins, decisions, and merges shown explicitly.</a:t>
            </a:r>
          </a:p>
          <a:p>
            <a:pPr eaLnBrk="1" hangingPunct="1">
              <a:lnSpc>
                <a:spcPct val="80000"/>
              </a:lnSpc>
            </a:pPr>
            <a:r>
              <a:rPr lang="en-US" altLang="en-US" sz="2400" smtClean="0"/>
              <a:t>Add decisions where flows diverge with alternating routes. Be sure to bring them back together with a merge.</a:t>
            </a:r>
          </a:p>
          <a:p>
            <a:pPr eaLnBrk="1" hangingPunct="1">
              <a:lnSpc>
                <a:spcPct val="80000"/>
              </a:lnSpc>
            </a:pPr>
            <a:r>
              <a:rPr lang="en-US" altLang="en-US" sz="2400" smtClean="0"/>
              <a:t>Add forks and joins where activities are performed in parallel.</a:t>
            </a:r>
          </a:p>
          <a:p>
            <a:pPr eaLnBrk="1" hangingPunct="1">
              <a:lnSpc>
                <a:spcPct val="80000"/>
              </a:lnSpc>
            </a:pPr>
            <a:r>
              <a:rPr lang="en-US" altLang="en-US" sz="2400" smtClean="0"/>
              <a:t>End with a single notation for activity final.</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z="4000" smtClean="0"/>
              <a:t>Drawing System Sequence Diagrams</a:t>
            </a:r>
          </a:p>
        </p:txBody>
      </p:sp>
      <p:sp>
        <p:nvSpPr>
          <p:cNvPr id="71683" name="Rectangle 3"/>
          <p:cNvSpPr>
            <a:spLocks noGrp="1" noChangeArrowheads="1"/>
          </p:cNvSpPr>
          <p:nvPr>
            <p:ph type="body" idx="1"/>
          </p:nvPr>
        </p:nvSpPr>
        <p:spPr/>
        <p:txBody>
          <a:bodyPr/>
          <a:lstStyle/>
          <a:p>
            <a:pPr marL="0" indent="0" eaLnBrk="1" hangingPunct="1">
              <a:buFontTx/>
              <a:buNone/>
            </a:pPr>
            <a:r>
              <a:rPr lang="en-US" altLang="en-US" b="1" smtClean="0"/>
              <a:t>System sequence diagram</a:t>
            </a:r>
            <a:r>
              <a:rPr lang="en-US" altLang="en-US" smtClean="0"/>
              <a:t> - a diagram that depicts the interaction between an actor and the system for a use case scenario.</a:t>
            </a:r>
          </a:p>
          <a:p>
            <a:pPr lvl="1" eaLnBrk="1" hangingPunct="1"/>
            <a:r>
              <a:rPr lang="en-US" altLang="en-US" smtClean="0"/>
              <a:t>helps identify high-level messages that enter and exit the system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z="4000" smtClean="0"/>
              <a:t>System Sequence Diagram Notations</a:t>
            </a:r>
          </a:p>
        </p:txBody>
      </p:sp>
      <p:sp>
        <p:nvSpPr>
          <p:cNvPr id="73731" name="Rectangle 3"/>
          <p:cNvSpPr>
            <a:spLocks noGrp="1" noChangeArrowheads="1"/>
          </p:cNvSpPr>
          <p:nvPr>
            <p:ph type="body" idx="1"/>
          </p:nvPr>
        </p:nvSpPr>
        <p:spPr>
          <a:xfrm>
            <a:off x="914400" y="1295400"/>
            <a:ext cx="4267200" cy="5257800"/>
          </a:xfrm>
        </p:spPr>
        <p:txBody>
          <a:bodyPr/>
          <a:lstStyle/>
          <a:p>
            <a:pPr marL="609600" indent="-609600" eaLnBrk="1" hangingPunct="1">
              <a:lnSpc>
                <a:spcPct val="90000"/>
              </a:lnSpc>
              <a:buFontTx/>
              <a:buAutoNum type="arabicPeriod"/>
            </a:pPr>
            <a:r>
              <a:rPr lang="en-US" altLang="en-US" sz="2000" b="1" smtClean="0"/>
              <a:t>Actor</a:t>
            </a:r>
            <a:r>
              <a:rPr lang="en-US" altLang="en-US" sz="2000" smtClean="0"/>
              <a:t> - the initiating actor of the use case is shown with the use case actor symbol.</a:t>
            </a:r>
            <a:endParaRPr lang="en-US" altLang="en-US" sz="2000" b="1" smtClean="0"/>
          </a:p>
          <a:p>
            <a:pPr marL="609600" indent="-609600" eaLnBrk="1" hangingPunct="1">
              <a:lnSpc>
                <a:spcPct val="90000"/>
              </a:lnSpc>
              <a:buFontTx/>
              <a:buAutoNum type="arabicPeriod"/>
            </a:pPr>
            <a:r>
              <a:rPr lang="en-US" altLang="en-US" sz="2000" b="1" smtClean="0"/>
              <a:t>System </a:t>
            </a:r>
            <a:r>
              <a:rPr lang="en-US" altLang="en-US" sz="2000" smtClean="0"/>
              <a:t>– the box indicates the system as a "black box" or as a whole. The colon (:) is standard sequence diagram notation to indicate a running "instance" of the system.</a:t>
            </a:r>
            <a:endParaRPr lang="en-US" altLang="en-US" sz="2000" b="1" smtClean="0"/>
          </a:p>
          <a:p>
            <a:pPr marL="609600" indent="-609600" eaLnBrk="1" hangingPunct="1">
              <a:lnSpc>
                <a:spcPct val="90000"/>
              </a:lnSpc>
              <a:buFontTx/>
              <a:buAutoNum type="arabicPeriod"/>
            </a:pPr>
            <a:r>
              <a:rPr lang="en-US" altLang="en-US" sz="2000" b="1" smtClean="0"/>
              <a:t>Lifelines </a:t>
            </a:r>
            <a:r>
              <a:rPr lang="en-US" altLang="en-US" sz="2000" smtClean="0"/>
              <a:t>– the dashed vertical lines extending downward from the actor and system symbols, which indicate the life of the sequence.</a:t>
            </a:r>
            <a:endParaRPr lang="en-US" altLang="en-US" sz="2000" b="1" smtClean="0"/>
          </a:p>
          <a:p>
            <a:pPr marL="609600" indent="-609600" eaLnBrk="1" hangingPunct="1">
              <a:lnSpc>
                <a:spcPct val="90000"/>
              </a:lnSpc>
              <a:buFontTx/>
              <a:buAutoNum type="arabicPeriod"/>
            </a:pPr>
            <a:r>
              <a:rPr lang="en-US" altLang="en-US" sz="2000" b="1" smtClean="0"/>
              <a:t>Activation bars </a:t>
            </a:r>
            <a:r>
              <a:rPr lang="en-US" altLang="en-US" sz="2000" smtClean="0"/>
              <a:t>– the bars set over the lifelines indicate period of time when participant is active in the interaction. </a:t>
            </a:r>
            <a:endParaRPr lang="en-US" altLang="en-US" sz="2000" b="1" smtClean="0"/>
          </a:p>
        </p:txBody>
      </p:sp>
      <p:pic>
        <p:nvPicPr>
          <p:cNvPr id="73732" name="Picture 5" descr="SSD Fig 1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1276350"/>
            <a:ext cx="3897313"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sz="4000" smtClean="0"/>
              <a:t>System Sequence Diagram </a:t>
            </a:r>
            <a:br>
              <a:rPr lang="en-US" altLang="en-US" sz="4000" smtClean="0"/>
            </a:br>
            <a:r>
              <a:rPr lang="en-US" altLang="en-US" sz="4000" smtClean="0"/>
              <a:t>Notations (cont.)</a:t>
            </a:r>
          </a:p>
        </p:txBody>
      </p:sp>
      <p:sp>
        <p:nvSpPr>
          <p:cNvPr id="75779" name="Rectangle 3"/>
          <p:cNvSpPr>
            <a:spLocks noGrp="1" noChangeArrowheads="1"/>
          </p:cNvSpPr>
          <p:nvPr>
            <p:ph type="body" idx="1"/>
          </p:nvPr>
        </p:nvSpPr>
        <p:spPr>
          <a:xfrm>
            <a:off x="990600" y="1295400"/>
            <a:ext cx="4191000" cy="5257800"/>
          </a:xfrm>
        </p:spPr>
        <p:txBody>
          <a:bodyPr/>
          <a:lstStyle/>
          <a:p>
            <a:pPr marL="609600" indent="-609600" eaLnBrk="1" hangingPunct="1">
              <a:lnSpc>
                <a:spcPct val="85000"/>
              </a:lnSpc>
              <a:buClr>
                <a:schemeClr val="tx1"/>
              </a:buClr>
              <a:buFontTx/>
              <a:buAutoNum type="arabicPeriod" startAt="5"/>
            </a:pPr>
            <a:r>
              <a:rPr lang="en-US" altLang="en-US" sz="2000" b="1" smtClean="0"/>
              <a:t>Input messages </a:t>
            </a:r>
            <a:r>
              <a:rPr lang="en-US" altLang="en-US" sz="2000" smtClean="0"/>
              <a:t>- horizontal arrows from actor to system indicate the message inputs. UML convention for messages is to begin the first word with a lowercase letter and add additional words with initial uppercase letter and no space. In parentheses include parameters, following same naming convention and separated with commas. </a:t>
            </a:r>
            <a:endParaRPr lang="en-US" altLang="en-US" sz="2000" b="1" smtClean="0"/>
          </a:p>
          <a:p>
            <a:pPr marL="609600" indent="-609600" eaLnBrk="1" hangingPunct="1">
              <a:lnSpc>
                <a:spcPct val="85000"/>
              </a:lnSpc>
              <a:buClr>
                <a:schemeClr val="tx1"/>
              </a:buClr>
              <a:buFontTx/>
              <a:buAutoNum type="arabicPeriod" startAt="5"/>
            </a:pPr>
            <a:r>
              <a:rPr lang="en-US" altLang="en-US" sz="2000" b="1" smtClean="0"/>
              <a:t>Output messages –</a:t>
            </a:r>
            <a:r>
              <a:rPr lang="en-US" altLang="en-US" sz="2000" smtClean="0"/>
              <a:t> horizontal arrows from system to actor shown as dashed lines. Since they are web forms, reports, e-mails, etc. these messages do not need to use the standard notation. </a:t>
            </a:r>
          </a:p>
        </p:txBody>
      </p:sp>
      <p:pic>
        <p:nvPicPr>
          <p:cNvPr id="75780" name="Picture 6" descr="SSD Fig 10-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400" y="1276350"/>
            <a:ext cx="3897313"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sz="4000" smtClean="0"/>
              <a:t>System Sequence Diagram </a:t>
            </a:r>
            <a:br>
              <a:rPr lang="en-US" altLang="en-US" sz="4000" smtClean="0"/>
            </a:br>
            <a:r>
              <a:rPr lang="en-US" altLang="en-US" sz="4000" smtClean="0"/>
              <a:t>Notations (cont.)</a:t>
            </a:r>
          </a:p>
        </p:txBody>
      </p:sp>
      <p:sp>
        <p:nvSpPr>
          <p:cNvPr id="77827" name="Rectangle 3"/>
          <p:cNvSpPr>
            <a:spLocks noGrp="1" noChangeArrowheads="1"/>
          </p:cNvSpPr>
          <p:nvPr>
            <p:ph type="body" idx="1"/>
          </p:nvPr>
        </p:nvSpPr>
        <p:spPr>
          <a:xfrm>
            <a:off x="962025" y="1524000"/>
            <a:ext cx="7848600" cy="4800600"/>
          </a:xfrm>
        </p:spPr>
        <p:txBody>
          <a:bodyPr/>
          <a:lstStyle/>
          <a:p>
            <a:pPr marL="609600" indent="-609600" eaLnBrk="1" hangingPunct="1">
              <a:lnSpc>
                <a:spcPct val="80000"/>
              </a:lnSpc>
              <a:buClr>
                <a:schemeClr val="tx1"/>
              </a:buClr>
              <a:buFontTx/>
              <a:buAutoNum type="arabicPeriod" startAt="7"/>
            </a:pPr>
            <a:r>
              <a:rPr lang="en-US" altLang="en-US" sz="2200" b="1" smtClean="0"/>
              <a:t>Receiver Actor</a:t>
            </a:r>
            <a:r>
              <a:rPr lang="en-US" altLang="en-US" sz="2200" smtClean="0"/>
              <a:t> </a:t>
            </a:r>
            <a:br>
              <a:rPr lang="en-US" altLang="en-US" sz="2200" smtClean="0"/>
            </a:br>
            <a:r>
              <a:rPr lang="en-US" altLang="en-US" sz="2200" smtClean="0"/>
              <a:t>– other actors or </a:t>
            </a:r>
            <a:br>
              <a:rPr lang="en-US" altLang="en-US" sz="2200" smtClean="0"/>
            </a:br>
            <a:r>
              <a:rPr lang="en-US" altLang="en-US" sz="2200" smtClean="0"/>
              <a:t>external systems </a:t>
            </a:r>
            <a:br>
              <a:rPr lang="en-US" altLang="en-US" sz="2200" smtClean="0"/>
            </a:br>
            <a:r>
              <a:rPr lang="en-US" altLang="en-US" sz="2200" smtClean="0"/>
              <a:t>that receive </a:t>
            </a:r>
            <a:br>
              <a:rPr lang="en-US" altLang="en-US" sz="2200" smtClean="0"/>
            </a:br>
            <a:r>
              <a:rPr lang="en-US" altLang="en-US" sz="2200" smtClean="0"/>
              <a:t>messages from </a:t>
            </a:r>
            <a:br>
              <a:rPr lang="en-US" altLang="en-US" sz="2200" smtClean="0"/>
            </a:br>
            <a:r>
              <a:rPr lang="en-US" altLang="en-US" sz="2200" smtClean="0"/>
              <a:t>the system can </a:t>
            </a:r>
            <a:br>
              <a:rPr lang="en-US" altLang="en-US" sz="2200" smtClean="0"/>
            </a:br>
            <a:r>
              <a:rPr lang="en-US" altLang="en-US" sz="2200" smtClean="0"/>
              <a:t>be included.</a:t>
            </a:r>
            <a:endParaRPr lang="en-US" altLang="en-US" sz="2200" b="1" smtClean="0"/>
          </a:p>
          <a:p>
            <a:pPr marL="609600" indent="-609600" eaLnBrk="1" hangingPunct="1">
              <a:lnSpc>
                <a:spcPct val="80000"/>
              </a:lnSpc>
              <a:buClr>
                <a:schemeClr val="tx1"/>
              </a:buClr>
              <a:buFontTx/>
              <a:buAutoNum type="arabicPeriod" startAt="7"/>
            </a:pPr>
            <a:r>
              <a:rPr lang="en-US" altLang="en-US" sz="2200" b="1" smtClean="0"/>
              <a:t>Frame </a:t>
            </a:r>
            <a:r>
              <a:rPr lang="en-US" altLang="en-US" sz="2200" smtClean="0"/>
              <a:t>– a box </a:t>
            </a:r>
            <a:br>
              <a:rPr lang="en-US" altLang="en-US" sz="2200" smtClean="0"/>
            </a:br>
            <a:r>
              <a:rPr lang="en-US" altLang="en-US" sz="2200" smtClean="0"/>
              <a:t>can enclose </a:t>
            </a:r>
            <a:br>
              <a:rPr lang="en-US" altLang="en-US" sz="2200" smtClean="0"/>
            </a:br>
            <a:r>
              <a:rPr lang="en-US" altLang="en-US" sz="2200" smtClean="0"/>
              <a:t>one or more </a:t>
            </a:r>
            <a:br>
              <a:rPr lang="en-US" altLang="en-US" sz="2200" smtClean="0"/>
            </a:br>
            <a:r>
              <a:rPr lang="en-US" altLang="en-US" sz="2200" smtClean="0"/>
              <a:t>messages to </a:t>
            </a:r>
            <a:br>
              <a:rPr lang="en-US" altLang="en-US" sz="2200" smtClean="0"/>
            </a:br>
            <a:r>
              <a:rPr lang="en-US" altLang="en-US" sz="2200" smtClean="0"/>
              <a:t>divide off a fragment </a:t>
            </a:r>
            <a:br>
              <a:rPr lang="en-US" altLang="en-US" sz="2200" smtClean="0"/>
            </a:br>
            <a:r>
              <a:rPr lang="en-US" altLang="en-US" sz="2200" smtClean="0"/>
              <a:t>of the sequence. These can show loops, alternate fragments, or optional (opt) steps. For an optional fragment the condition shown in square brackets indicates the conditions under which the steps will be performed.</a:t>
            </a:r>
          </a:p>
        </p:txBody>
      </p:sp>
      <p:pic>
        <p:nvPicPr>
          <p:cNvPr id="77828" name="Picture 5" descr="SSD Fig 10-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266825"/>
            <a:ext cx="52578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z="4000" smtClean="0"/>
              <a:t>Guidelines for Constructing System Sequence Diagrams</a:t>
            </a:r>
          </a:p>
        </p:txBody>
      </p:sp>
      <p:sp>
        <p:nvSpPr>
          <p:cNvPr id="79875" name="Rectangle 3"/>
          <p:cNvSpPr>
            <a:spLocks noGrp="1" noChangeArrowheads="1"/>
          </p:cNvSpPr>
          <p:nvPr>
            <p:ph type="body" idx="1"/>
          </p:nvPr>
        </p:nvSpPr>
        <p:spPr>
          <a:xfrm>
            <a:off x="990600" y="1447800"/>
            <a:ext cx="8077200" cy="5029200"/>
          </a:xfrm>
        </p:spPr>
        <p:txBody>
          <a:bodyPr/>
          <a:lstStyle/>
          <a:p>
            <a:pPr eaLnBrk="1" hangingPunct="1">
              <a:lnSpc>
                <a:spcPct val="80000"/>
              </a:lnSpc>
            </a:pPr>
            <a:r>
              <a:rPr lang="en-US" altLang="en-US" sz="2200" smtClean="0"/>
              <a:t>Identify which scenario of use case you will depict. Purpose is to discover messages, not to model logic. So more important to clearly communicate a single scenario.</a:t>
            </a:r>
          </a:p>
          <a:p>
            <a:pPr eaLnBrk="1" hangingPunct="1">
              <a:lnSpc>
                <a:spcPct val="80000"/>
              </a:lnSpc>
            </a:pPr>
            <a:r>
              <a:rPr lang="en-US" altLang="en-US" sz="2200" smtClean="0"/>
              <a:t>Draw a rectangle representing the system as a whole and extend a lifeline under it.</a:t>
            </a:r>
          </a:p>
          <a:p>
            <a:pPr eaLnBrk="1" hangingPunct="1">
              <a:lnSpc>
                <a:spcPct val="80000"/>
              </a:lnSpc>
            </a:pPr>
            <a:r>
              <a:rPr lang="en-US" altLang="en-US" sz="2200" smtClean="0"/>
              <a:t>Identify each actor who directly provides an input to the system or directly receives an output from the system. Extend lifelines under the actor(s).</a:t>
            </a:r>
          </a:p>
          <a:p>
            <a:pPr eaLnBrk="1" hangingPunct="1">
              <a:lnSpc>
                <a:spcPct val="80000"/>
              </a:lnSpc>
            </a:pPr>
            <a:r>
              <a:rPr lang="en-US" altLang="en-US" sz="2200" smtClean="0"/>
              <a:t>Examine use case narrative to identify system inputs and outputs. Ignore messages inside system. Draw each external message as a horizontal arrow from the actor's lifeline to the system or from the system to the actor. Label inputs according to UML convention.</a:t>
            </a:r>
          </a:p>
          <a:p>
            <a:pPr eaLnBrk="1" hangingPunct="1">
              <a:lnSpc>
                <a:spcPct val="80000"/>
              </a:lnSpc>
            </a:pPr>
            <a:r>
              <a:rPr lang="en-US" altLang="en-US" sz="2200" smtClean="0"/>
              <a:t>Add frames to indicate optional messages with conditions. Frames can also indicate loops and alternate fragments.</a:t>
            </a:r>
          </a:p>
          <a:p>
            <a:pPr eaLnBrk="1" hangingPunct="1">
              <a:lnSpc>
                <a:spcPct val="80000"/>
              </a:lnSpc>
            </a:pPr>
            <a:r>
              <a:rPr lang="en-US" altLang="en-US" sz="2200" smtClean="0"/>
              <a:t>Confirm that the messages are shown in the proper sequence from top to bottom.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smtClean="0"/>
              <a:t>Finding and Identifying </a:t>
            </a:r>
            <a:br>
              <a:rPr lang="en-US" altLang="en-US" smtClean="0"/>
            </a:br>
            <a:r>
              <a:rPr lang="en-US" altLang="en-US" smtClean="0"/>
              <a:t>the Business Objects</a:t>
            </a:r>
          </a:p>
        </p:txBody>
      </p:sp>
      <p:sp>
        <p:nvSpPr>
          <p:cNvPr id="81923" name="Rectangle 3"/>
          <p:cNvSpPr>
            <a:spLocks noGrp="1" noChangeArrowheads="1"/>
          </p:cNvSpPr>
          <p:nvPr>
            <p:ph type="body" idx="1"/>
          </p:nvPr>
        </p:nvSpPr>
        <p:spPr>
          <a:xfrm>
            <a:off x="1066800" y="1447800"/>
            <a:ext cx="7924800" cy="5029200"/>
          </a:xfrm>
        </p:spPr>
        <p:txBody>
          <a:bodyPr/>
          <a:lstStyle/>
          <a:p>
            <a:pPr marL="533400" indent="-533400" eaLnBrk="1" hangingPunct="1">
              <a:buFontTx/>
              <a:buAutoNum type="arabicPeriod"/>
            </a:pPr>
            <a:r>
              <a:rPr lang="en-US" altLang="en-US" sz="2800" smtClean="0"/>
              <a:t>Find the Potential Objects</a:t>
            </a:r>
          </a:p>
          <a:p>
            <a:pPr marL="914400" lvl="1" indent="-457200" eaLnBrk="1" hangingPunct="1"/>
            <a:r>
              <a:rPr lang="en-US" altLang="en-US" sz="2400" smtClean="0"/>
              <a:t>Review each use case to find nouns that correspond to business entities or events.</a:t>
            </a:r>
          </a:p>
          <a:p>
            <a:pPr marL="533400" indent="-533400" eaLnBrk="1" hangingPunct="1">
              <a:buFontTx/>
              <a:buAutoNum type="arabicPeriod"/>
            </a:pPr>
            <a:r>
              <a:rPr lang="en-US" altLang="en-US" sz="2800" smtClean="0"/>
              <a:t>Select the Proposed Objects</a:t>
            </a:r>
          </a:p>
          <a:p>
            <a:pPr marL="914400" lvl="1" indent="-457200" eaLnBrk="1" hangingPunct="1"/>
            <a:r>
              <a:rPr lang="en-US" altLang="en-US" sz="2400" smtClean="0"/>
              <a:t>Not all nouns represent business objects.</a:t>
            </a:r>
          </a:p>
          <a:p>
            <a:pPr marL="1295400" lvl="2" indent="-381000" eaLnBrk="1" hangingPunct="1"/>
            <a:r>
              <a:rPr lang="en-US" altLang="en-US" sz="2200" smtClean="0"/>
              <a:t>Is it a synonym of another object?</a:t>
            </a:r>
          </a:p>
          <a:p>
            <a:pPr marL="1295400" lvl="2" indent="-381000" eaLnBrk="1" hangingPunct="1"/>
            <a:r>
              <a:rPr lang="en-US" altLang="en-US" sz="2200" smtClean="0"/>
              <a:t>Is it outside the scope of the system?</a:t>
            </a:r>
          </a:p>
          <a:p>
            <a:pPr marL="1295400" lvl="2" indent="-381000" eaLnBrk="1" hangingPunct="1"/>
            <a:r>
              <a:rPr lang="en-US" altLang="en-US" sz="2200" smtClean="0"/>
              <a:t>Is it a role without unique behavior, or an external role?</a:t>
            </a:r>
          </a:p>
          <a:p>
            <a:pPr marL="1295400" lvl="2" indent="-381000" eaLnBrk="1" hangingPunct="1"/>
            <a:r>
              <a:rPr lang="en-US" altLang="en-US" sz="2200" smtClean="0"/>
              <a:t>Is it unclear or in need of focus?</a:t>
            </a:r>
          </a:p>
          <a:p>
            <a:pPr marL="1295400" lvl="2" indent="-381000" eaLnBrk="1" hangingPunct="1"/>
            <a:r>
              <a:rPr lang="en-US" altLang="en-US" sz="2200" smtClean="0"/>
              <a:t>Is it an action or an attribute that describes another object?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Introduction to the UML</a:t>
            </a:r>
          </a:p>
        </p:txBody>
      </p:sp>
      <p:sp>
        <p:nvSpPr>
          <p:cNvPr id="10243" name="Rectangle 3"/>
          <p:cNvSpPr>
            <a:spLocks noGrp="1" noChangeArrowheads="1"/>
          </p:cNvSpPr>
          <p:nvPr>
            <p:ph type="body" idx="1"/>
          </p:nvPr>
        </p:nvSpPr>
        <p:spPr/>
        <p:txBody>
          <a:bodyPr/>
          <a:lstStyle/>
          <a:p>
            <a:pPr eaLnBrk="1" hangingPunct="1">
              <a:buFontTx/>
              <a:buNone/>
            </a:pPr>
            <a:r>
              <a:rPr lang="en-US" altLang="en-US" b="1" smtClean="0">
                <a:latin typeface="New York" charset="0"/>
                <a:cs typeface="Times New Roman" panose="02020603050405020304" pitchFamily="18" charset="0"/>
              </a:rPr>
              <a:t>	Unified Modeling Language</a:t>
            </a:r>
            <a:r>
              <a:rPr lang="en-US" altLang="en-US" smtClean="0">
                <a:latin typeface="New York" charset="0"/>
                <a:cs typeface="Times New Roman" panose="02020603050405020304" pitchFamily="18" charset="0"/>
              </a:rPr>
              <a:t> (UML) – a set of modeling conventions that is used to specify or describe a software system in terms of objects.</a:t>
            </a:r>
          </a:p>
          <a:p>
            <a:pPr lvl="2" eaLnBrk="1" hangingPunct="1"/>
            <a:r>
              <a:rPr lang="en-US" altLang="en-US" smtClean="0">
                <a:latin typeface="New York" charset="0"/>
                <a:cs typeface="Times New Roman" panose="02020603050405020304" pitchFamily="18" charset="0"/>
              </a:rPr>
              <a:t>The UML does not prescribe a method for developing systems—only a notation that is now widely accepted as a standard for object modeling. </a:t>
            </a:r>
            <a:r>
              <a:rPr lang="en-US" altLang="en-US" smtClean="0"/>
              <a:t> </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smtClean="0"/>
              <a:t>Partial Use-Case Narrative with Nouns Highlighted</a:t>
            </a:r>
          </a:p>
        </p:txBody>
      </p:sp>
      <p:graphicFrame>
        <p:nvGraphicFramePr>
          <p:cNvPr id="83971" name="Object 3"/>
          <p:cNvGraphicFramePr>
            <a:graphicFrameLocks noChangeAspect="1"/>
          </p:cNvGraphicFramePr>
          <p:nvPr/>
        </p:nvGraphicFramePr>
        <p:xfrm>
          <a:off x="1600200" y="1331913"/>
          <a:ext cx="6858000" cy="5538787"/>
        </p:xfrm>
        <a:graphic>
          <a:graphicData uri="http://schemas.openxmlformats.org/presentationml/2006/ole">
            <mc:AlternateContent xmlns:mc="http://schemas.openxmlformats.org/markup-compatibility/2006">
              <mc:Choice xmlns:v="urn:schemas-microsoft-com:vml" Requires="v">
                <p:oleObj spid="_x0000_s83973" name="Document" r:id="rId4" imgW="6373368" imgH="5148072" progId="Word.Document.8">
                  <p:embed/>
                </p:oleObj>
              </mc:Choice>
              <mc:Fallback>
                <p:oleObj name="Document" r:id="rId4" imgW="6373368" imgH="5148072"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1331913"/>
                        <a:ext cx="6858000" cy="553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smtClean="0"/>
              <a:t>Potential Object List</a:t>
            </a:r>
          </a:p>
        </p:txBody>
      </p:sp>
      <p:pic>
        <p:nvPicPr>
          <p:cNvPr id="86019" name="Picture 5" descr="whi74173_1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314450"/>
            <a:ext cx="350520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smtClean="0"/>
              <a:t>Cleaning Up List of </a:t>
            </a:r>
            <a:br>
              <a:rPr lang="en-US" altLang="en-US" smtClean="0"/>
            </a:br>
            <a:r>
              <a:rPr lang="en-US" altLang="en-US" smtClean="0"/>
              <a:t>Candidate Objects</a:t>
            </a:r>
          </a:p>
        </p:txBody>
      </p:sp>
      <p:pic>
        <p:nvPicPr>
          <p:cNvPr id="88067" name="Picture 4" descr="whi74173_111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488" y="1295400"/>
            <a:ext cx="3795712"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smtClean="0"/>
              <a:t>Proposed Object List</a:t>
            </a:r>
          </a:p>
        </p:txBody>
      </p:sp>
      <p:pic>
        <p:nvPicPr>
          <p:cNvPr id="90115" name="Picture 4" descr="whi74173_11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750" y="1066800"/>
            <a:ext cx="433705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mtClean="0"/>
              <a:t>Organizing the Objects and Identifying their Relationships</a:t>
            </a:r>
          </a:p>
        </p:txBody>
      </p:sp>
      <p:sp>
        <p:nvSpPr>
          <p:cNvPr id="92163" name="Rectangle 3"/>
          <p:cNvSpPr>
            <a:spLocks noGrp="1" noChangeArrowheads="1"/>
          </p:cNvSpPr>
          <p:nvPr>
            <p:ph type="body" idx="1"/>
          </p:nvPr>
        </p:nvSpPr>
        <p:spPr>
          <a:xfrm>
            <a:off x="1143000" y="1524000"/>
            <a:ext cx="7543800" cy="5029200"/>
          </a:xfrm>
        </p:spPr>
        <p:txBody>
          <a:bodyPr/>
          <a:lstStyle/>
          <a:p>
            <a:pPr marL="533400" indent="-533400" eaLnBrk="1" hangingPunct="1">
              <a:lnSpc>
                <a:spcPct val="90000"/>
              </a:lnSpc>
              <a:buFontTx/>
              <a:buAutoNum type="arabicPeriod"/>
            </a:pPr>
            <a:r>
              <a:rPr lang="en-US" altLang="en-US" sz="2800" smtClean="0"/>
              <a:t>Identifying Associations and Multiplicity</a:t>
            </a:r>
          </a:p>
          <a:p>
            <a:pPr marL="533400" indent="-533400" eaLnBrk="1" hangingPunct="1">
              <a:lnSpc>
                <a:spcPct val="90000"/>
              </a:lnSpc>
              <a:buFontTx/>
              <a:buAutoNum type="arabicPeriod"/>
            </a:pPr>
            <a:r>
              <a:rPr lang="en-US" altLang="en-US" sz="2800" smtClean="0"/>
              <a:t>Identifying Generalization/Specialization Relationships</a:t>
            </a:r>
          </a:p>
          <a:p>
            <a:pPr marL="533400" indent="-533400" eaLnBrk="1" hangingPunct="1">
              <a:lnSpc>
                <a:spcPct val="90000"/>
              </a:lnSpc>
              <a:buFontTx/>
              <a:buAutoNum type="arabicPeriod"/>
            </a:pPr>
            <a:r>
              <a:rPr lang="en-US" altLang="en-US" sz="2800" smtClean="0"/>
              <a:t>Identifying Aggregation Relationships</a:t>
            </a:r>
          </a:p>
          <a:p>
            <a:pPr marL="533400" indent="-533400" eaLnBrk="1" hangingPunct="1">
              <a:lnSpc>
                <a:spcPct val="90000"/>
              </a:lnSpc>
              <a:buFontTx/>
              <a:buAutoNum type="arabicPeriod"/>
            </a:pPr>
            <a:r>
              <a:rPr lang="en-US" altLang="en-US" sz="2800" smtClean="0"/>
              <a:t>Prepare the Class Diagram</a:t>
            </a:r>
          </a:p>
          <a:p>
            <a:pPr marL="533400" indent="-533400" eaLnBrk="1" hangingPunct="1">
              <a:lnSpc>
                <a:spcPct val="90000"/>
              </a:lnSpc>
            </a:pPr>
            <a:endParaRPr lang="en-US" altLang="en-US" sz="2800" smtClean="0"/>
          </a:p>
          <a:p>
            <a:pPr marL="533400" indent="-533400" eaLnBrk="1" hangingPunct="1">
              <a:lnSpc>
                <a:spcPct val="90000"/>
              </a:lnSpc>
              <a:buFontTx/>
              <a:buNone/>
            </a:pPr>
            <a:r>
              <a:rPr lang="en-US" altLang="en-US" sz="2800" smtClean="0"/>
              <a:t>	</a:t>
            </a:r>
            <a:r>
              <a:rPr lang="en-US" altLang="en-US" sz="2800" b="1" smtClean="0"/>
              <a:t>Class diagram</a:t>
            </a:r>
            <a:r>
              <a:rPr lang="en-US" altLang="en-US" sz="2800" smtClean="0"/>
              <a:t> – a graphical depiction of a system’s static object structure, showing object classes that the system is composed of as well as the relationships between those object classes.</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en-US" smtClean="0"/>
              <a:t>Object Association Matrix</a:t>
            </a:r>
          </a:p>
        </p:txBody>
      </p:sp>
      <p:pic>
        <p:nvPicPr>
          <p:cNvPr id="94211" name="Picture 4" descr="whi74173_11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93950"/>
            <a:ext cx="8610600"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en-US" smtClean="0"/>
              <a:t>Generalization/Specialization Hierarchies</a:t>
            </a:r>
          </a:p>
        </p:txBody>
      </p:sp>
      <p:pic>
        <p:nvPicPr>
          <p:cNvPr id="96259" name="Picture 5" descr="whi74173_11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1266825"/>
            <a:ext cx="523875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en-US" smtClean="0"/>
              <a:t>Persistent and Transient </a:t>
            </a:r>
            <a:br>
              <a:rPr lang="en-US" altLang="en-US" smtClean="0"/>
            </a:br>
            <a:r>
              <a:rPr lang="en-US" altLang="en-US" smtClean="0"/>
              <a:t>Object Classes</a:t>
            </a:r>
          </a:p>
        </p:txBody>
      </p:sp>
      <p:sp>
        <p:nvSpPr>
          <p:cNvPr id="98307" name="Rectangle 3"/>
          <p:cNvSpPr>
            <a:spLocks noGrp="1" noChangeArrowheads="1"/>
          </p:cNvSpPr>
          <p:nvPr>
            <p:ph type="body" idx="1"/>
          </p:nvPr>
        </p:nvSpPr>
        <p:spPr>
          <a:xfrm>
            <a:off x="990600" y="1377950"/>
            <a:ext cx="8001000" cy="4770438"/>
          </a:xfrm>
        </p:spPr>
        <p:txBody>
          <a:bodyPr/>
          <a:lstStyle/>
          <a:p>
            <a:pPr eaLnBrk="1" hangingPunct="1">
              <a:lnSpc>
                <a:spcPct val="90000"/>
              </a:lnSpc>
              <a:buFontTx/>
              <a:buNone/>
            </a:pPr>
            <a:r>
              <a:rPr lang="en-US" altLang="en-US" smtClean="0"/>
              <a:t>	</a:t>
            </a:r>
            <a:r>
              <a:rPr lang="en-US" altLang="en-US" b="1" smtClean="0"/>
              <a:t>Persistent class</a:t>
            </a:r>
            <a:r>
              <a:rPr lang="en-US" altLang="en-US" smtClean="0"/>
              <a:t> – a class that describes an object that outlives the execution of the program that created it.</a:t>
            </a:r>
          </a:p>
          <a:p>
            <a:pPr lvl="1" eaLnBrk="1" hangingPunct="1">
              <a:lnSpc>
                <a:spcPct val="90000"/>
              </a:lnSpc>
            </a:pPr>
            <a:r>
              <a:rPr lang="en-US" altLang="en-US" smtClean="0"/>
              <a:t>Stored permanently as in a database</a:t>
            </a:r>
          </a:p>
          <a:p>
            <a:pPr lvl="1" eaLnBrk="1" hangingPunct="1">
              <a:lnSpc>
                <a:spcPct val="90000"/>
              </a:lnSpc>
              <a:buFontTx/>
              <a:buNone/>
            </a:pPr>
            <a:endParaRPr lang="en-US" altLang="en-US" smtClean="0"/>
          </a:p>
          <a:p>
            <a:pPr eaLnBrk="1" hangingPunct="1">
              <a:lnSpc>
                <a:spcPct val="90000"/>
              </a:lnSpc>
              <a:buFontTx/>
              <a:buNone/>
            </a:pPr>
            <a:r>
              <a:rPr lang="en-US" altLang="en-US" b="1" smtClean="0"/>
              <a:t>	Transient object class</a:t>
            </a:r>
            <a:r>
              <a:rPr lang="en-US" altLang="en-US" smtClean="0"/>
              <a:t> – a class that describes an object that is created temporarily by the program and lives only during that program’s execution.</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en-US" smtClean="0"/>
              <a:t>Class Diagram</a:t>
            </a:r>
          </a:p>
        </p:txBody>
      </p:sp>
      <p:sp>
        <p:nvSpPr>
          <p:cNvPr id="100355" name="Text Box 4"/>
          <p:cNvSpPr txBox="1">
            <a:spLocks noChangeArrowheads="1"/>
          </p:cNvSpPr>
          <p:nvPr/>
        </p:nvSpPr>
        <p:spPr bwMode="auto">
          <a:xfrm>
            <a:off x="7010400" y="5727700"/>
            <a:ext cx="1905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600">
                <a:latin typeface="Arial Narrow" panose="020B0606020202030204" pitchFamily="34" charset="0"/>
              </a:rPr>
              <a:t>Refer to Figure 9-24 in text for a more readable copy</a:t>
            </a:r>
          </a:p>
        </p:txBody>
      </p:sp>
      <p:pic>
        <p:nvPicPr>
          <p:cNvPr id="100356" name="Picture 7" descr="whi74173_1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266825"/>
            <a:ext cx="3933825"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Objects &amp; Attributes</a:t>
            </a:r>
          </a:p>
        </p:txBody>
      </p:sp>
      <p:sp>
        <p:nvSpPr>
          <p:cNvPr id="12291" name="Rectangle 3"/>
          <p:cNvSpPr>
            <a:spLocks noGrp="1" noChangeArrowheads="1"/>
          </p:cNvSpPr>
          <p:nvPr>
            <p:ph type="body" idx="1"/>
          </p:nvPr>
        </p:nvSpPr>
        <p:spPr>
          <a:xfrm>
            <a:off x="1219200" y="1371600"/>
            <a:ext cx="7696200" cy="5029200"/>
          </a:xfrm>
        </p:spPr>
        <p:txBody>
          <a:bodyPr/>
          <a:lstStyle/>
          <a:p>
            <a:pPr eaLnBrk="1" hangingPunct="1">
              <a:buFontTx/>
              <a:buNone/>
            </a:pPr>
            <a:r>
              <a:rPr lang="en-US" altLang="en-US" sz="2800" b="1" smtClean="0"/>
              <a:t>	Object</a:t>
            </a:r>
            <a:r>
              <a:rPr lang="en-US" altLang="en-US" sz="2800" smtClean="0"/>
              <a:t> – something that is or is capable of being seen, touched, or otherwise sensed, and about which users store data and associate behavior.</a:t>
            </a:r>
          </a:p>
          <a:p>
            <a:pPr lvl="1" eaLnBrk="1" hangingPunct="1"/>
            <a:r>
              <a:rPr lang="en-US" altLang="en-US" sz="2200" smtClean="0"/>
              <a:t>Person, place, thing, or event</a:t>
            </a:r>
          </a:p>
          <a:p>
            <a:pPr lvl="1" eaLnBrk="1" hangingPunct="1"/>
            <a:r>
              <a:rPr lang="en-US" altLang="en-US" sz="2200" smtClean="0"/>
              <a:t>Employee, customer, instructor, student</a:t>
            </a:r>
          </a:p>
          <a:p>
            <a:pPr lvl="1" eaLnBrk="1" hangingPunct="1"/>
            <a:r>
              <a:rPr lang="en-US" altLang="en-US" sz="2200" smtClean="0"/>
              <a:t>Warehouse, office, building, room</a:t>
            </a:r>
          </a:p>
          <a:p>
            <a:pPr lvl="1" eaLnBrk="1" hangingPunct="1"/>
            <a:r>
              <a:rPr lang="en-US" altLang="en-US" sz="2200" smtClean="0"/>
              <a:t>Product, vehicle, computer, videotape</a:t>
            </a:r>
          </a:p>
          <a:p>
            <a:pPr eaLnBrk="1" hangingPunct="1">
              <a:spcBef>
                <a:spcPct val="45000"/>
              </a:spcBef>
              <a:buFontTx/>
              <a:buNone/>
            </a:pPr>
            <a:r>
              <a:rPr lang="en-US" altLang="en-US" sz="2800" b="1" smtClean="0"/>
              <a:t>	Attribute</a:t>
            </a:r>
            <a:r>
              <a:rPr lang="en-US" altLang="en-US" sz="2800" smtClean="0"/>
              <a:t> – the data that represent characteristics of interest about an object.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Objects &amp; Object Instances</a:t>
            </a:r>
          </a:p>
        </p:txBody>
      </p:sp>
      <p:sp>
        <p:nvSpPr>
          <p:cNvPr id="14339" name="Rectangle 3"/>
          <p:cNvSpPr>
            <a:spLocks noGrp="1" noChangeArrowheads="1"/>
          </p:cNvSpPr>
          <p:nvPr>
            <p:ph type="body" idx="1"/>
          </p:nvPr>
        </p:nvSpPr>
        <p:spPr>
          <a:xfrm>
            <a:off x="1143000" y="1371600"/>
            <a:ext cx="7848600" cy="1219200"/>
          </a:xfrm>
        </p:spPr>
        <p:txBody>
          <a:bodyPr/>
          <a:lstStyle/>
          <a:p>
            <a:pPr marL="0" indent="0" eaLnBrk="1" hangingPunct="1">
              <a:lnSpc>
                <a:spcPct val="80000"/>
              </a:lnSpc>
              <a:spcBef>
                <a:spcPct val="45000"/>
              </a:spcBef>
              <a:buFontTx/>
              <a:buNone/>
            </a:pPr>
            <a:r>
              <a:rPr lang="en-US" altLang="en-US" sz="2800" b="1" smtClean="0"/>
              <a:t>Object instance</a:t>
            </a:r>
            <a:r>
              <a:rPr lang="en-US" altLang="en-US" sz="2800" smtClean="0"/>
              <a:t> – each specific person, place, thing, or event, as well as the values for the attributes of that object.</a:t>
            </a:r>
          </a:p>
        </p:txBody>
      </p:sp>
      <p:pic>
        <p:nvPicPr>
          <p:cNvPr id="14340" name="Picture 6" descr="whi74173_11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667000"/>
            <a:ext cx="53911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Behavior &amp; Encapsulation</a:t>
            </a:r>
          </a:p>
        </p:txBody>
      </p:sp>
      <p:sp>
        <p:nvSpPr>
          <p:cNvPr id="16387" name="Rectangle 3"/>
          <p:cNvSpPr>
            <a:spLocks noGrp="1" noChangeArrowheads="1"/>
          </p:cNvSpPr>
          <p:nvPr>
            <p:ph type="body" idx="1"/>
          </p:nvPr>
        </p:nvSpPr>
        <p:spPr/>
        <p:txBody>
          <a:bodyPr/>
          <a:lstStyle/>
          <a:p>
            <a:pPr eaLnBrk="1" hangingPunct="1">
              <a:buFontTx/>
              <a:buNone/>
            </a:pPr>
            <a:r>
              <a:rPr lang="en-US" altLang="en-US" b="1" smtClean="0"/>
              <a:t>	Behavior</a:t>
            </a:r>
            <a:r>
              <a:rPr lang="en-US" altLang="en-US" smtClean="0"/>
              <a:t> – the set of things that the object can do that correspond to functions that act on the object’s data (or attributes).</a:t>
            </a:r>
          </a:p>
          <a:p>
            <a:pPr lvl="1" eaLnBrk="1" hangingPunct="1"/>
            <a:r>
              <a:rPr lang="en-US" altLang="en-US" smtClean="0"/>
              <a:t>In object-oriented circles, an object’s behavior is commonly referred to as a </a:t>
            </a:r>
            <a:r>
              <a:rPr lang="en-US" altLang="en-US" i="1" smtClean="0"/>
              <a:t>method</a:t>
            </a:r>
            <a:r>
              <a:rPr lang="en-US" altLang="en-US" smtClean="0"/>
              <a:t>, </a:t>
            </a:r>
            <a:r>
              <a:rPr lang="en-US" altLang="en-US" i="1" smtClean="0"/>
              <a:t>operation</a:t>
            </a:r>
            <a:r>
              <a:rPr lang="en-US" altLang="en-US" smtClean="0"/>
              <a:t>, or </a:t>
            </a:r>
            <a:r>
              <a:rPr lang="en-US" altLang="en-US" i="1" smtClean="0"/>
              <a:t>service</a:t>
            </a:r>
            <a:r>
              <a:rPr lang="en-US" altLang="en-US" smtClean="0"/>
              <a:t>.</a:t>
            </a:r>
            <a:br>
              <a:rPr lang="en-US" altLang="en-US" smtClean="0"/>
            </a:br>
            <a:endParaRPr lang="en-US" altLang="en-US" smtClean="0"/>
          </a:p>
          <a:p>
            <a:pPr eaLnBrk="1" hangingPunct="1">
              <a:buFontTx/>
              <a:buNone/>
            </a:pPr>
            <a:r>
              <a:rPr lang="en-US" altLang="en-US" b="1" smtClean="0"/>
              <a:t>	Encapsulation</a:t>
            </a:r>
            <a:r>
              <a:rPr lang="en-US" altLang="en-US" smtClean="0"/>
              <a:t> – the packaging of several items together into one unit.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Object Classes</a:t>
            </a:r>
          </a:p>
        </p:txBody>
      </p:sp>
      <p:sp>
        <p:nvSpPr>
          <p:cNvPr id="18435" name="Rectangle 3"/>
          <p:cNvSpPr>
            <a:spLocks noGrp="1" noChangeArrowheads="1"/>
          </p:cNvSpPr>
          <p:nvPr>
            <p:ph type="body" idx="1"/>
          </p:nvPr>
        </p:nvSpPr>
        <p:spPr>
          <a:xfrm>
            <a:off x="1439863" y="2092325"/>
            <a:ext cx="7102475" cy="1993900"/>
          </a:xfrm>
        </p:spPr>
        <p:txBody>
          <a:bodyPr/>
          <a:lstStyle/>
          <a:p>
            <a:pPr marL="0" indent="0" eaLnBrk="1" hangingPunct="1">
              <a:spcBef>
                <a:spcPct val="0"/>
              </a:spcBef>
              <a:buFontTx/>
              <a:buNone/>
            </a:pPr>
            <a:r>
              <a:rPr lang="en-US" altLang="en-US" b="1" smtClean="0"/>
              <a:t>Object Class</a:t>
            </a:r>
            <a:r>
              <a:rPr lang="en-US" altLang="en-US" smtClean="0"/>
              <a:t> – a set of objects that share common attributes and behavior. Sometimes referred to as a</a:t>
            </a:r>
            <a:r>
              <a:rPr lang="en-US" altLang="en-US" i="1" smtClean="0"/>
              <a:t> class</a:t>
            </a:r>
            <a:r>
              <a:rPr lang="en-US" altLang="en-US" smtClean="0"/>
              <a:t>. </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4000" smtClean="0"/>
              <a:t>Representing Object Classes </a:t>
            </a:r>
            <a:br>
              <a:rPr lang="en-US" altLang="en-US" sz="4000" smtClean="0"/>
            </a:br>
            <a:r>
              <a:rPr lang="en-US" altLang="en-US" sz="4000" smtClean="0"/>
              <a:t>in the UML</a:t>
            </a:r>
          </a:p>
        </p:txBody>
      </p:sp>
      <p:pic>
        <p:nvPicPr>
          <p:cNvPr id="20483" name="Picture 5" descr="whi74173_1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20800"/>
            <a:ext cx="7162800"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hitten_Intro_temp">
  <a:themeElements>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_Intro_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_Intro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_Intro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_Intro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_Intro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_Intro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_Intro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_Intro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_Intro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_Intro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_Intro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_Intro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Whitten_Intro_temp</Template>
  <TotalTime>15751</TotalTime>
  <Words>4189</Words>
  <Application>Microsoft Office PowerPoint</Application>
  <PresentationFormat>On-screen Show (4:3)</PresentationFormat>
  <Paragraphs>376</Paragraphs>
  <Slides>48</Slides>
  <Notes>48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Arial Narrow</vt:lpstr>
      <vt:lpstr>Arial Unicode MS</vt:lpstr>
      <vt:lpstr>Book Antiqua</vt:lpstr>
      <vt:lpstr>New York</vt:lpstr>
      <vt:lpstr>Times New Roman</vt:lpstr>
      <vt:lpstr>Whitten_Intro_temp</vt:lpstr>
      <vt:lpstr>Document</vt:lpstr>
      <vt:lpstr>Chapter 9</vt:lpstr>
      <vt:lpstr>Objectives</vt:lpstr>
      <vt:lpstr>Introduction to Object Modeling</vt:lpstr>
      <vt:lpstr>Introduction to the UML</vt:lpstr>
      <vt:lpstr>Objects &amp; Attributes</vt:lpstr>
      <vt:lpstr>Objects &amp; Object Instances</vt:lpstr>
      <vt:lpstr>Behavior &amp; Encapsulation</vt:lpstr>
      <vt:lpstr>Object Classes</vt:lpstr>
      <vt:lpstr>Representing Object Classes  in the UML</vt:lpstr>
      <vt:lpstr>Inheritance</vt:lpstr>
      <vt:lpstr>Inheritance (cont.)</vt:lpstr>
      <vt:lpstr>Generalization/Specialization, Supertype, and Subtype</vt:lpstr>
      <vt:lpstr>UML Representation of Generalization/Specialization</vt:lpstr>
      <vt:lpstr>Object/Class Relationships</vt:lpstr>
      <vt:lpstr>UML Multiplicity Notations</vt:lpstr>
      <vt:lpstr>Aggregation</vt:lpstr>
      <vt:lpstr>Composition</vt:lpstr>
      <vt:lpstr>Messages</vt:lpstr>
      <vt:lpstr>Polymorphism</vt:lpstr>
      <vt:lpstr>UML 2.0 Diagrams</vt:lpstr>
      <vt:lpstr>UML 2.0 Diagrams (cont.)</vt:lpstr>
      <vt:lpstr>The Process of Object Modeling</vt:lpstr>
      <vt:lpstr>Construction the Analysis  Use-Case Model</vt:lpstr>
      <vt:lpstr>Sample Context Diagram</vt:lpstr>
      <vt:lpstr>Revised System  Use-Case Model Diagram</vt:lpstr>
      <vt:lpstr>Use-Case Narrative</vt:lpstr>
      <vt:lpstr>Use-Case Narrative (cont.)</vt:lpstr>
      <vt:lpstr>Abstract Use-Case Narrative</vt:lpstr>
      <vt:lpstr>Modeling Use-Case Activities</vt:lpstr>
      <vt:lpstr>Activity Diagram Notations</vt:lpstr>
      <vt:lpstr>Activity Diagram Notations (cont.)</vt:lpstr>
      <vt:lpstr>Activity Diagram with Partitions</vt:lpstr>
      <vt:lpstr>Guidelines for Constructing  Activity Diagrams</vt:lpstr>
      <vt:lpstr>Drawing System Sequence Diagrams</vt:lpstr>
      <vt:lpstr>System Sequence Diagram Notations</vt:lpstr>
      <vt:lpstr>System Sequence Diagram  Notations (cont.)</vt:lpstr>
      <vt:lpstr>System Sequence Diagram  Notations (cont.)</vt:lpstr>
      <vt:lpstr>Guidelines for Constructing System Sequence Diagrams</vt:lpstr>
      <vt:lpstr>Finding and Identifying  the Business Objects</vt:lpstr>
      <vt:lpstr>Partial Use-Case Narrative with Nouns Highlighted</vt:lpstr>
      <vt:lpstr>Potential Object List</vt:lpstr>
      <vt:lpstr>Cleaning Up List of  Candidate Objects</vt:lpstr>
      <vt:lpstr>Proposed Object List</vt:lpstr>
      <vt:lpstr>Organizing the Objects and Identifying their Relationships</vt:lpstr>
      <vt:lpstr>Object Association Matrix</vt:lpstr>
      <vt:lpstr>Generalization/Specialization Hierarchies</vt:lpstr>
      <vt:lpstr>Persistent and Transient  Object Classes</vt:lpstr>
      <vt:lpstr>Class Diagram</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MHE</dc:creator>
  <cp:lastModifiedBy>Muhammad Talha Zia</cp:lastModifiedBy>
  <cp:revision>33</cp:revision>
  <dcterms:created xsi:type="dcterms:W3CDTF">2004-07-02T14:26:27Z</dcterms:created>
  <dcterms:modified xsi:type="dcterms:W3CDTF">2024-10-11T06:07:14Z</dcterms:modified>
</cp:coreProperties>
</file>