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4"/>
  </p:notesMasterIdLst>
  <p:sldIdLst>
    <p:sldId id="256" r:id="rId2"/>
    <p:sldId id="286" r:id="rId3"/>
    <p:sldId id="287" r:id="rId4"/>
    <p:sldId id="288" r:id="rId5"/>
    <p:sldId id="257" r:id="rId6"/>
    <p:sldId id="306" r:id="rId7"/>
    <p:sldId id="291" r:id="rId8"/>
    <p:sldId id="292" r:id="rId9"/>
    <p:sldId id="293" r:id="rId10"/>
    <p:sldId id="294" r:id="rId11"/>
    <p:sldId id="295" r:id="rId12"/>
    <p:sldId id="296" r:id="rId13"/>
    <p:sldId id="389" r:id="rId14"/>
    <p:sldId id="297" r:id="rId15"/>
    <p:sldId id="298" r:id="rId16"/>
    <p:sldId id="299" r:id="rId17"/>
    <p:sldId id="300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303" r:id="rId41"/>
    <p:sldId id="304" r:id="rId42"/>
    <p:sldId id="305" r:id="rId4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4660"/>
  </p:normalViewPr>
  <p:slideViewPr>
    <p:cSldViewPr>
      <p:cViewPr varScale="1">
        <p:scale>
          <a:sx n="61" d="100"/>
          <a:sy n="61" d="100"/>
        </p:scale>
        <p:origin x="16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0EADD54-0AE7-4D6E-BAB8-1E87921B9701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85A51AD-A25D-430F-A6FD-5E8CFD7845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7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http://faculty.cs.tamu.edu/lively/cpsc606/606html/start.htm</a:t>
            </a:r>
          </a:p>
          <a:p>
            <a:r>
              <a:rPr lang="en-US"/>
              <a:t>http://faculty.cs.tamu.edu/lively/cpsc606/606html/coa00059.htm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A51AD-A25D-430F-A6FD-5E8CFD78459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0F23-AC37-4358-8BF5-34109E76FAAE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B1C5F-5D69-4957-9FCF-5A2933A31C73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15035C7-DC54-4609-A0BB-303458563C9D}" type="datetime1">
              <a:rPr lang="en-US" altLang="en-US" smtClean="0"/>
              <a:t>5/25/2021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019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E7AB294-8A4F-4BCF-8FEB-F95BE2E8AD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9F765-BD6A-4046-B0F8-49926D558C75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F012F-4836-4747-AE92-5073DE211120}" type="datetime1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160EC6E-0F47-4026-8BC2-AED930CC0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B2511-7FA7-44FC-B42A-474DFCA7CF4D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CE671-3E25-49EA-A52C-0B4800C65423}" type="datetime1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A88BF-C85C-427B-9597-ADACC1DF275A}" type="datetime1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856B-D74B-47CA-ADE7-17F3B49487FF}" type="datetime1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9D75C-721E-43DF-B07C-6ACF82F41104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63485-DAD5-482E-9EB3-9CD612202D68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160EC6E-0F47-4026-8BC2-AED930CC02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565F40-6AC1-45F9-B377-96959A9F990F}" type="datetime1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Prepared and presented by Usman Waheed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160EC6E-0F47-4026-8BC2-AED930CC0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D:\WINDOWS\Temporary%20Internet%20Files\Content.IE5\FCW3L46X\Strpat00000004%5b1%5d.gi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By</a:t>
            </a:r>
            <a:br>
              <a:rPr lang="en-US" b="1" i="1" dirty="0"/>
            </a:br>
            <a:r>
              <a:rPr lang="en-US" b="1" i="1" dirty="0" err="1"/>
              <a:t>Usman</a:t>
            </a:r>
            <a:r>
              <a:rPr lang="en-US" b="1" i="1" dirty="0"/>
              <a:t> </a:t>
            </a:r>
            <a:r>
              <a:rPr lang="en-US" b="1" i="1" dirty="0" err="1"/>
              <a:t>Waheed</a:t>
            </a:r>
            <a:endParaRPr lang="en-US" b="1" i="1" dirty="0"/>
          </a:p>
          <a:p>
            <a:r>
              <a:rPr lang="en-US" b="1" i="1" dirty="0"/>
              <a:t>Date of transaction : 25 October 2012 </a:t>
            </a:r>
            <a:br>
              <a:rPr lang="en-US" b="1" i="1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599"/>
            <a:ext cx="8534400" cy="2228851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	</a:t>
            </a:r>
            <a:br>
              <a:rPr lang="en-US" b="1" i="1" dirty="0">
                <a:solidFill>
                  <a:schemeClr val="tx1"/>
                </a:solidFill>
              </a:rPr>
            </a:br>
            <a:r>
              <a:rPr lang="en-US" b="1" i="1" dirty="0">
                <a:solidFill>
                  <a:schemeClr val="tx1"/>
                </a:solidFill>
              </a:rPr>
              <a:t>Transaction Set</a:t>
            </a:r>
            <a:r>
              <a:rPr lang="en-US" i="1" dirty="0">
                <a:solidFill>
                  <a:schemeClr val="tx1"/>
                </a:solidFill>
              </a:rPr>
              <a:t> </a:t>
            </a:r>
            <a:br>
              <a:rPr lang="en-US" i="1" dirty="0">
                <a:solidFill>
                  <a:schemeClr val="tx1"/>
                </a:solidFill>
              </a:rPr>
            </a:br>
            <a:r>
              <a:rPr lang="en-US" i="1" dirty="0">
                <a:solidFill>
                  <a:schemeClr val="tx1"/>
                </a:solidFill>
              </a:rPr>
              <a:t> </a:t>
            </a:r>
            <a:br>
              <a:rPr lang="en-US" i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2-Transaction Based on Items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8A835-799D-4996-AD2F-0E38AFAD16C7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5100" b="1" dirty="0"/>
              <a:t>Specific item transaction</a:t>
            </a:r>
          </a:p>
          <a:p>
            <a:pPr>
              <a:buNone/>
            </a:pPr>
            <a:r>
              <a:rPr lang="en-US" dirty="0"/>
              <a:t>These transactions are based on items whose individual identity is important to track such as the serial number. 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Examples:</a:t>
            </a:r>
            <a:endParaRPr lang="en-US" dirty="0"/>
          </a:p>
          <a:p>
            <a:endParaRPr lang="en-US" dirty="0"/>
          </a:p>
          <a:p>
            <a:r>
              <a:rPr lang="en-US" dirty="0"/>
              <a:t>Investor- payment- Specific aircraft </a:t>
            </a:r>
          </a:p>
          <a:p>
            <a:r>
              <a:rPr lang="en-US" dirty="0"/>
              <a:t>Agent – loading - specific container - port </a:t>
            </a:r>
          </a:p>
          <a:p>
            <a:r>
              <a:rPr lang="en-US" dirty="0"/>
              <a:t>Shipper - shipment - specific ship, </a:t>
            </a:r>
          </a:p>
          <a:p>
            <a:r>
              <a:rPr lang="en-US" dirty="0"/>
              <a:t>Buyer – rental- specific vehicle</a:t>
            </a:r>
          </a:p>
          <a:p>
            <a:r>
              <a:rPr lang="en-US" dirty="0"/>
              <a:t>Member – subscribe –specific credit card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3556" y="2590800"/>
            <a:ext cx="477829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9FA7190-9ECE-4F61-9C9C-39EF923F2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574897"/>
              </p:ext>
            </p:extLst>
          </p:nvPr>
        </p:nvGraphicFramePr>
        <p:xfrm>
          <a:off x="0" y="1905000"/>
          <a:ext cx="466355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494">
                  <a:extLst>
                    <a:ext uri="{9D8B030D-6E8A-4147-A177-3AD203B41FA5}">
                      <a16:colId xmlns:a16="http://schemas.microsoft.com/office/drawing/2014/main" val="485032805"/>
                    </a:ext>
                  </a:extLst>
                </a:gridCol>
                <a:gridCol w="1707284">
                  <a:extLst>
                    <a:ext uri="{9D8B030D-6E8A-4147-A177-3AD203B41FA5}">
                      <a16:colId xmlns:a16="http://schemas.microsoft.com/office/drawing/2014/main" val="48958587"/>
                    </a:ext>
                  </a:extLst>
                </a:gridCol>
                <a:gridCol w="1104526">
                  <a:extLst>
                    <a:ext uri="{9D8B030D-6E8A-4147-A177-3AD203B41FA5}">
                      <a16:colId xmlns:a16="http://schemas.microsoft.com/office/drawing/2014/main" val="1985771992"/>
                    </a:ext>
                  </a:extLst>
                </a:gridCol>
                <a:gridCol w="1227252">
                  <a:extLst>
                    <a:ext uri="{9D8B030D-6E8A-4147-A177-3AD203B41FA5}">
                      <a16:colId xmlns:a16="http://schemas.microsoft.com/office/drawing/2014/main" val="3014627306"/>
                    </a:ext>
                  </a:extLst>
                </a:gridCol>
              </a:tblGrid>
              <a:tr h="625740">
                <a:tc>
                  <a:txBody>
                    <a:bodyPr/>
                    <a:lstStyle/>
                    <a:p>
                      <a:r>
                        <a:rPr lang="en-US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91020"/>
                  </a:ext>
                </a:extLst>
              </a:tr>
              <a:tr h="36253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 hp1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1234…89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837290"/>
                  </a:ext>
                </a:extLst>
              </a:tr>
              <a:tr h="36253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 hp2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+mn-ea"/>
                          <a:cs typeface="+mn-cs"/>
                        </a:rPr>
                        <a:t>1234…90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9799"/>
                  </a:ext>
                </a:extLst>
              </a:tr>
              <a:tr h="36253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Laptop hp3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+mn-ea"/>
                          <a:cs typeface="+mn-cs"/>
                        </a:rPr>
                        <a:t>1234…91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072600"/>
                  </a:ext>
                </a:extLst>
              </a:tr>
              <a:tr h="3625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094631"/>
                  </a:ext>
                </a:extLst>
              </a:tr>
              <a:tr h="3625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98233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2-Transaction Based on Items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87DB3-8FCE-4ECD-9A38-DE37AF1CADB6}" type="datetime1">
              <a:rPr lang="en-US" smtClean="0"/>
              <a:t>5/25/2021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5100" b="1" dirty="0"/>
              <a:t>Specific item transaction with line item</a:t>
            </a:r>
          </a:p>
          <a:p>
            <a:pPr>
              <a:buNone/>
            </a:pPr>
            <a:r>
              <a:rPr lang="en-US" dirty="0"/>
              <a:t>These transactions support multiple specific items.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Examples</a:t>
            </a:r>
            <a:r>
              <a:rPr lang="en-US" dirty="0"/>
              <a:t>:</a:t>
            </a:r>
          </a:p>
          <a:p>
            <a:r>
              <a:rPr lang="en-US" dirty="0"/>
              <a:t>Student – issue –issue line item –specific book</a:t>
            </a:r>
          </a:p>
          <a:p>
            <a:r>
              <a:rPr lang="en-US" dirty="0"/>
              <a:t>Customer –purchase –purchase line item – electric goods</a:t>
            </a:r>
          </a:p>
          <a:p>
            <a:r>
              <a:rPr lang="en-US" dirty="0"/>
              <a:t>Account holder – deposit –deposit line item – cash bonds - bank branch </a:t>
            </a:r>
          </a:p>
          <a:p>
            <a:r>
              <a:rPr lang="en-US" dirty="0"/>
              <a:t>Buyer – purchase –purchase line item – computer accessories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34952" y="1617475"/>
            <a:ext cx="3704248" cy="2649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046D18C9-FA98-4815-B239-D896DAC83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907136"/>
              </p:ext>
            </p:extLst>
          </p:nvPr>
        </p:nvGraphicFramePr>
        <p:xfrm>
          <a:off x="0" y="1905000"/>
          <a:ext cx="4953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253">
                  <a:extLst>
                    <a:ext uri="{9D8B030D-6E8A-4147-A177-3AD203B41FA5}">
                      <a16:colId xmlns:a16="http://schemas.microsoft.com/office/drawing/2014/main" val="485032805"/>
                    </a:ext>
                  </a:extLst>
                </a:gridCol>
                <a:gridCol w="1165547">
                  <a:extLst>
                    <a:ext uri="{9D8B030D-6E8A-4147-A177-3AD203B41FA5}">
                      <a16:colId xmlns:a16="http://schemas.microsoft.com/office/drawing/2014/main" val="48958587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98577199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3014627306"/>
                    </a:ext>
                  </a:extLst>
                </a:gridCol>
              </a:tblGrid>
              <a:tr h="625740">
                <a:tc>
                  <a:txBody>
                    <a:bodyPr/>
                    <a:lstStyle/>
                    <a:p>
                      <a:r>
                        <a:rPr lang="en-US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91020"/>
                  </a:ext>
                </a:extLst>
              </a:tr>
              <a:tr h="36253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 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1234…89-99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837290"/>
                  </a:ext>
                </a:extLst>
              </a:tr>
              <a:tr h="36253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 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+mn-ea"/>
                          <a:cs typeface="+mn-cs"/>
                        </a:rPr>
                        <a:t>1435…90-100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9799"/>
                  </a:ext>
                </a:extLst>
              </a:tr>
              <a:tr h="36253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Portable HD 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erpetua"/>
                          <a:ea typeface="+mn-ea"/>
                          <a:cs typeface="+mn-cs"/>
                        </a:rPr>
                        <a:t>1234…91-95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072600"/>
                  </a:ext>
                </a:extLst>
              </a:tr>
              <a:tr h="3625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094631"/>
                  </a:ext>
                </a:extLst>
              </a:tr>
              <a:tr h="3625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98233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2-Transaction Based on Items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7061F-4CCB-4272-99CE-9E1C081D56FB}" type="datetime1">
              <a:rPr lang="en-US" smtClean="0"/>
              <a:t>5/25/2021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410200" cy="452596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5100" b="1" dirty="0"/>
              <a:t>General and specific item transaction</a:t>
            </a:r>
          </a:p>
          <a:p>
            <a:pPr>
              <a:buNone/>
            </a:pPr>
            <a:r>
              <a:rPr lang="en-US" sz="3400" dirty="0"/>
              <a:t>These transactions are based on both kind of items, general items and specific items. </a:t>
            </a:r>
          </a:p>
          <a:p>
            <a:pPr>
              <a:buNone/>
            </a:pPr>
            <a:endParaRPr lang="en-US" sz="3400" i="1" dirty="0"/>
          </a:p>
          <a:p>
            <a:pPr>
              <a:buNone/>
            </a:pPr>
            <a:endParaRPr lang="en-US" sz="3400" i="1" dirty="0"/>
          </a:p>
          <a:p>
            <a:pPr>
              <a:buNone/>
            </a:pPr>
            <a:endParaRPr lang="en-US" sz="3400" i="1" dirty="0"/>
          </a:p>
          <a:p>
            <a:pPr>
              <a:buNone/>
            </a:pPr>
            <a:endParaRPr lang="en-US" sz="3400" i="1" dirty="0"/>
          </a:p>
          <a:p>
            <a:pPr>
              <a:buNone/>
            </a:pPr>
            <a:endParaRPr lang="en-US" sz="3400" i="1" dirty="0"/>
          </a:p>
          <a:p>
            <a:pPr>
              <a:buNone/>
            </a:pPr>
            <a:endParaRPr lang="en-US" sz="3400" i="1" dirty="0"/>
          </a:p>
          <a:p>
            <a:pPr>
              <a:buNone/>
            </a:pPr>
            <a:endParaRPr lang="en-US" sz="3400" i="1" dirty="0"/>
          </a:p>
          <a:p>
            <a:pPr>
              <a:buNone/>
            </a:pPr>
            <a:endParaRPr lang="en-US" sz="3400" i="1" dirty="0"/>
          </a:p>
          <a:p>
            <a:pPr>
              <a:buNone/>
            </a:pPr>
            <a:endParaRPr lang="en-US" sz="3400" i="1" dirty="0"/>
          </a:p>
          <a:p>
            <a:pPr>
              <a:buNone/>
            </a:pPr>
            <a:r>
              <a:rPr lang="en-US" sz="3400" i="1" dirty="0"/>
              <a:t>Examples</a:t>
            </a:r>
            <a:r>
              <a:rPr lang="en-US" sz="3400" dirty="0"/>
              <a:t>:</a:t>
            </a:r>
          </a:p>
          <a:p>
            <a:r>
              <a:rPr lang="en-US" sz="3400" dirty="0"/>
              <a:t>Customer –purchase –purchase line item – electric goods - goods</a:t>
            </a:r>
          </a:p>
          <a:p>
            <a:r>
              <a:rPr lang="en-US" sz="3400" dirty="0"/>
              <a:t>Buyer – purchase –purchase line item – computer accessories – printer pages -department</a:t>
            </a:r>
          </a:p>
          <a:p>
            <a:r>
              <a:rPr lang="en-US" sz="3400" dirty="0"/>
              <a:t>Customer- order – order line item – product – specific product  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600200"/>
            <a:ext cx="3962400" cy="4209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A97DD3E-0409-40B6-BDA1-7B9BD471A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03851"/>
              </p:ext>
            </p:extLst>
          </p:nvPr>
        </p:nvGraphicFramePr>
        <p:xfrm>
          <a:off x="-1126588" y="2263131"/>
          <a:ext cx="6096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275031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387994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0967882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985655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20434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4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Pen- hero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8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Laptop –dell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GM34354672-18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79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2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Iron –Brown-Y-43567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493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496D79-B5DB-479D-B7E0-C8A8B6F1B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860235"/>
            <a:ext cx="3562350" cy="4562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2-Transaction Based on non-Items (service)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B9B0-D293-4C09-A2D0-3A23C8519968}" type="datetime1">
              <a:rPr lang="en-US" smtClean="0"/>
              <a:t>5/25/2021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4000" b="1" dirty="0"/>
              <a:t>Non item transaction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Examples:</a:t>
            </a:r>
            <a:endParaRPr lang="en-US" dirty="0"/>
          </a:p>
          <a:p>
            <a:r>
              <a:rPr lang="en-US" dirty="0"/>
              <a:t>Student-  registration- registered courses-  Courses</a:t>
            </a:r>
          </a:p>
          <a:p>
            <a:r>
              <a:rPr lang="en-US" dirty="0"/>
              <a:t>Trainee- pay fee- fee detail – fee heads</a:t>
            </a:r>
          </a:p>
          <a:p>
            <a:r>
              <a:rPr lang="en-US" dirty="0"/>
              <a:t>Customer-  Maintenance – maintenance detail - parts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696B2B1-EED3-41CC-B483-E25E8C16B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04927" y="5196840"/>
            <a:ext cx="1011046" cy="116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2A1B2435-0387-4BA3-9B20-321AB81F9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45809"/>
              </p:ext>
            </p:extLst>
          </p:nvPr>
        </p:nvGraphicFramePr>
        <p:xfrm>
          <a:off x="304800" y="1828801"/>
          <a:ext cx="4419599" cy="243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02">
                  <a:extLst>
                    <a:ext uri="{9D8B030D-6E8A-4147-A177-3AD203B41FA5}">
                      <a16:colId xmlns:a16="http://schemas.microsoft.com/office/drawing/2014/main" val="485032805"/>
                    </a:ext>
                  </a:extLst>
                </a:gridCol>
                <a:gridCol w="2157297">
                  <a:extLst>
                    <a:ext uri="{9D8B030D-6E8A-4147-A177-3AD203B41FA5}">
                      <a16:colId xmlns:a16="http://schemas.microsoft.com/office/drawing/2014/main" val="48958587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3014627306"/>
                    </a:ext>
                  </a:extLst>
                </a:gridCol>
              </a:tblGrid>
              <a:tr h="581663">
                <a:tc>
                  <a:txBody>
                    <a:bodyPr/>
                    <a:lstStyle/>
                    <a:p>
                      <a:r>
                        <a:rPr lang="en-US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91020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837290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Rootcanal</a:t>
                      </a:r>
                      <a:r>
                        <a:rPr lang="en-US" dirty="0"/>
                        <a:t> r12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9799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Cap l8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072600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094631"/>
                  </a:ext>
                </a:extLst>
              </a:tr>
              <a:tr h="37134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982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86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7630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3- Transaction based on subsequent transaction.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B3E6B-C461-4EEC-B822-62EE7177281B}" type="datetime1">
              <a:rPr lang="en-US" smtClean="0"/>
              <a:t>5/25/2021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5100" b="1" dirty="0"/>
              <a:t>Transaction and subsequent transaction both without line item</a:t>
            </a:r>
          </a:p>
          <a:p>
            <a:pPr>
              <a:buNone/>
            </a:pPr>
            <a:r>
              <a:rPr lang="en-US" dirty="0"/>
              <a:t>These types of transactions involve simple transaction and subsequent transaction.  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Examples</a:t>
            </a:r>
            <a:r>
              <a:rPr lang="en-US" dirty="0"/>
              <a:t>:</a:t>
            </a:r>
          </a:p>
          <a:p>
            <a:r>
              <a:rPr lang="en-US" dirty="0"/>
              <a:t>Patient – appointment – treatment /admission</a:t>
            </a:r>
          </a:p>
          <a:p>
            <a:r>
              <a:rPr lang="en-US" dirty="0"/>
              <a:t>Student - attendance – examination </a:t>
            </a:r>
          </a:p>
          <a:p>
            <a:r>
              <a:rPr lang="en-US" dirty="0"/>
              <a:t>Visitor - gate pass – entry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971800"/>
            <a:ext cx="7924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3- Transaction based on subsequent transaction.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415C-8E57-414E-940D-1D279626C3C0}" type="datetime1">
              <a:rPr lang="en-US" smtClean="0"/>
              <a:t>5/25/2021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500" b="1" dirty="0"/>
              <a:t>Transaction with line item and subsequent transaction without line item</a:t>
            </a:r>
          </a:p>
          <a:p>
            <a:pPr>
              <a:buNone/>
            </a:pPr>
            <a:r>
              <a:rPr lang="en-US" dirty="0"/>
              <a:t>These types of transactions involve transaction with line item and subsequent transaction without line item.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i="1" dirty="0"/>
              <a:t>Examples</a:t>
            </a:r>
            <a:r>
              <a:rPr lang="en-US" dirty="0"/>
              <a:t>:</a:t>
            </a:r>
          </a:p>
          <a:p>
            <a:r>
              <a:rPr lang="en-US" dirty="0"/>
              <a:t>Order –order line item -payment </a:t>
            </a:r>
          </a:p>
          <a:p>
            <a:r>
              <a:rPr lang="en-US" dirty="0"/>
              <a:t>Purchase- purchase line item - packing 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819400"/>
            <a:ext cx="566464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3- Transaction based on subsequent transaction.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79E0-E999-42F6-BFB3-C47D413AA30D}" type="datetime1">
              <a:rPr lang="en-US" smtClean="0"/>
              <a:t>5/25/2021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5900" b="1" dirty="0"/>
              <a:t>Transaction and subsequent transaction both with line item</a:t>
            </a:r>
          </a:p>
          <a:p>
            <a:pPr>
              <a:buNone/>
            </a:pPr>
            <a:r>
              <a:rPr lang="en-US" sz="3800" dirty="0"/>
              <a:t>These types of transactions involve transaction and subsequent transaction both with line item. 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Examples</a:t>
            </a:r>
            <a:r>
              <a:rPr lang="en-US" dirty="0"/>
              <a:t>:</a:t>
            </a:r>
          </a:p>
          <a:p>
            <a:r>
              <a:rPr lang="en-US" dirty="0"/>
              <a:t>Order –order line item –payment – payment line item </a:t>
            </a:r>
          </a:p>
          <a:p>
            <a:r>
              <a:rPr lang="en-US" dirty="0"/>
              <a:t>Payment –payment line item –shipment-shipment line item</a:t>
            </a:r>
          </a:p>
          <a:p>
            <a:r>
              <a:rPr lang="en-US" dirty="0"/>
              <a:t>Purchase- purchase line item – packing –packing line item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895600"/>
            <a:ext cx="6476999" cy="198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78162"/>
          </a:xfrm>
        </p:spPr>
        <p:txBody>
          <a:bodyPr>
            <a:normAutofit/>
          </a:bodyPr>
          <a:lstStyle/>
          <a:p>
            <a:r>
              <a:rPr lang="en-US" i="1" dirty="0"/>
              <a:t>Attributes and behaviors of transaction pattern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32A0-7E83-473E-9A2E-8FBD95E0556F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/>
              <a:t>Patterns For Building Object Models</a:t>
            </a:r>
            <a:br>
              <a:rPr lang="en-US" sz="2500"/>
            </a:br>
            <a:r>
              <a:rPr lang="en-US" sz="2500" i="1">
                <a:cs typeface="Times New Roman" pitchFamily="18" charset="0"/>
              </a:rPr>
              <a:t>Patt#2. "Actor-Participant" Pattern // transaction patterns</a:t>
            </a:r>
            <a:r>
              <a:rPr lang="en-US" i="1">
                <a:cs typeface="Times New Roman" pitchFamily="18" charset="0"/>
              </a:rPr>
              <a:t> </a:t>
            </a:r>
          </a:p>
        </p:txBody>
      </p:sp>
      <p:pic>
        <p:nvPicPr>
          <p:cNvPr id="3076" name="Picture 4" descr="Strpat00000005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/>
          <a:stretch>
            <a:fillRect/>
          </a:stretch>
        </p:blipFill>
        <p:spPr>
          <a:xfrm>
            <a:off x="1600200" y="1828800"/>
            <a:ext cx="5614158" cy="3187700"/>
          </a:xfrm>
          <a:noFill/>
          <a:ln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6C1A-9D11-4153-929F-4B7EFDBFA211}" type="datetime1">
              <a:rPr lang="en-US" altLang="en-US" smtClean="0"/>
              <a:t>5/25/2021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1E8DE-57B7-4FF6-ABA1-60B323271756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5BB6-088A-436C-A12D-FF35DD7D9357}" type="datetime1">
              <a:rPr lang="en-US" smtClean="0"/>
              <a:t>5/25/2021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F46C9-FAD2-4688-81FF-186C8B09597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00200"/>
            <a:ext cx="7772400" cy="4419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Actor: people and organizations that act as participants within the system under consideration</a:t>
            </a:r>
          </a:p>
          <a:p>
            <a:pPr>
              <a:lnSpc>
                <a:spcPct val="90000"/>
              </a:lnSpc>
              <a:buNone/>
            </a:pPr>
            <a:endParaRPr lang="en-US" sz="2100" b="1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100" b="1" dirty="0">
                <a:cs typeface="Times New Roman" pitchFamily="18" charset="0"/>
              </a:rPr>
              <a:t>Examples </a:t>
            </a:r>
          </a:p>
          <a:p>
            <a:pPr>
              <a:lnSpc>
                <a:spcPct val="90000"/>
              </a:lnSpc>
              <a:buNone/>
            </a:pPr>
            <a:endParaRPr lang="en-US" sz="21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100" dirty="0">
                <a:cs typeface="Times New Roman" pitchFamily="18" charset="0"/>
              </a:rPr>
              <a:t>- Actor: person, organization (agency, company, corporation, foundation) 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cs typeface="Times New Roman" pitchFamily="18" charset="0"/>
              </a:rPr>
              <a:t>- Participant: agent, applicant, buyer, cashier, clerk, client, civilian, customer, dealer, delegate, distributor, donor, employee, investor, manufacturer, member, officer, official, order clerk, owner, participant, policy holder, professional, prospect, recipient, retailer, sales clerk, sales rep, shipper, student, subscriber, supervisor, supplier, suspect, teacher, wholesaler, worker, vendor 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cs typeface="Times New Roman" pitchFamily="18" charset="0"/>
              </a:rPr>
              <a:t>- Additional examples: anything used for different missions, such as aircraft-civilian mission, aircraft-military mission.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Transaction </a:t>
            </a:r>
          </a:p>
          <a:p>
            <a:r>
              <a:rPr lang="en-US" i="1" dirty="0"/>
              <a:t>Transaction Pattern</a:t>
            </a:r>
          </a:p>
          <a:p>
            <a:r>
              <a:rPr lang="en-US" i="1" dirty="0"/>
              <a:t>Analysis and design Challenges</a:t>
            </a:r>
          </a:p>
          <a:p>
            <a:r>
              <a:rPr lang="en-US" i="1" dirty="0"/>
              <a:t>Players of transaction pattern</a:t>
            </a:r>
          </a:p>
          <a:p>
            <a:r>
              <a:rPr lang="en-US" i="1" dirty="0"/>
              <a:t>Transaction Sets in transaction Pattern</a:t>
            </a:r>
          </a:p>
          <a:p>
            <a:r>
              <a:rPr lang="en-US" i="1" dirty="0"/>
              <a:t>Attributes and behaviors of transaction pattern</a:t>
            </a:r>
          </a:p>
          <a:p>
            <a:r>
              <a:rPr lang="en-US" i="1" dirty="0"/>
              <a:t>New attributes and behaviors</a:t>
            </a:r>
          </a:p>
          <a:p>
            <a:r>
              <a:rPr lang="en-US" i="1" dirty="0"/>
              <a:t>How to develop analysis model with the help of transaction pattern</a:t>
            </a:r>
          </a:p>
          <a:p>
            <a:r>
              <a:rPr lang="en-US" i="1" dirty="0"/>
              <a:t>Workflow management with the help of transaction pattern</a:t>
            </a:r>
          </a:p>
          <a:p>
            <a:pPr>
              <a:buNone/>
            </a:pPr>
            <a:r>
              <a:rPr lang="en-US" i="1" dirty="0"/>
              <a:t> 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2A3EE-21A1-4D54-9F73-C308BF2C7785}" type="datetime1">
              <a:rPr lang="en-US" smtClean="0"/>
              <a:t>5/25/2021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>
                <a:cs typeface="Times New Roman" pitchFamily="18" charset="0"/>
              </a:rPr>
              <a:t>. </a:t>
            </a:r>
            <a:r>
              <a:rPr lang="en-US" sz="2900" i="1">
                <a:cs typeface="Times New Roman" pitchFamily="18" charset="0"/>
              </a:rPr>
              <a:t>Patt#3</a:t>
            </a:r>
            <a:r>
              <a:rPr lang="en-US" i="1">
                <a:cs typeface="Times New Roman" pitchFamily="18" charset="0"/>
              </a:rPr>
              <a:t>  </a:t>
            </a:r>
            <a:r>
              <a:rPr lang="en-US" sz="2900" i="1">
                <a:cs typeface="Times New Roman" pitchFamily="18" charset="0"/>
              </a:rPr>
              <a:t>"Participant-Transaction" Pattern // transaction patterns</a:t>
            </a:r>
            <a:r>
              <a:rPr lang="en-US" i="1">
                <a:cs typeface="Times New Roman" pitchFamily="18" charset="0"/>
              </a:rPr>
              <a:t> </a:t>
            </a:r>
          </a:p>
        </p:txBody>
      </p:sp>
      <p:pic>
        <p:nvPicPr>
          <p:cNvPr id="5124" name="Picture 4" descr="Strpat00000006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/>
          <a:stretch>
            <a:fillRect/>
          </a:stretch>
        </p:blipFill>
        <p:spPr>
          <a:xfrm>
            <a:off x="1371600" y="1447800"/>
            <a:ext cx="5816270" cy="4487863"/>
          </a:xfrm>
          <a:noFill/>
          <a:ln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12F23-AED4-46C3-8703-AD0F5434E0E5}" type="datetime1">
              <a:rPr lang="en-US" altLang="en-US" smtClean="0"/>
              <a:t>5/25/2021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9CAEE-ADB2-4312-B9B3-60EC92A826AE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cs typeface="Times New Roman" pitchFamily="18" charset="0"/>
              </a:rPr>
              <a:t>Examples </a:t>
            </a:r>
            <a:br>
              <a:rPr lang="en-US">
                <a:cs typeface="Times New Roman" pitchFamily="18" charset="0"/>
              </a:rPr>
            </a:br>
            <a:endParaRPr lang="en-US"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1860-48B8-439D-995A-AB1192E3B26F}" type="datetime1">
              <a:rPr lang="en-US" smtClean="0"/>
              <a:t>5/25/2021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F4A1-F670-4589-885C-436E6A659E0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Transactions:  "events remembered," events that the system must remember through time. A transaction is a moment in time (for example, a sale) or an interval of time (for example, a rental). </a:t>
            </a:r>
            <a:endParaRPr lang="en-US" sz="21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100" dirty="0">
                <a:cs typeface="Times New Roman" pitchFamily="18" charset="0"/>
              </a:rPr>
              <a:t>- Participant: agent, applicant, buyer, cashier, clerk, client, civilian, customer, dealer, delegate, distributor, donor, employee, investor, manufacturer, member, officer, official, order clerk, owner, participant, policy holder, professional, prospect, recipient, retailer, sales clerk, sales rep, shipper, student, subscriber, supervisor, supplier, suspect, teacher, wholesaler, worker. 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cs typeface="Times New Roman" pitchFamily="18" charset="0"/>
              </a:rPr>
              <a:t>- Transaction: agreement, assignment, authorization, contract, delivery, deposit, incident, inquiry, order, payment, problem, report, purchase, refund, registration, rental, reservation, sale, shift, shipment, subscription, time charge, title, withdrawal. </a:t>
            </a:r>
          </a:p>
          <a:p>
            <a:pPr>
              <a:lnSpc>
                <a:spcPct val="90000"/>
              </a:lnSpc>
            </a:pPr>
            <a:endParaRPr lang="en-US" sz="21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000" i="1">
                <a:cs typeface="Times New Roman" pitchFamily="18" charset="0"/>
              </a:rPr>
              <a:t>Patt#4</a:t>
            </a:r>
            <a:r>
              <a:rPr lang="en-US" i="1">
                <a:cs typeface="Times New Roman" pitchFamily="18" charset="0"/>
              </a:rPr>
              <a:t>  </a:t>
            </a:r>
            <a:r>
              <a:rPr lang="en-US" sz="3000" i="1">
                <a:cs typeface="Times New Roman" pitchFamily="18" charset="0"/>
              </a:rPr>
              <a:t>"Place-Transaction" Pattern // transaction patterns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8AAB-319E-4D3C-A62E-2061039EE2C1}" type="datetime1">
              <a:rPr lang="en-US" smtClean="0"/>
              <a:t>5/25/2021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F346E-8B15-487B-A827-C44F92770DC0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29701" name="Picture 5" descr="coa00007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00200" y="1447800"/>
            <a:ext cx="5956300" cy="3941763"/>
          </a:xfrm>
          <a:noFill/>
          <a:ln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cs typeface="Times New Roman" pitchFamily="18" charset="0"/>
              </a:rPr>
              <a:t>Examples </a:t>
            </a:r>
            <a:br>
              <a:rPr lang="en-US">
                <a:cs typeface="Times New Roman" pitchFamily="18" charset="0"/>
              </a:rPr>
            </a:br>
            <a:endParaRPr lang="en-US"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AFC2-4576-4FE7-8141-A74BB0F040EF}" type="datetime1">
              <a:rPr lang="en-US" smtClean="0"/>
              <a:t>5/25/2021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C35B-675D-4A03-8AF4-FB56FD21432C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000" dirty="0"/>
              <a:t>Places :  where things come to rest, places that contain other objects</a:t>
            </a:r>
            <a:r>
              <a:rPr lang="en-US" sz="2000" dirty="0">
                <a:cs typeface="Times New Roman" pitchFamily="18" charset="0"/>
              </a:rPr>
              <a:t>-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cs typeface="Times New Roman" pitchFamily="18" charset="0"/>
              </a:rPr>
              <a:t>Examples: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100" dirty="0"/>
              <a:t>Place: airport,  airport, bank, clinic, depot, garage, geographic entity, hangar, hospital, manufacturing site, plant, region, sales outlet, service center, shelf, station, store, warehouse, zone. 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- Transaction: agreement, assignment, authorization, contract, delivery, deposit, incident, inquiry, order, payment, problem, report, purchase, refund, registration, rental, reservation, sale, shift, shipment, subscription, time charge, title, withdrawal.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i="1">
                <a:cs typeface="Times New Roman" pitchFamily="18" charset="0"/>
              </a:rPr>
              <a:t>Patt#5. "Specific Item - Transaction" Pattern // transaction patterns</a:t>
            </a:r>
            <a:r>
              <a:rPr lang="en-US" i="1">
                <a:cs typeface="Times New Roman" pitchFamily="18" charset="0"/>
              </a:rPr>
              <a:t> </a:t>
            </a:r>
          </a:p>
        </p:txBody>
      </p:sp>
      <p:pic>
        <p:nvPicPr>
          <p:cNvPr id="7172" name="Picture 4" descr="Strpat00000008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/>
          <a:stretch>
            <a:fillRect/>
          </a:stretch>
        </p:blipFill>
        <p:spPr>
          <a:xfrm>
            <a:off x="1752600" y="1828800"/>
            <a:ext cx="5592199" cy="3178175"/>
          </a:xfrm>
          <a:noFill/>
          <a:ln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98BA-C561-430E-8690-853CFD805536}" type="datetime1">
              <a:rPr lang="en-US" altLang="en-US" smtClean="0"/>
              <a:t>5/25/2021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F461C-EF2D-4A14-82A4-91E0170CC328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Times New Roman" pitchFamily="18" charset="0"/>
              </a:rPr>
              <a:t>Examples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3CA3-A0E6-4B00-823D-DE8AE547131E}" type="datetime1">
              <a:rPr lang="en-US" smtClean="0"/>
              <a:t>5/25/2021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AFA5-5E0B-47ED-872A-00A92DCE2C9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3400" b="1" dirty="0">
                <a:cs typeface="Times New Roman" pitchFamily="18" charset="0"/>
              </a:rPr>
              <a:t> </a:t>
            </a:r>
            <a:endParaRPr lang="en-US" sz="3400" dirty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- Specific item: specific aircraft, specific container, specific ship, specific register, specific vehicle, specific device. 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- Transaction: agreement, assignment, authorization, contract, delivery, deposit, incident, inquiry, order, payment, problem, report, purchase, refund, registration, rental, reservation, sale, shift, shipment, subscription, time charge, title, withdrawal. 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i="1">
                <a:cs typeface="Times New Roman" pitchFamily="18" charset="0"/>
              </a:rPr>
              <a:t>Patt#6. "Transaction - Transaction Line Item" Pattern // transaction patterns</a:t>
            </a:r>
            <a:r>
              <a:rPr lang="en-US" i="1">
                <a:cs typeface="Times New Roman" pitchFamily="18" charset="0"/>
              </a:rPr>
              <a:t> </a:t>
            </a:r>
          </a:p>
        </p:txBody>
      </p:sp>
      <p:pic>
        <p:nvPicPr>
          <p:cNvPr id="9220" name="Picture 4" descr="Strpat00000009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90600" y="1412875"/>
            <a:ext cx="7159625" cy="4530725"/>
          </a:xfrm>
          <a:noFill/>
          <a:ln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76FC-3239-425A-9C84-9E2D8FD7CE1A}" type="datetime1">
              <a:rPr lang="en-US" altLang="en-US" smtClean="0"/>
              <a:t>5/25/2021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C2A2-22A5-4544-9D3D-BDED5BBDAF6C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Times New Roman" pitchFamily="18" charset="0"/>
              </a:rPr>
              <a:t>Examples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DBDC-B564-4441-B9B1-4328819F40E7}" type="datetime1">
              <a:rPr lang="en-US" smtClean="0"/>
              <a:t>5/25/2021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0AE0F-D073-40BB-B770-73620AB92772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sz="2600">
                <a:cs typeface="Times New Roman" pitchFamily="18" charset="0"/>
              </a:rPr>
              <a:t>- Transaction: agreement, assignment, authorization, contract, delivery, deposit, incident, inquiry, order, payment, problem, report, purchase, refund, registration, rental, reservation, sale, shift, shipment, subscription, time charge, title, withdrawal. </a:t>
            </a:r>
          </a:p>
          <a:p>
            <a:r>
              <a:rPr lang="en-US" sz="2600">
                <a:cs typeface="Times New Roman" pitchFamily="18" charset="0"/>
              </a:rPr>
              <a:t>- Transaction - transaction line item: deposit - deposit line item; order - order line item; payment - payment line item; rental - rental line item; sale - sale line item; shipment - shipment line item; withdrawal - withdrawal line item. </a:t>
            </a:r>
          </a:p>
          <a:p>
            <a:endParaRPr lang="en-US" sz="2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i="1">
                <a:cs typeface="Times New Roman" pitchFamily="18" charset="0"/>
              </a:rPr>
              <a:t>Patt#7. "Transaction - Subsequent Transaction" Pattern // transaction patterns</a:t>
            </a:r>
            <a:r>
              <a:rPr lang="en-US" i="1">
                <a:cs typeface="Times New Roman" pitchFamily="18" charset="0"/>
              </a:rPr>
              <a:t> </a:t>
            </a:r>
          </a:p>
        </p:txBody>
      </p:sp>
      <p:pic>
        <p:nvPicPr>
          <p:cNvPr id="11268" name="Picture 4" descr="Strpat00000010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901825"/>
            <a:ext cx="7848600" cy="3924300"/>
          </a:xfrm>
          <a:noFill/>
          <a:ln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44C2-85C8-4DC4-B26A-E2F1360FAD63}" type="datetime1">
              <a:rPr lang="en-US" altLang="en-US" smtClean="0"/>
              <a:t>5/25/2021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B566-4F6D-4E12-8EE7-F2E48FB30D95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>
                <a:cs typeface="Times New Roman" pitchFamily="18" charset="0"/>
              </a:rPr>
              <a:t>Examples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854F9-5F1B-409D-9DAE-7396A2FC91D7}" type="datetime1">
              <a:rPr lang="en-US" smtClean="0"/>
              <a:t>5/25/2021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FE4C0-E489-4B75-BB92-6B018A26911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cs typeface="Times New Roman" pitchFamily="18" charset="0"/>
              </a:rPr>
              <a:t>- Transaction: agreement, assignment, authorization, contract, delivery, deposit, incident, inquiry, order, payment, problem, report, purchase, refund, registration, rental, reservation, sale, shift, shipment, subscription, time charge, title, withdrawal. </a:t>
            </a:r>
          </a:p>
          <a:p>
            <a:pPr>
              <a:lnSpc>
                <a:spcPct val="90000"/>
              </a:lnSpc>
            </a:pPr>
            <a:r>
              <a:rPr lang="en-US" sz="2600">
                <a:cs typeface="Times New Roman" pitchFamily="18" charset="0"/>
              </a:rPr>
              <a:t>- Transaction - subsequent transaction: application-issue; intermediate result - final result; order-shipment; purchase-payment; reservation-sale; traffic citation - payment. </a:t>
            </a:r>
          </a:p>
          <a:p>
            <a:pPr>
              <a:lnSpc>
                <a:spcPct val="90000"/>
              </a:lnSpc>
            </a:pPr>
            <a:endParaRPr lang="en-US"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Transaction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2EE76-D1C6-4B66-AB87-716B339EC0EF}" type="datetime1">
              <a:rPr lang="en-US" smtClean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transaction is a recording or logging of any event of significance; hence, transaction is </a:t>
            </a:r>
          </a:p>
          <a:p>
            <a:pPr>
              <a:buNone/>
            </a:pPr>
            <a:r>
              <a:rPr lang="en-US" dirty="0"/>
              <a:t>		“a significant event remembered”</a:t>
            </a:r>
          </a:p>
          <a:p>
            <a:r>
              <a:rPr lang="en-US" dirty="0"/>
              <a:t>Transaction usually involve</a:t>
            </a:r>
          </a:p>
          <a:p>
            <a:pPr lvl="1"/>
            <a:r>
              <a:rPr lang="en-US" dirty="0"/>
              <a:t>Currency</a:t>
            </a:r>
          </a:p>
          <a:p>
            <a:pPr lvl="1"/>
            <a:r>
              <a:rPr lang="en-US" dirty="0"/>
              <a:t>Date and time</a:t>
            </a:r>
          </a:p>
          <a:p>
            <a:pPr lvl="1"/>
            <a:r>
              <a:rPr lang="en-US" dirty="0"/>
              <a:t>Count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i="1">
                <a:cs typeface="Times New Roman" pitchFamily="18" charset="0"/>
              </a:rPr>
              <a:t>Patt#8. "Transaction Line Item - Subsequent Transaction Line Item" Pattern // transaction patterns </a:t>
            </a:r>
            <a:br>
              <a:rPr lang="en-US" sz="2900">
                <a:cs typeface="Times New Roman" pitchFamily="18" charset="0"/>
              </a:rPr>
            </a:br>
            <a:endParaRPr lang="en-US" sz="2900">
              <a:cs typeface="Times New Roman" pitchFamily="18" charset="0"/>
            </a:endParaRPr>
          </a:p>
        </p:txBody>
      </p:sp>
      <p:pic>
        <p:nvPicPr>
          <p:cNvPr id="13319" name="Picture 7" descr="Strpat00000011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/>
          <a:stretch>
            <a:fillRect/>
          </a:stretch>
        </p:blipFill>
        <p:spPr>
          <a:xfrm>
            <a:off x="390993" y="1828800"/>
            <a:ext cx="8753007" cy="3178175"/>
          </a:xfrm>
          <a:noFill/>
          <a:ln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4AA2-E4EF-44D5-B238-D0DC87A30483}" type="datetime1">
              <a:rPr lang="en-US" altLang="en-US" smtClean="0"/>
              <a:t>5/25/2021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EF2B4-F575-4297-9322-22EC1D8ACA2A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Times New Roman" pitchFamily="18" charset="0"/>
              </a:rPr>
              <a:t>Examples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25F85-75B4-4B45-ADAD-654AABA6B772}" type="datetime1">
              <a:rPr lang="en-US" smtClean="0"/>
              <a:t>5/25/2021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82A86-517B-4950-B542-0B95914914C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>
                <a:cs typeface="Times New Roman" pitchFamily="18" charset="0"/>
              </a:rPr>
              <a:t> Transaction line items: agreement, assignment, authorization, contract, delivery, deposit, incident, inquiry, order, payment, problem report, purchase, refund, registration, rental, reservation, sale, shift, shipment, subscription, time charge, title, withdrawal. </a:t>
            </a:r>
          </a:p>
          <a:p>
            <a:r>
              <a:rPr lang="en-US" sz="2600">
                <a:cs typeface="Times New Roman" pitchFamily="18" charset="0"/>
              </a:rPr>
              <a:t> Transaction line item - subsequent transaction line item: order line item - shipment line item; reservation line item - rental line item; shipment line item - delivery line item. </a:t>
            </a:r>
          </a:p>
          <a:p>
            <a:endParaRPr lang="en-US" sz="2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i="1">
                <a:cs typeface="Times New Roman" pitchFamily="18" charset="0"/>
              </a:rPr>
              <a:t>Patt#9. "Item - Line Item" Pattern // transaction patterns</a:t>
            </a:r>
            <a:r>
              <a:rPr lang="en-US" i="1">
                <a:cs typeface="Times New Roman" pitchFamily="18" charset="0"/>
              </a:rPr>
              <a:t> </a:t>
            </a:r>
            <a:br>
              <a:rPr lang="en-US">
                <a:cs typeface="Times New Roman" pitchFamily="18" charset="0"/>
              </a:rPr>
            </a:br>
            <a:endParaRPr lang="en-US">
              <a:cs typeface="Times New Roman" pitchFamily="18" charset="0"/>
            </a:endParaRPr>
          </a:p>
        </p:txBody>
      </p:sp>
      <p:pic>
        <p:nvPicPr>
          <p:cNvPr id="15364" name="Picture 4" descr="Strpat00000012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/>
          <a:stretch>
            <a:fillRect/>
          </a:stretch>
        </p:blipFill>
        <p:spPr>
          <a:xfrm>
            <a:off x="1143000" y="1524000"/>
            <a:ext cx="5659272" cy="3949700"/>
          </a:xfrm>
          <a:noFill/>
          <a:ln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73402-9FE3-4339-ACF9-27940F20B1C0}" type="datetime1">
              <a:rPr lang="en-US" altLang="en-US" smtClean="0"/>
              <a:t>5/25/2021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1555-54E2-40A0-8DC2-6E12F518B82F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>
                <a:cs typeface="Times New Roman" pitchFamily="18" charset="0"/>
              </a:rPr>
              <a:t>Examples </a:t>
            </a:r>
            <a:br>
              <a:rPr lang="en-US" sz="2900">
                <a:cs typeface="Times New Roman" pitchFamily="18" charset="0"/>
              </a:rPr>
            </a:br>
            <a:endParaRPr lang="en-US" sz="2900"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53E8-B75C-47F2-9343-3D2D40C00808}" type="datetime1">
              <a:rPr lang="en-US" smtClean="0"/>
              <a:t>5/25/2021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111FA-11C5-4939-8E48-1782CC140828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100">
                <a:cs typeface="Times New Roman" pitchFamily="18" charset="0"/>
              </a:rPr>
              <a:t>- (with transaction line items) item - order line item; item - payment line item; item - rental line item; item - sale line item; item - shipment line item (with container line items) item - bin line item; item - warehouse line item. </a:t>
            </a:r>
          </a:p>
          <a:p>
            <a:endParaRPr lang="en-US" sz="2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i="1">
                <a:cs typeface="Times New Roman" pitchFamily="18" charset="0"/>
              </a:rPr>
              <a:t>Patt#10. "Specific Item - Line Item" Pattern // transaction patterns </a:t>
            </a:r>
            <a:br>
              <a:rPr lang="en-US" sz="2900">
                <a:cs typeface="Times New Roman" pitchFamily="18" charset="0"/>
              </a:rPr>
            </a:br>
            <a:endParaRPr lang="en-US" sz="2900">
              <a:cs typeface="Times New Roman" pitchFamily="18" charset="0"/>
            </a:endParaRPr>
          </a:p>
        </p:txBody>
      </p:sp>
      <p:pic>
        <p:nvPicPr>
          <p:cNvPr id="17412" name="Picture 4" descr="Strpat00000013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/>
          <a:stretch>
            <a:fillRect/>
          </a:stretch>
        </p:blipFill>
        <p:spPr>
          <a:xfrm>
            <a:off x="1219200" y="1600200"/>
            <a:ext cx="6376614" cy="3863975"/>
          </a:xfrm>
          <a:noFill/>
          <a:ln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DA60-C2A3-4A7E-B1ED-AEE3F0A2CEAC}" type="datetime1">
              <a:rPr lang="en-US" altLang="en-US" smtClean="0"/>
              <a:t>5/25/2021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FFC20-D96C-4AEE-B074-4D15A1409FB3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>
                <a:cs typeface="Times New Roman" pitchFamily="18" charset="0"/>
              </a:rPr>
              <a:t>Examples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97A68-2BFA-4446-BCC1-4B7F88B8F510}" type="datetime1">
              <a:rPr lang="en-US" smtClean="0"/>
              <a:t>5/25/2021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B51C4-7899-48AB-974E-A40DC7934D25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>
              <a:cs typeface="Times New Roman" pitchFamily="18" charset="0"/>
            </a:endParaRPr>
          </a:p>
          <a:p>
            <a:r>
              <a:rPr lang="en-US" sz="2100">
                <a:cs typeface="Times New Roman" pitchFamily="18" charset="0"/>
              </a:rPr>
              <a:t>- specific aircraft - line item; specific vehicle - line item; videotape - rental line item. </a:t>
            </a:r>
          </a:p>
          <a:p>
            <a:endParaRPr lang="en-US" sz="2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i="1">
                <a:cs typeface="Times New Roman" pitchFamily="18" charset="0"/>
              </a:rPr>
              <a:t>Patt#11. "Item - Specific Item" Pattern // transaction patterns</a:t>
            </a:r>
            <a:r>
              <a:rPr lang="en-US" i="1">
                <a:cs typeface="Times New Roman" pitchFamily="18" charset="0"/>
              </a:rPr>
              <a:t> </a:t>
            </a:r>
          </a:p>
        </p:txBody>
      </p:sp>
      <p:pic>
        <p:nvPicPr>
          <p:cNvPr id="19460" name="Picture 4" descr="Strpat00000014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/>
          <a:stretch>
            <a:fillRect/>
          </a:stretch>
        </p:blipFill>
        <p:spPr>
          <a:xfrm>
            <a:off x="1219200" y="1600200"/>
            <a:ext cx="6686815" cy="4106863"/>
          </a:xfrm>
          <a:noFill/>
          <a:ln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2251-5763-4897-A651-7E74B9F29F74}" type="datetime1">
              <a:rPr lang="en-US" altLang="en-US" smtClean="0"/>
              <a:t>5/25/2021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9E97-6B46-4A5E-ADE3-62427FC6A876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>
                <a:cs typeface="Times New Roman" pitchFamily="18" charset="0"/>
              </a:rPr>
              <a:t>Examples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61DF-5C3E-4F96-8BFF-3524E8E86D94}" type="datetime1">
              <a:rPr lang="en-US" smtClean="0"/>
              <a:t>5/25/2021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A3FA6-483A-4443-840A-05672C5E60A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>
              <a:cs typeface="Times New Roman" pitchFamily="18" charset="0"/>
            </a:endParaRPr>
          </a:p>
          <a:p>
            <a:r>
              <a:rPr lang="en-US" sz="2100">
                <a:cs typeface="Times New Roman" pitchFamily="18" charset="0"/>
              </a:rPr>
              <a:t>- aircraft - specific aircraft; loan description - specific loan; job description - specific job; video description - videotape; price category - item - specific item (pattern, applied twice); tax category - item - specific item (pattern, applied twice). </a:t>
            </a:r>
          </a:p>
          <a:p>
            <a:endParaRPr lang="en-US" sz="2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900" i="1">
                <a:cs typeface="Times New Roman" pitchFamily="18" charset="0"/>
              </a:rPr>
              <a:t>Patt#12. "Associate - Other Associate" Pattern // transaction patterns</a:t>
            </a:r>
            <a:r>
              <a:rPr lang="en-US" i="1">
                <a:cs typeface="Times New Roman" pitchFamily="18" charset="0"/>
              </a:rPr>
              <a:t> </a:t>
            </a:r>
          </a:p>
        </p:txBody>
      </p:sp>
      <p:pic>
        <p:nvPicPr>
          <p:cNvPr id="21508" name="Picture 4" descr="Strpat00000015"/>
          <p:cNvPicPr>
            <a:picLocks noGrp="1" noChangeAspect="1" noChangeArrowheads="1"/>
          </p:cNvPicPr>
          <p:nvPr>
            <p:ph type="dgm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658938"/>
            <a:ext cx="8229600" cy="4410075"/>
          </a:xfrm>
          <a:noFill/>
          <a:ln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DF8D6-46C6-4534-9FEA-0DB29D40735D}" type="datetime1">
              <a:rPr lang="en-US" altLang="en-US" smtClean="0"/>
              <a:t>5/25/2021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8EB88-961B-4C4D-8D76-518FAAF3ABDB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b="1" dirty="0">
                <a:cs typeface="Times New Roman" pitchFamily="18" charset="0"/>
              </a:rPr>
              <a:t>Examples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1713-D264-419A-94BC-6732831788F2}" type="datetime1">
              <a:rPr lang="en-US" smtClean="0"/>
              <a:t>5/25/2021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9421-163B-427D-93E9-07F0A50DE59B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Associates: objects that need to know each other, but they are not defined by transaction pattern.</a:t>
            </a:r>
          </a:p>
          <a:p>
            <a:pPr>
              <a:buNone/>
            </a:pPr>
            <a:endParaRPr lang="en-US" dirty="0">
              <a:cs typeface="Times New Roman" pitchFamily="18" charset="0"/>
            </a:endParaRPr>
          </a:p>
          <a:p>
            <a:r>
              <a:rPr lang="en-US" sz="2100" dirty="0">
                <a:cs typeface="Times New Roman" pitchFamily="18" charset="0"/>
              </a:rPr>
              <a:t>- aileron-gyro; aircraft-runway; building-sensor; driver-vehicle; loading dock - order; order-tote; truck - loading dock. </a:t>
            </a:r>
          </a:p>
          <a:p>
            <a:r>
              <a:rPr lang="en-US" sz="2100" dirty="0"/>
              <a:t>Participant: its education, contact information, hobbies, likes and dislikes</a:t>
            </a:r>
          </a:p>
          <a:p>
            <a:r>
              <a:rPr lang="en-US" sz="2100" dirty="0"/>
              <a:t>Transaction: its type, characteristic, movement, possible actions</a:t>
            </a:r>
          </a:p>
          <a:p>
            <a:r>
              <a:rPr lang="en-US" sz="2100" dirty="0"/>
              <a:t>Item: its category,  identification, feature, Suppliers and manufacturers , Inventory item storage, costing</a:t>
            </a:r>
          </a:p>
          <a:p>
            <a:endParaRPr lang="en-US" sz="2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Analysis and design Challenges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50AE3-998B-42EF-AB01-08C6DF0F669B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Completeness</a:t>
            </a:r>
          </a:p>
          <a:p>
            <a:r>
              <a:rPr lang="en-US" dirty="0"/>
              <a:t>Correctness</a:t>
            </a:r>
          </a:p>
          <a:p>
            <a:r>
              <a:rPr lang="en-US" dirty="0"/>
              <a:t>Coverage</a:t>
            </a:r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en-US" b="1" dirty="0"/>
              <a:t>In-term of entities, fields, relationship</a:t>
            </a:r>
          </a:p>
          <a:p>
            <a:pPr algn="ctr">
              <a:buNone/>
            </a:pPr>
            <a:r>
              <a:rPr lang="en-US" b="1" dirty="0"/>
              <a:t>And after design</a:t>
            </a:r>
          </a:p>
          <a:p>
            <a:pPr algn="ctr">
              <a:buNone/>
            </a:pPr>
            <a:r>
              <a:rPr lang="en-US" b="1" dirty="0"/>
              <a:t>In-term of values, and 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attributes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5BC00-FF5B-4F85-8816-5AFC1D9537F4}" type="datetime1">
              <a:rPr lang="en-US" smtClean="0"/>
              <a:t>5/25/2021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2141742"/>
              </p:ext>
            </p:extLst>
          </p:nvPr>
        </p:nvGraphicFramePr>
        <p:xfrm>
          <a:off x="914400" y="1447800"/>
          <a:ext cx="7772400" cy="514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3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latin typeface="Times New Roman"/>
                          <a:ea typeface="Times New Roman"/>
                        </a:rPr>
                        <a:t>Players</a:t>
                      </a:r>
                      <a:endParaRPr lang="en-US" sz="2400" b="0" dirty="0">
                        <a:latin typeface="Times New Roman"/>
                        <a:ea typeface="Times New Roman"/>
                      </a:endParaRPr>
                    </a:p>
                  </a:txBody>
                  <a:tcPr marL="64770" marR="6477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1" dirty="0">
                          <a:latin typeface="Times New Roman"/>
                          <a:ea typeface="Times New Roman"/>
                        </a:rPr>
                        <a:t>Attributes </a:t>
                      </a:r>
                      <a:endParaRPr lang="en-US" sz="2400" b="0" dirty="0">
                        <a:latin typeface="Times New Roman"/>
                        <a:ea typeface="Times New Roman"/>
                      </a:endParaRPr>
                    </a:p>
                  </a:txBody>
                  <a:tcPr marL="64770" marR="6477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Times New Roman"/>
                          <a:ea typeface="Times New Roman"/>
                        </a:rPr>
                        <a:t>Actor</a:t>
                      </a:r>
                    </a:p>
                  </a:txBody>
                  <a:tcPr marL="64770" marR="6477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Name, address, phone</a:t>
                      </a:r>
                    </a:p>
                  </a:txBody>
                  <a:tcPr marL="64770" marR="6477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Participant</a:t>
                      </a:r>
                    </a:p>
                  </a:txBody>
                  <a:tcPr marL="64770" marR="6477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Number, start date, end date, authorization level, password, 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</a:rPr>
                        <a:t>Picture</a:t>
                      </a:r>
                      <a:r>
                        <a:rPr lang="en-US" sz="2400" b="1" baseline="0" dirty="0">
                          <a:latin typeface="Times New Roman"/>
                          <a:ea typeface="Times New Roman"/>
                        </a:rPr>
                        <a:t> , e-link, NTN ,CNIC, Status</a:t>
                      </a:r>
                      <a:endParaRPr lang="en-US" sz="2400" b="1" dirty="0">
                        <a:latin typeface="Times New Roman"/>
                        <a:ea typeface="Times New Roman"/>
                      </a:endParaRPr>
                    </a:p>
                  </a:txBody>
                  <a:tcPr marL="64770" marR="6477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Transaction </a:t>
                      </a:r>
                    </a:p>
                  </a:txBody>
                  <a:tcPr marL="64770" marR="6477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Number, </a:t>
                      </a:r>
                      <a:r>
                        <a:rPr lang="en-US" sz="2400" b="0" strike="sngStrike" dirty="0">
                          <a:latin typeface="Times New Roman"/>
                          <a:ea typeface="Times New Roman"/>
                        </a:rPr>
                        <a:t>date, time</a:t>
                      </a: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, status, 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</a:rPr>
                        <a:t>T-Date , E-Date</a:t>
                      </a:r>
                    </a:p>
                  </a:txBody>
                  <a:tcPr marL="64770" marR="6477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Transaction line item</a:t>
                      </a:r>
                    </a:p>
                  </a:txBody>
                  <a:tcPr marL="64770" marR="6477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Number, quantity, status, 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</a:rPr>
                        <a:t>Date</a:t>
                      </a:r>
                    </a:p>
                  </a:txBody>
                  <a:tcPr marL="64770" marR="6477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Item</a:t>
                      </a:r>
                    </a:p>
                  </a:txBody>
                  <a:tcPr marL="64770" marR="6477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Number, name , description, price, default value , 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</a:rPr>
                        <a:t>Picture,  digital id</a:t>
                      </a:r>
                    </a:p>
                  </a:txBody>
                  <a:tcPr marL="64770" marR="6477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Specific item</a:t>
                      </a:r>
                    </a:p>
                  </a:txBody>
                  <a:tcPr marL="64770" marR="6477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Serial number, purchase date, custom value, </a:t>
                      </a:r>
                    </a:p>
                  </a:txBody>
                  <a:tcPr marL="64770" marR="6477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Place</a:t>
                      </a:r>
                    </a:p>
                  </a:txBody>
                  <a:tcPr marL="64770" marR="6477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Number, name, address, </a:t>
                      </a:r>
                      <a:r>
                        <a:rPr lang="en-US" sz="2400" b="1" dirty="0">
                          <a:latin typeface="Times New Roman"/>
                          <a:ea typeface="Times New Roman"/>
                        </a:rPr>
                        <a:t>direction, map-id</a:t>
                      </a:r>
                    </a:p>
                  </a:txBody>
                  <a:tcPr marL="64770" marR="6477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Other Associate</a:t>
                      </a:r>
                    </a:p>
                  </a:txBody>
                  <a:tcPr marL="64770" marR="64770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Times New Roman"/>
                          <a:ea typeface="Times New Roman"/>
                        </a:rPr>
                        <a:t>Number, name , description,</a:t>
                      </a:r>
                      <a:endParaRPr lang="en-US" sz="2400" b="1" dirty="0">
                        <a:latin typeface="Times New Roman"/>
                        <a:ea typeface="Times New Roman"/>
                      </a:endParaRPr>
                    </a:p>
                  </a:txBody>
                  <a:tcPr marL="64770" marR="64770" marT="0" marB="0"/>
                </a:tc>
                <a:extLst>
                  <a:ext uri="{0D108BD9-81ED-4DB2-BD59-A6C34878D82A}">
                    <a16:rowId xmlns:a16="http://schemas.microsoft.com/office/drawing/2014/main" val="38425503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How to develop analysis model with the help of transaction pattern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D1271-7BAD-48FA-9373-58ACA7219E78}" type="datetime1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/>
              <a:t>Study and Analyze the transaction</a:t>
            </a:r>
          </a:p>
          <a:p>
            <a:r>
              <a:rPr lang="en-US" dirty="0"/>
              <a:t>Select appropriate Transaction Set</a:t>
            </a:r>
          </a:p>
          <a:p>
            <a:r>
              <a:rPr lang="en-US" dirty="0"/>
              <a:t>Map real objects to TP Players</a:t>
            </a:r>
          </a:p>
          <a:p>
            <a:r>
              <a:rPr lang="en-US" dirty="0"/>
              <a:t>Add standard attributes</a:t>
            </a:r>
          </a:p>
          <a:p>
            <a:r>
              <a:rPr lang="en-US" dirty="0"/>
              <a:t>Add further attributes in place of </a:t>
            </a:r>
            <a:r>
              <a:rPr lang="en-US" i="1" dirty="0" err="1"/>
              <a:t>aboutMe</a:t>
            </a:r>
            <a:endParaRPr lang="en-US" i="1" dirty="0"/>
          </a:p>
          <a:p>
            <a:r>
              <a:rPr lang="en-US" dirty="0"/>
              <a:t>Add standard behaviors</a:t>
            </a:r>
          </a:p>
          <a:p>
            <a:r>
              <a:rPr lang="en-US" dirty="0"/>
              <a:t>Associate one transaction to another</a:t>
            </a:r>
          </a:p>
          <a:p>
            <a:r>
              <a:rPr lang="en-US" dirty="0"/>
              <a:t>Add behaviors with respect to associated transaction(s)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943600" y="1676400"/>
            <a:ext cx="1219200" cy="2514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Workflow management with the help of transaction pattern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81C9-2077-41C3-A095-2050F12596BF}" type="datetime1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and presented by Usman Waheed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connect any transaction  with other, just by adding (Associative entity) between them (M-M)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/>
              <a:t>Transaction Pattern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13DE5-B0F6-4C08-AB3B-88ABF644090E}" type="datetime1">
              <a:rPr lang="en-US" altLang="en-US" smtClean="0"/>
              <a:t>5/25/2021</a:t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9A244-2D59-46A8-835D-F003246C195A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2052" name="Picture 4" descr="D:\WINDOWS\Temporary Internet Files\Content.IE5\FCW3L46X\Strpat00000004[1].gif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381000" y="1143000"/>
            <a:ext cx="83058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/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35C7-DC54-4609-A0BB-303458563C9D}" type="datetime1">
              <a:rPr lang="en-US" altLang="en-US" smtClean="0"/>
              <a:t>5/25/2021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B294-8A4F-4BCF-8FEB-F95BE2E8AD4C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82725"/>
            <a:ext cx="8382000" cy="4648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5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sets of transaction pattern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9264-3F64-4986-B892-C1D8023EB2D7}" type="datetime1">
              <a:rPr lang="en-US" smtClean="0"/>
              <a:t>5/25/2021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057400"/>
            <a:ext cx="4419600" cy="178276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Transaction based on participant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Transaction based on items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Transaction based on subsequent transaction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648200" y="1447800"/>
          <a:ext cx="4245831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106377" imgH="8164065" progId="">
                  <p:embed/>
                </p:oleObj>
              </mc:Choice>
              <mc:Fallback>
                <p:oleObj r:id="rId2" imgW="6106377" imgH="816406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447800"/>
                        <a:ext cx="4245831" cy="472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1-Transaction based on participant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F364-8A7E-4EAB-AB00-3B1C563990F0}" type="datetime1">
              <a:rPr lang="en-US" smtClean="0"/>
              <a:t>5/25/2021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i="1" dirty="0"/>
              <a:t>Examples: </a:t>
            </a:r>
            <a:endParaRPr lang="en-US" b="1" dirty="0"/>
          </a:p>
          <a:p>
            <a:r>
              <a:rPr lang="en-US" dirty="0"/>
              <a:t>Patient - appointment - clinic</a:t>
            </a:r>
          </a:p>
          <a:p>
            <a:r>
              <a:rPr lang="en-US" dirty="0"/>
              <a:t>Student - attendance </a:t>
            </a:r>
          </a:p>
          <a:p>
            <a:r>
              <a:rPr lang="en-US" dirty="0"/>
              <a:t>Visitor - gate pass – department</a:t>
            </a:r>
          </a:p>
          <a:p>
            <a:r>
              <a:rPr lang="en-US" dirty="0"/>
              <a:t>Driver – driving license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066800"/>
            <a:ext cx="614278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2-Transaction Based on Items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B9B0-D293-4C09-A2D0-3A23C8519968}" type="datetime1">
              <a:rPr lang="en-US" smtClean="0"/>
              <a:t>5/25/2021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and presented by Usman Waheed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EC6E-0F47-4026-8BC2-AED930CC029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4000" b="1" dirty="0"/>
              <a:t>General item transaction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Examples:</a:t>
            </a:r>
            <a:endParaRPr lang="en-US" dirty="0"/>
          </a:p>
          <a:p>
            <a:r>
              <a:rPr lang="en-US" dirty="0"/>
              <a:t>Customer- order –order line item –product- Metro-2 </a:t>
            </a:r>
          </a:p>
          <a:p>
            <a:r>
              <a:rPr lang="en-US" dirty="0"/>
              <a:t>Buyer –payment –payment line item -goods</a:t>
            </a:r>
          </a:p>
          <a:p>
            <a:r>
              <a:rPr lang="en-US" dirty="0"/>
              <a:t>Vendor – purchase- purchase line item - products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371600"/>
            <a:ext cx="376068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8AE7E42-7EB6-4884-923F-04A5FA410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26468"/>
              </p:ext>
            </p:extLst>
          </p:nvPr>
        </p:nvGraphicFramePr>
        <p:xfrm>
          <a:off x="0" y="1905000"/>
          <a:ext cx="4876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049">
                  <a:extLst>
                    <a:ext uri="{9D8B030D-6E8A-4147-A177-3AD203B41FA5}">
                      <a16:colId xmlns:a16="http://schemas.microsoft.com/office/drawing/2014/main" val="485032805"/>
                    </a:ext>
                  </a:extLst>
                </a:gridCol>
                <a:gridCol w="1785351">
                  <a:extLst>
                    <a:ext uri="{9D8B030D-6E8A-4147-A177-3AD203B41FA5}">
                      <a16:colId xmlns:a16="http://schemas.microsoft.com/office/drawing/2014/main" val="4895858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857719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1462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9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83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05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07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09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98233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21957</TotalTime>
  <Words>2374</Words>
  <Application>Microsoft Office PowerPoint</Application>
  <PresentationFormat>On-screen Show (4:3)</PresentationFormat>
  <Paragraphs>459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  Transaction Set    </vt:lpstr>
      <vt:lpstr>Agenda</vt:lpstr>
      <vt:lpstr>Transaction </vt:lpstr>
      <vt:lpstr>Analysis and design Challenges</vt:lpstr>
      <vt:lpstr>Transaction Pattern</vt:lpstr>
      <vt:lpstr>PowerPoint Presentation</vt:lpstr>
      <vt:lpstr>Transaction sets of transaction pattern</vt:lpstr>
      <vt:lpstr>1-Transaction based on participant </vt:lpstr>
      <vt:lpstr>2-Transaction Based on Items</vt:lpstr>
      <vt:lpstr>2-Transaction Based on Items</vt:lpstr>
      <vt:lpstr>2-Transaction Based on Items</vt:lpstr>
      <vt:lpstr>2-Transaction Based on Items</vt:lpstr>
      <vt:lpstr>2-Transaction Based on non-Items (service)</vt:lpstr>
      <vt:lpstr>3- Transaction based on subsequent transaction.</vt:lpstr>
      <vt:lpstr>3- Transaction based on subsequent transaction.</vt:lpstr>
      <vt:lpstr>3- Transaction based on subsequent transaction.</vt:lpstr>
      <vt:lpstr>Attributes and behaviors of transaction pattern</vt:lpstr>
      <vt:lpstr>Patterns For Building Object Models Patt#2. "Actor-Participant" Pattern // transaction patterns </vt:lpstr>
      <vt:lpstr>Examples</vt:lpstr>
      <vt:lpstr>. Patt#3  "Participant-Transaction" Pattern // transaction patterns </vt:lpstr>
      <vt:lpstr>Examples  </vt:lpstr>
      <vt:lpstr>Patt#4  "Place-Transaction" Pattern // transaction patterns</vt:lpstr>
      <vt:lpstr>Examples  </vt:lpstr>
      <vt:lpstr>Patt#5. "Specific Item - Transaction" Pattern // transaction patterns </vt:lpstr>
      <vt:lpstr>Examples</vt:lpstr>
      <vt:lpstr>Patt#6. "Transaction - Transaction Line Item" Pattern // transaction patterns </vt:lpstr>
      <vt:lpstr>Examples</vt:lpstr>
      <vt:lpstr>Patt#7. "Transaction - Subsequent Transaction" Pattern // transaction patterns </vt:lpstr>
      <vt:lpstr>Examples</vt:lpstr>
      <vt:lpstr>Patt#8. "Transaction Line Item - Subsequent Transaction Line Item" Pattern // transaction patterns  </vt:lpstr>
      <vt:lpstr>Examples</vt:lpstr>
      <vt:lpstr>Patt#9. "Item - Line Item" Pattern // transaction patterns  </vt:lpstr>
      <vt:lpstr>Examples  </vt:lpstr>
      <vt:lpstr>Patt#10. "Specific Item - Line Item" Pattern // transaction patterns  </vt:lpstr>
      <vt:lpstr>Examples</vt:lpstr>
      <vt:lpstr>Patt#11. "Item - Specific Item" Pattern // transaction patterns </vt:lpstr>
      <vt:lpstr>Examples</vt:lpstr>
      <vt:lpstr>Patt#12. "Associate - Other Associate" Pattern // transaction patterns </vt:lpstr>
      <vt:lpstr>Examples</vt:lpstr>
      <vt:lpstr>New attributes</vt:lpstr>
      <vt:lpstr>How to develop analysis model with the help of transaction pattern</vt:lpstr>
      <vt:lpstr>Workflow management with the help of transaction pattern</vt:lpstr>
    </vt:vector>
  </TitlesOfParts>
  <Company>Bahria University Karachi Campus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days hands-on Workshop on TRANSACTION PATTERN… Ultimate business application design Solution</dc:title>
  <dc:creator>User</dc:creator>
  <cp:lastModifiedBy>usman Waheed</cp:lastModifiedBy>
  <cp:revision>93</cp:revision>
  <dcterms:created xsi:type="dcterms:W3CDTF">2010-10-10T16:30:15Z</dcterms:created>
  <dcterms:modified xsi:type="dcterms:W3CDTF">2021-05-25T09:29:58Z</dcterms:modified>
</cp:coreProperties>
</file>