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6858000" cx="9144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44" roundtripDataSignature="AMtx7min3BzyPrsfyTHid/dDOpbhOA3d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customschemas.google.com/relationships/presentationmetadata" Target="metadata"/><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69920" cy="480060"/>
          </a:xfrm>
          <a:prstGeom prst="rect">
            <a:avLst/>
          </a:prstGeom>
          <a:noFill/>
          <a:ln>
            <a:noFill/>
          </a:ln>
        </p:spPr>
        <p:txBody>
          <a:bodyPr anchorCtr="0" anchor="t"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lvl1pPr lvl="0" marR="0" rtl="0" algn="r">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19474"/>
            <a:ext cx="3169920" cy="480060"/>
          </a:xfrm>
          <a:prstGeom prst="rect">
            <a:avLst/>
          </a:prstGeom>
          <a:noFill/>
          <a:ln>
            <a:noFill/>
          </a:ln>
        </p:spPr>
        <p:txBody>
          <a:bodyPr anchorCtr="0" anchor="b"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64" name="Google Shape;164;p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0: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36" name="Google Shape;236;p1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1: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44" name="Google Shape;244;p1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2: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52" name="Google Shape;252;p1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3: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60" name="Google Shape;260;p1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4: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68" name="Google Shape;268;p1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5: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76" name="Google Shape;276;p1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6: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84" name="Google Shape;284;p1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7: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92" name="Google Shape;292;p1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8: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00" name="Google Shape;300;p1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9: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09" name="Google Shape;309;p1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70" name="Google Shape;170;p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0: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17" name="Google Shape;317;p2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1: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25" name="Google Shape;325;p2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2: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33" name="Google Shape;333;p2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3: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41" name="Google Shape;341;p2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4: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49" name="Google Shape;349;p2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5: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57" name="Google Shape;357;p2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5" name="Google Shape;365;p26: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366" name="Google Shape;366;p26: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7: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74" name="Google Shape;374;p2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28: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82" name="Google Shape;382;p2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29: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90" name="Google Shape;390;p2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3: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81" name="Google Shape;181;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0: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98" name="Google Shape;398;p3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31: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06" name="Google Shape;406;p3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32: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14" name="Google Shape;414;p3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33: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22" name="Google Shape;422;p3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34: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30" name="Google Shape;430;p3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35: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38" name="Google Shape;438;p3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36: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46" name="Google Shape;446;p3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37: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54" name="Google Shape;454;p3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38: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62" name="Google Shape;462;p3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4: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89" name="Google Shape;189;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5: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97" name="Google Shape;197;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6: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04" name="Google Shape;204;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7: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12" name="Google Shape;212;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8: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20" name="Google Shape;220;p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9: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28" name="Google Shape;228;p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2"/>
        </a:solidFill>
      </p:bgPr>
    </p:bg>
    <p:spTree>
      <p:nvGrpSpPr>
        <p:cNvPr id="24" name="Shape 24"/>
        <p:cNvGrpSpPr/>
        <p:nvPr/>
      </p:nvGrpSpPr>
      <p:grpSpPr>
        <a:xfrm>
          <a:off x="0" y="0"/>
          <a:ext cx="0" cy="0"/>
          <a:chOff x="0" y="0"/>
          <a:chExt cx="0" cy="0"/>
        </a:xfrm>
      </p:grpSpPr>
      <p:sp>
        <p:nvSpPr>
          <p:cNvPr id="25" name="Google Shape;25;p40"/>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26" name="Google Shape;26;p40"/>
          <p:cNvSpPr/>
          <p:nvPr/>
        </p:nvSpPr>
        <p:spPr>
          <a:xfrm>
            <a:off x="8991600" y="3048"/>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27" name="Google Shape;27;p40"/>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28" name="Google Shape;28;p40"/>
          <p:cNvSpPr/>
          <p:nvPr/>
        </p:nvSpPr>
        <p:spPr>
          <a:xfrm>
            <a:off x="0" y="0"/>
            <a:ext cx="9144000" cy="2514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29" name="Google Shape;29;p40"/>
          <p:cNvSpPr/>
          <p:nvPr/>
        </p:nvSpPr>
        <p:spPr>
          <a:xfrm>
            <a:off x="146304" y="6391656"/>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30" name="Google Shape;30;p40"/>
          <p:cNvSpPr txBox="1"/>
          <p:nvPr>
            <p:ph idx="1" type="subTitle"/>
          </p:nvPr>
        </p:nvSpPr>
        <p:spPr>
          <a:xfrm>
            <a:off x="1371600" y="2819400"/>
            <a:ext cx="6400800" cy="1752600"/>
          </a:xfrm>
          <a:prstGeom prst="rect">
            <a:avLst/>
          </a:prstGeom>
          <a:noFill/>
          <a:ln>
            <a:noFill/>
          </a:ln>
        </p:spPr>
        <p:txBody>
          <a:bodyPr anchorCtr="0" anchor="t" bIns="45700" lIns="91425" spcFirstLastPara="1" rIns="91425" wrap="square" tIns="45700">
            <a:normAutofit/>
          </a:bodyPr>
          <a:lstStyle>
            <a:lvl1pPr lvl="0" algn="ctr">
              <a:spcBef>
                <a:spcPts val="320"/>
              </a:spcBef>
              <a:spcAft>
                <a:spcPts val="0"/>
              </a:spcAft>
              <a:buSzPts val="1360"/>
              <a:buNone/>
              <a:defRPr b="1" sz="1600" cap="none">
                <a:solidFill>
                  <a:schemeClr val="dk2"/>
                </a:solidFill>
              </a:defRPr>
            </a:lvl1pPr>
            <a:lvl2pPr lvl="1" algn="ctr">
              <a:spcBef>
                <a:spcPts val="360"/>
              </a:spcBef>
              <a:spcAft>
                <a:spcPts val="0"/>
              </a:spcAft>
              <a:buSzPts val="1260"/>
              <a:buNone/>
              <a:defRPr/>
            </a:lvl2pPr>
            <a:lvl3pPr lvl="2" algn="ctr">
              <a:spcBef>
                <a:spcPts val="360"/>
              </a:spcBef>
              <a:spcAft>
                <a:spcPts val="0"/>
              </a:spcAft>
              <a:buSzPts val="1350"/>
              <a:buNone/>
              <a:defRPr/>
            </a:lvl3pPr>
            <a:lvl4pPr lvl="3" algn="ctr">
              <a:spcBef>
                <a:spcPts val="360"/>
              </a:spcBef>
              <a:spcAft>
                <a:spcPts val="0"/>
              </a:spcAft>
              <a:buSzPts val="1260"/>
              <a:buNone/>
              <a:defRPr/>
            </a:lvl4pPr>
            <a:lvl5pPr lvl="4" algn="ctr">
              <a:spcBef>
                <a:spcPts val="360"/>
              </a:spcBef>
              <a:spcAft>
                <a:spcPts val="0"/>
              </a:spcAft>
              <a:buSzPts val="1800"/>
              <a:buNone/>
              <a:defRPr/>
            </a:lvl5pPr>
            <a:lvl6pPr lvl="5" algn="ctr">
              <a:spcBef>
                <a:spcPts val="360"/>
              </a:spcBef>
              <a:spcAft>
                <a:spcPts val="0"/>
              </a:spcAft>
              <a:buSzPts val="1440"/>
              <a:buNone/>
              <a:defRPr/>
            </a:lvl6pPr>
            <a:lvl7pPr lvl="6" algn="ctr">
              <a:spcBef>
                <a:spcPts val="360"/>
              </a:spcBef>
              <a:spcAft>
                <a:spcPts val="0"/>
              </a:spcAft>
              <a:buSzPts val="1620"/>
              <a:buNone/>
              <a:defRPr/>
            </a:lvl7pPr>
            <a:lvl8pPr lvl="7" algn="ctr">
              <a:spcBef>
                <a:spcPts val="360"/>
              </a:spcBef>
              <a:spcAft>
                <a:spcPts val="0"/>
              </a:spcAft>
              <a:buSzPts val="1800"/>
              <a:buNone/>
              <a:defRPr/>
            </a:lvl8pPr>
            <a:lvl9pPr lvl="8" algn="ctr">
              <a:spcBef>
                <a:spcPts val="360"/>
              </a:spcBef>
              <a:spcAft>
                <a:spcPts val="0"/>
              </a:spcAft>
              <a:buSzPts val="1620"/>
              <a:buNone/>
              <a:defRPr/>
            </a:lvl9pPr>
          </a:lstStyle>
          <a:p/>
        </p:txBody>
      </p:sp>
      <p:sp>
        <p:nvSpPr>
          <p:cNvPr id="31" name="Google Shape;31;p40"/>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0"/>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33" name="Google Shape;33;p40"/>
          <p:cNvCxnSpPr/>
          <p:nvPr/>
        </p:nvCxnSpPr>
        <p:spPr>
          <a:xfrm>
            <a:off x="155448" y="2420112"/>
            <a:ext cx="8833104" cy="0"/>
          </a:xfrm>
          <a:prstGeom prst="straightConnector1">
            <a:avLst/>
          </a:prstGeom>
          <a:noFill/>
          <a:ln cap="flat" cmpd="sng" w="11425">
            <a:solidFill>
              <a:srgbClr val="7A9798"/>
            </a:solidFill>
            <a:prstDash val="dash"/>
            <a:round/>
            <a:headEnd len="sm" w="sm" type="none"/>
            <a:tailEnd len="sm" w="sm" type="none"/>
          </a:ln>
        </p:spPr>
      </p:cxnSp>
      <p:sp>
        <p:nvSpPr>
          <p:cNvPr id="34" name="Google Shape;34;p40"/>
          <p:cNvSpPr/>
          <p:nvPr/>
        </p:nvSpPr>
        <p:spPr>
          <a:xfrm>
            <a:off x="152400" y="152400"/>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35" name="Google Shape;35;p40"/>
          <p:cNvSpPr/>
          <p:nvPr/>
        </p:nvSpPr>
        <p:spPr>
          <a:xfrm>
            <a:off x="4267200" y="2115312"/>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36" name="Google Shape;36;p40"/>
          <p:cNvSpPr/>
          <p:nvPr/>
        </p:nvSpPr>
        <p:spPr>
          <a:xfrm>
            <a:off x="4361688" y="2209800"/>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37" name="Google Shape;37;p40"/>
          <p:cNvSpPr txBox="1"/>
          <p:nvPr>
            <p:ph idx="12" type="sldNum"/>
          </p:nvPr>
        </p:nvSpPr>
        <p:spPr>
          <a:xfrm>
            <a:off x="4343400" y="2199450"/>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sz="1600">
                <a:solidFill>
                  <a:srgbClr val="7A9798"/>
                </a:solidFill>
                <a:latin typeface="Georgia"/>
                <a:ea typeface="Georgia"/>
                <a:cs typeface="Georgia"/>
                <a:sym typeface="Georgia"/>
              </a:defRPr>
            </a:lvl1pPr>
            <a:lvl2pPr indent="0" lvl="1" marL="0" algn="ctr">
              <a:spcBef>
                <a:spcPts val="0"/>
              </a:spcBef>
              <a:buNone/>
              <a:defRPr sz="1600">
                <a:solidFill>
                  <a:srgbClr val="7A9798"/>
                </a:solidFill>
                <a:latin typeface="Georgia"/>
                <a:ea typeface="Georgia"/>
                <a:cs typeface="Georgia"/>
                <a:sym typeface="Georgia"/>
              </a:defRPr>
            </a:lvl2pPr>
            <a:lvl3pPr indent="0" lvl="2" marL="0" algn="ctr">
              <a:spcBef>
                <a:spcPts val="0"/>
              </a:spcBef>
              <a:buNone/>
              <a:defRPr sz="1600">
                <a:solidFill>
                  <a:srgbClr val="7A9798"/>
                </a:solidFill>
                <a:latin typeface="Georgia"/>
                <a:ea typeface="Georgia"/>
                <a:cs typeface="Georgia"/>
                <a:sym typeface="Georgia"/>
              </a:defRPr>
            </a:lvl3pPr>
            <a:lvl4pPr indent="0" lvl="3" marL="0" algn="ctr">
              <a:spcBef>
                <a:spcPts val="0"/>
              </a:spcBef>
              <a:buNone/>
              <a:defRPr sz="1600">
                <a:solidFill>
                  <a:srgbClr val="7A9798"/>
                </a:solidFill>
                <a:latin typeface="Georgia"/>
                <a:ea typeface="Georgia"/>
                <a:cs typeface="Georgia"/>
                <a:sym typeface="Georgia"/>
              </a:defRPr>
            </a:lvl4pPr>
            <a:lvl5pPr indent="0" lvl="4" marL="0" algn="ctr">
              <a:spcBef>
                <a:spcPts val="0"/>
              </a:spcBef>
              <a:buNone/>
              <a:defRPr sz="1600">
                <a:solidFill>
                  <a:srgbClr val="7A9798"/>
                </a:solidFill>
                <a:latin typeface="Georgia"/>
                <a:ea typeface="Georgia"/>
                <a:cs typeface="Georgia"/>
                <a:sym typeface="Georgia"/>
              </a:defRPr>
            </a:lvl5pPr>
            <a:lvl6pPr indent="0" lvl="5" marL="0" algn="ctr">
              <a:spcBef>
                <a:spcPts val="0"/>
              </a:spcBef>
              <a:buNone/>
              <a:defRPr sz="1600">
                <a:solidFill>
                  <a:srgbClr val="7A9798"/>
                </a:solidFill>
                <a:latin typeface="Georgia"/>
                <a:ea typeface="Georgia"/>
                <a:cs typeface="Georgia"/>
                <a:sym typeface="Georgia"/>
              </a:defRPr>
            </a:lvl6pPr>
            <a:lvl7pPr indent="0" lvl="6" marL="0" algn="ctr">
              <a:spcBef>
                <a:spcPts val="0"/>
              </a:spcBef>
              <a:buNone/>
              <a:defRPr sz="1600">
                <a:solidFill>
                  <a:srgbClr val="7A9798"/>
                </a:solidFill>
                <a:latin typeface="Georgia"/>
                <a:ea typeface="Georgia"/>
                <a:cs typeface="Georgia"/>
                <a:sym typeface="Georgia"/>
              </a:defRPr>
            </a:lvl7pPr>
            <a:lvl8pPr indent="0" lvl="7" marL="0" algn="ctr">
              <a:spcBef>
                <a:spcPts val="0"/>
              </a:spcBef>
              <a:buNone/>
              <a:defRPr sz="1600">
                <a:solidFill>
                  <a:srgbClr val="7A9798"/>
                </a:solidFill>
                <a:latin typeface="Georgia"/>
                <a:ea typeface="Georgia"/>
                <a:cs typeface="Georgia"/>
                <a:sym typeface="Georgia"/>
              </a:defRPr>
            </a:lvl8pPr>
            <a:lvl9pPr indent="0" lvl="8" marL="0" algn="ctr">
              <a:spcBef>
                <a:spcPts val="0"/>
              </a:spcBef>
              <a:buNone/>
              <a:defRPr sz="1600">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38" name="Google Shape;38;p40"/>
          <p:cNvSpPr txBox="1"/>
          <p:nvPr>
            <p:ph type="ctrTitle"/>
          </p:nvPr>
        </p:nvSpPr>
        <p:spPr>
          <a:xfrm>
            <a:off x="685800" y="381000"/>
            <a:ext cx="7772400" cy="1752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accent1"/>
              </a:buClr>
              <a:buSzPts val="4200"/>
              <a:buFont typeface="Georgia"/>
              <a:buNone/>
              <a:defRPr sz="4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bg>
      <p:bgPr>
        <a:solidFill>
          <a:schemeClr val="lt2"/>
        </a:solidFill>
      </p:bgPr>
    </p:bg>
    <p:spTree>
      <p:nvGrpSpPr>
        <p:cNvPr id="141" name="Shape 141"/>
        <p:cNvGrpSpPr/>
        <p:nvPr/>
      </p:nvGrpSpPr>
      <p:grpSpPr>
        <a:xfrm>
          <a:off x="0" y="0"/>
          <a:ext cx="0" cy="0"/>
          <a:chOff x="0" y="0"/>
          <a:chExt cx="0" cy="0"/>
        </a:xfrm>
      </p:grpSpPr>
      <p:sp>
        <p:nvSpPr>
          <p:cNvPr id="142" name="Google Shape;142;p49"/>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7A979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49"/>
          <p:cNvSpPr txBox="1"/>
          <p:nvPr>
            <p:ph idx="1" type="body"/>
          </p:nvPr>
        </p:nvSpPr>
        <p:spPr>
          <a:xfrm rot="5400000">
            <a:off x="2269236" y="-443484"/>
            <a:ext cx="4599432" cy="85344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44" name="Google Shape;144;p49"/>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49"/>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49"/>
          <p:cNvSpPr txBox="1"/>
          <p:nvPr>
            <p:ph idx="12" type="sldNum"/>
          </p:nvPr>
        </p:nvSpPr>
        <p:spPr>
          <a:xfrm>
            <a:off x="4343400" y="1040174"/>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bg>
      <p:bgPr>
        <a:solidFill>
          <a:schemeClr val="lt2"/>
        </a:solidFill>
      </p:bgPr>
    </p:bg>
    <p:spTree>
      <p:nvGrpSpPr>
        <p:cNvPr id="147" name="Shape 147"/>
        <p:cNvGrpSpPr/>
        <p:nvPr/>
      </p:nvGrpSpPr>
      <p:grpSpPr>
        <a:xfrm>
          <a:off x="0" y="0"/>
          <a:ext cx="0" cy="0"/>
          <a:chOff x="0" y="0"/>
          <a:chExt cx="0" cy="0"/>
        </a:xfrm>
      </p:grpSpPr>
      <p:sp>
        <p:nvSpPr>
          <p:cNvPr id="148" name="Google Shape;148;p50"/>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49" name="Google Shape;149;p50"/>
          <p:cNvSpPr/>
          <p:nvPr/>
        </p:nvSpPr>
        <p:spPr>
          <a:xfrm>
            <a:off x="7010400" y="0"/>
            <a:ext cx="21336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0" name="Google Shape;150;p50"/>
          <p:cNvSpPr/>
          <p:nvPr/>
        </p:nvSpPr>
        <p:spPr>
          <a:xfrm>
            <a:off x="0" y="0"/>
            <a:ext cx="9144000" cy="15544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1" name="Google Shape;151;p50"/>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2" name="Google Shape;152;p50"/>
          <p:cNvSpPr/>
          <p:nvPr/>
        </p:nvSpPr>
        <p:spPr>
          <a:xfrm>
            <a:off x="146304" y="6391656"/>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3" name="Google Shape;153;p50"/>
          <p:cNvSpPr/>
          <p:nvPr/>
        </p:nvSpPr>
        <p:spPr>
          <a:xfrm>
            <a:off x="152400" y="155448"/>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cxnSp>
        <p:nvCxnSpPr>
          <p:cNvPr id="154" name="Google Shape;154;p50"/>
          <p:cNvCxnSpPr/>
          <p:nvPr/>
        </p:nvCxnSpPr>
        <p:spPr>
          <a:xfrm rot="5400000">
            <a:off x="4021836" y="3278124"/>
            <a:ext cx="6245352" cy="0"/>
          </a:xfrm>
          <a:prstGeom prst="straightConnector1">
            <a:avLst/>
          </a:prstGeom>
          <a:noFill/>
          <a:ln cap="flat" cmpd="sng" w="9525">
            <a:solidFill>
              <a:srgbClr val="7A9798"/>
            </a:solidFill>
            <a:prstDash val="dash"/>
            <a:round/>
            <a:headEnd len="sm" w="sm" type="none"/>
            <a:tailEnd len="sm" w="sm" type="none"/>
          </a:ln>
        </p:spPr>
      </p:cxnSp>
      <p:sp>
        <p:nvSpPr>
          <p:cNvPr id="155" name="Google Shape;155;p50"/>
          <p:cNvSpPr/>
          <p:nvPr/>
        </p:nvSpPr>
        <p:spPr>
          <a:xfrm>
            <a:off x="6839712" y="2925763"/>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56" name="Google Shape;156;p50"/>
          <p:cNvSpPr/>
          <p:nvPr/>
        </p:nvSpPr>
        <p:spPr>
          <a:xfrm>
            <a:off x="6934200" y="3020251"/>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57" name="Google Shape;157;p50"/>
          <p:cNvSpPr txBox="1"/>
          <p:nvPr>
            <p:ph idx="12" type="sldNum"/>
          </p:nvPr>
        </p:nvSpPr>
        <p:spPr>
          <a:xfrm>
            <a:off x="6915912" y="3009901"/>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58" name="Google Shape;158;p50"/>
          <p:cNvSpPr txBox="1"/>
          <p:nvPr>
            <p:ph idx="1" type="body"/>
          </p:nvPr>
        </p:nvSpPr>
        <p:spPr>
          <a:xfrm rot="5400000">
            <a:off x="670717" y="-61117"/>
            <a:ext cx="5821366" cy="65532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59" name="Google Shape;159;p50"/>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50"/>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50"/>
          <p:cNvSpPr txBox="1"/>
          <p:nvPr>
            <p:ph type="title"/>
          </p:nvPr>
        </p:nvSpPr>
        <p:spPr>
          <a:xfrm rot="5400000">
            <a:off x="5189538" y="2506664"/>
            <a:ext cx="5851525" cy="14478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7A979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solidFill>
          <a:schemeClr val="lt2"/>
        </a:solidFill>
      </p:bgPr>
    </p:bg>
    <p:spTree>
      <p:nvGrpSpPr>
        <p:cNvPr id="39" name="Shape 39"/>
        <p:cNvGrpSpPr/>
        <p:nvPr/>
      </p:nvGrpSpPr>
      <p:grpSpPr>
        <a:xfrm>
          <a:off x="0" y="0"/>
          <a:ext cx="0" cy="0"/>
          <a:chOff x="0" y="0"/>
          <a:chExt cx="0" cy="0"/>
        </a:xfrm>
      </p:grpSpPr>
      <p:sp>
        <p:nvSpPr>
          <p:cNvPr id="40" name="Google Shape;40;p41"/>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7A9798"/>
              </a:buClr>
              <a:buSzPts val="3300"/>
              <a:buFont typeface="Georgia"/>
              <a:buNone/>
              <a:defRPr>
                <a:solidFill>
                  <a:srgbClr val="7A979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41"/>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1"/>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1"/>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4" name="Google Shape;44;p41"/>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45" name="Shape 45"/>
        <p:cNvGrpSpPr/>
        <p:nvPr/>
      </p:nvGrpSpPr>
      <p:grpSpPr>
        <a:xfrm>
          <a:off x="0" y="0"/>
          <a:ext cx="0" cy="0"/>
          <a:chOff x="0" y="0"/>
          <a:chExt cx="0" cy="0"/>
        </a:xfrm>
      </p:grpSpPr>
      <p:sp>
        <p:nvSpPr>
          <p:cNvPr id="46" name="Google Shape;46;p42"/>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47" name="Google Shape;47;p42"/>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48" name="Google Shape;48;p42"/>
          <p:cNvSpPr/>
          <p:nvPr/>
        </p:nvSpPr>
        <p:spPr>
          <a:xfrm>
            <a:off x="0" y="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49" name="Google Shape;49;p42"/>
          <p:cNvSpPr/>
          <p:nvPr/>
        </p:nvSpPr>
        <p:spPr>
          <a:xfrm>
            <a:off x="8991600" y="1905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50" name="Google Shape;50;p42"/>
          <p:cNvSpPr/>
          <p:nvPr/>
        </p:nvSpPr>
        <p:spPr>
          <a:xfrm>
            <a:off x="152400" y="2286000"/>
            <a:ext cx="8833104" cy="304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51" name="Google Shape;51;p42"/>
          <p:cNvSpPr/>
          <p:nvPr/>
        </p:nvSpPr>
        <p:spPr>
          <a:xfrm>
            <a:off x="155448" y="142352"/>
            <a:ext cx="8833104" cy="213969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52" name="Google Shape;52;p42"/>
          <p:cNvSpPr txBox="1"/>
          <p:nvPr>
            <p:ph idx="1" type="body"/>
          </p:nvPr>
        </p:nvSpPr>
        <p:spPr>
          <a:xfrm>
            <a:off x="1368426" y="2743200"/>
            <a:ext cx="6480174" cy="1673225"/>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SzPts val="1360"/>
              <a:buNone/>
              <a:defRPr b="1" sz="1600" cap="none">
                <a:solidFill>
                  <a:schemeClr val="dk2"/>
                </a:solidFill>
              </a:defRPr>
            </a:lvl1pPr>
            <a:lvl2pPr indent="-228600" lvl="1" marL="914400" algn="l">
              <a:spcBef>
                <a:spcPts val="360"/>
              </a:spcBef>
              <a:spcAft>
                <a:spcPts val="0"/>
              </a:spcAft>
              <a:buSzPts val="1260"/>
              <a:buNone/>
              <a:defRPr sz="1800">
                <a:solidFill>
                  <a:srgbClr val="888888"/>
                </a:solidFill>
              </a:defRPr>
            </a:lvl2pPr>
            <a:lvl3pPr indent="-228600" lvl="2" marL="1371600" algn="l">
              <a:spcBef>
                <a:spcPts val="320"/>
              </a:spcBef>
              <a:spcAft>
                <a:spcPts val="0"/>
              </a:spcAft>
              <a:buSzPts val="1200"/>
              <a:buNone/>
              <a:defRPr sz="1600">
                <a:solidFill>
                  <a:srgbClr val="888888"/>
                </a:solidFill>
              </a:defRPr>
            </a:lvl3pPr>
            <a:lvl4pPr indent="-228600" lvl="3" marL="1828800" algn="l">
              <a:spcBef>
                <a:spcPts val="280"/>
              </a:spcBef>
              <a:spcAft>
                <a:spcPts val="0"/>
              </a:spcAft>
              <a:buSzPts val="980"/>
              <a:buNone/>
              <a:defRPr sz="1400">
                <a:solidFill>
                  <a:srgbClr val="888888"/>
                </a:solidFill>
              </a:defRPr>
            </a:lvl4pPr>
            <a:lvl5pPr indent="-228600" lvl="4" marL="2286000" algn="l">
              <a:spcBef>
                <a:spcPts val="280"/>
              </a:spcBef>
              <a:spcAft>
                <a:spcPts val="0"/>
              </a:spcAft>
              <a:buSzPts val="1400"/>
              <a:buFont typeface="Georgia"/>
              <a:buNone/>
              <a:defRPr sz="1400">
                <a:solidFill>
                  <a:srgbClr val="888888"/>
                </a:solidFill>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53" name="Google Shape;53;p42"/>
          <p:cNvSpPr/>
          <p:nvPr/>
        </p:nvSpPr>
        <p:spPr>
          <a:xfrm>
            <a:off x="146304" y="6391656"/>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54" name="Google Shape;54;p42"/>
          <p:cNvSpPr/>
          <p:nvPr/>
        </p:nvSpPr>
        <p:spPr>
          <a:xfrm>
            <a:off x="152400" y="152400"/>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55" name="Google Shape;55;p42"/>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2"/>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57" name="Google Shape;57;p42"/>
          <p:cNvCxnSpPr/>
          <p:nvPr/>
        </p:nvCxnSpPr>
        <p:spPr>
          <a:xfrm>
            <a:off x="152400" y="2438400"/>
            <a:ext cx="8833104" cy="0"/>
          </a:xfrm>
          <a:prstGeom prst="straightConnector1">
            <a:avLst/>
          </a:prstGeom>
          <a:noFill/>
          <a:ln cap="flat" cmpd="sng" w="11425">
            <a:solidFill>
              <a:srgbClr val="7A9798"/>
            </a:solidFill>
            <a:prstDash val="dash"/>
            <a:round/>
            <a:headEnd len="sm" w="sm" type="none"/>
            <a:tailEnd len="sm" w="sm" type="none"/>
          </a:ln>
        </p:spPr>
      </p:cxnSp>
      <p:sp>
        <p:nvSpPr>
          <p:cNvPr id="58" name="Google Shape;58;p42"/>
          <p:cNvSpPr/>
          <p:nvPr/>
        </p:nvSpPr>
        <p:spPr>
          <a:xfrm>
            <a:off x="4267200" y="2115312"/>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59" name="Google Shape;59;p42"/>
          <p:cNvSpPr/>
          <p:nvPr/>
        </p:nvSpPr>
        <p:spPr>
          <a:xfrm>
            <a:off x="4361688" y="2209800"/>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60" name="Google Shape;60;p42"/>
          <p:cNvSpPr txBox="1"/>
          <p:nvPr>
            <p:ph idx="12" type="sldNum"/>
          </p:nvPr>
        </p:nvSpPr>
        <p:spPr>
          <a:xfrm>
            <a:off x="4343400" y="2199450"/>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sz="1600">
                <a:solidFill>
                  <a:srgbClr val="7A9798"/>
                </a:solidFill>
                <a:latin typeface="Georgia"/>
                <a:ea typeface="Georgia"/>
                <a:cs typeface="Georgia"/>
                <a:sym typeface="Georgia"/>
              </a:defRPr>
            </a:lvl1pPr>
            <a:lvl2pPr indent="0" lvl="1" marL="0" algn="ctr">
              <a:spcBef>
                <a:spcPts val="0"/>
              </a:spcBef>
              <a:buNone/>
              <a:defRPr sz="1600">
                <a:solidFill>
                  <a:srgbClr val="7A9798"/>
                </a:solidFill>
                <a:latin typeface="Georgia"/>
                <a:ea typeface="Georgia"/>
                <a:cs typeface="Georgia"/>
                <a:sym typeface="Georgia"/>
              </a:defRPr>
            </a:lvl2pPr>
            <a:lvl3pPr indent="0" lvl="2" marL="0" algn="ctr">
              <a:spcBef>
                <a:spcPts val="0"/>
              </a:spcBef>
              <a:buNone/>
              <a:defRPr sz="1600">
                <a:solidFill>
                  <a:srgbClr val="7A9798"/>
                </a:solidFill>
                <a:latin typeface="Georgia"/>
                <a:ea typeface="Georgia"/>
                <a:cs typeface="Georgia"/>
                <a:sym typeface="Georgia"/>
              </a:defRPr>
            </a:lvl3pPr>
            <a:lvl4pPr indent="0" lvl="3" marL="0" algn="ctr">
              <a:spcBef>
                <a:spcPts val="0"/>
              </a:spcBef>
              <a:buNone/>
              <a:defRPr sz="1600">
                <a:solidFill>
                  <a:srgbClr val="7A9798"/>
                </a:solidFill>
                <a:latin typeface="Georgia"/>
                <a:ea typeface="Georgia"/>
                <a:cs typeface="Georgia"/>
                <a:sym typeface="Georgia"/>
              </a:defRPr>
            </a:lvl4pPr>
            <a:lvl5pPr indent="0" lvl="4" marL="0" algn="ctr">
              <a:spcBef>
                <a:spcPts val="0"/>
              </a:spcBef>
              <a:buNone/>
              <a:defRPr sz="1600">
                <a:solidFill>
                  <a:srgbClr val="7A9798"/>
                </a:solidFill>
                <a:latin typeface="Georgia"/>
                <a:ea typeface="Georgia"/>
                <a:cs typeface="Georgia"/>
                <a:sym typeface="Georgia"/>
              </a:defRPr>
            </a:lvl5pPr>
            <a:lvl6pPr indent="0" lvl="5" marL="0" algn="ctr">
              <a:spcBef>
                <a:spcPts val="0"/>
              </a:spcBef>
              <a:buNone/>
              <a:defRPr sz="1600">
                <a:solidFill>
                  <a:srgbClr val="7A9798"/>
                </a:solidFill>
                <a:latin typeface="Georgia"/>
                <a:ea typeface="Georgia"/>
                <a:cs typeface="Georgia"/>
                <a:sym typeface="Georgia"/>
              </a:defRPr>
            </a:lvl6pPr>
            <a:lvl7pPr indent="0" lvl="6" marL="0" algn="ctr">
              <a:spcBef>
                <a:spcPts val="0"/>
              </a:spcBef>
              <a:buNone/>
              <a:defRPr sz="1600">
                <a:solidFill>
                  <a:srgbClr val="7A9798"/>
                </a:solidFill>
                <a:latin typeface="Georgia"/>
                <a:ea typeface="Georgia"/>
                <a:cs typeface="Georgia"/>
                <a:sym typeface="Georgia"/>
              </a:defRPr>
            </a:lvl7pPr>
            <a:lvl8pPr indent="0" lvl="7" marL="0" algn="ctr">
              <a:spcBef>
                <a:spcPts val="0"/>
              </a:spcBef>
              <a:buNone/>
              <a:defRPr sz="1600">
                <a:solidFill>
                  <a:srgbClr val="7A9798"/>
                </a:solidFill>
                <a:latin typeface="Georgia"/>
                <a:ea typeface="Georgia"/>
                <a:cs typeface="Georgia"/>
                <a:sym typeface="Georgia"/>
              </a:defRPr>
            </a:lvl8pPr>
            <a:lvl9pPr indent="0" lvl="8" marL="0" algn="ctr">
              <a:spcBef>
                <a:spcPts val="0"/>
              </a:spcBef>
              <a:buNone/>
              <a:defRPr sz="1600">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61" name="Google Shape;61;p42"/>
          <p:cNvSpPr txBox="1"/>
          <p:nvPr>
            <p:ph type="title"/>
          </p:nvPr>
        </p:nvSpPr>
        <p:spPr>
          <a:xfrm>
            <a:off x="722313" y="533400"/>
            <a:ext cx="7772400" cy="15240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FFFFFF"/>
              </a:buClr>
              <a:buSzPts val="4200"/>
              <a:buFont typeface="Georgia"/>
              <a:buNone/>
              <a:defRPr b="0" sz="42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solidFill>
          <a:schemeClr val="lt2"/>
        </a:solidFill>
      </p:bgPr>
    </p:bg>
    <p:spTree>
      <p:nvGrpSpPr>
        <p:cNvPr id="62" name="Shape 62"/>
        <p:cNvGrpSpPr/>
        <p:nvPr/>
      </p:nvGrpSpPr>
      <p:grpSpPr>
        <a:xfrm>
          <a:off x="0" y="0"/>
          <a:ext cx="0" cy="0"/>
          <a:chOff x="0" y="0"/>
          <a:chExt cx="0" cy="0"/>
        </a:xfrm>
      </p:grpSpPr>
      <p:sp>
        <p:nvSpPr>
          <p:cNvPr id="63" name="Google Shape;63;p43"/>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7A979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43"/>
          <p:cNvSpPr txBox="1"/>
          <p:nvPr>
            <p:ph idx="10" type="dt"/>
          </p:nvPr>
        </p:nvSpPr>
        <p:spPr>
          <a:xfrm>
            <a:off x="5791200" y="640994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43"/>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3"/>
          <p:cNvSpPr txBox="1"/>
          <p:nvPr>
            <p:ph idx="12" type="sldNum"/>
          </p:nvPr>
        </p:nvSpPr>
        <p:spPr>
          <a:xfrm>
            <a:off x="4343400" y="1040174"/>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67" name="Google Shape;67;p43"/>
          <p:cNvCxnSpPr/>
          <p:nvPr/>
        </p:nvCxnSpPr>
        <p:spPr>
          <a:xfrm flipH="1" rot="10800000">
            <a:off x="4563080" y="1575652"/>
            <a:ext cx="8921" cy="4819557"/>
          </a:xfrm>
          <a:prstGeom prst="straightConnector1">
            <a:avLst/>
          </a:prstGeom>
          <a:noFill/>
          <a:ln cap="flat" cmpd="sng" w="9525">
            <a:solidFill>
              <a:schemeClr val="dk2"/>
            </a:solidFill>
            <a:prstDash val="dash"/>
            <a:round/>
            <a:headEnd len="sm" w="sm" type="none"/>
            <a:tailEnd len="sm" w="sm" type="none"/>
          </a:ln>
        </p:spPr>
      </p:cxnSp>
      <p:sp>
        <p:nvSpPr>
          <p:cNvPr id="68" name="Google Shape;68;p43"/>
          <p:cNvSpPr txBox="1"/>
          <p:nvPr>
            <p:ph idx="1" type="body"/>
          </p:nvPr>
        </p:nvSpPr>
        <p:spPr>
          <a:xfrm>
            <a:off x="301752" y="1371600"/>
            <a:ext cx="4038600" cy="4681728"/>
          </a:xfrm>
          <a:prstGeom prst="rect">
            <a:avLst/>
          </a:prstGeom>
          <a:noFill/>
          <a:ln>
            <a:noFill/>
          </a:ln>
        </p:spPr>
        <p:txBody>
          <a:bodyPr anchorCtr="0" anchor="t" bIns="45700" lIns="91425" spcFirstLastPara="1" rIns="91425" wrap="square" tIns="45700">
            <a:normAutofit/>
          </a:bodyPr>
          <a:lstStyle>
            <a:lvl1pPr indent="-363537" lvl="0" marL="457200" algn="l">
              <a:spcBef>
                <a:spcPts val="500"/>
              </a:spcBef>
              <a:spcAft>
                <a:spcPts val="0"/>
              </a:spcAft>
              <a:buSzPts val="2125"/>
              <a:buChar char="⚫"/>
              <a:defRPr sz="2500"/>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69" name="Google Shape;69;p43"/>
          <p:cNvSpPr txBox="1"/>
          <p:nvPr>
            <p:ph idx="2" type="body"/>
          </p:nvPr>
        </p:nvSpPr>
        <p:spPr>
          <a:xfrm>
            <a:off x="4800600" y="1371600"/>
            <a:ext cx="4038600" cy="4681728"/>
          </a:xfrm>
          <a:prstGeom prst="rect">
            <a:avLst/>
          </a:prstGeom>
          <a:noFill/>
          <a:ln>
            <a:noFill/>
          </a:ln>
        </p:spPr>
        <p:txBody>
          <a:bodyPr anchorCtr="0" anchor="t" bIns="45700" lIns="91425" spcFirstLastPara="1" rIns="91425" wrap="square" tIns="45700">
            <a:normAutofit/>
          </a:bodyPr>
          <a:lstStyle>
            <a:lvl1pPr indent="-363537" lvl="0" marL="457200" algn="l">
              <a:spcBef>
                <a:spcPts val="500"/>
              </a:spcBef>
              <a:spcAft>
                <a:spcPts val="0"/>
              </a:spcAft>
              <a:buSzPts val="2125"/>
              <a:buChar char="⚫"/>
              <a:defRPr sz="2500"/>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bg>
      <p:bgPr>
        <a:solidFill>
          <a:schemeClr val="lt2"/>
        </a:solidFill>
      </p:bgPr>
    </p:bg>
    <p:spTree>
      <p:nvGrpSpPr>
        <p:cNvPr id="70" name="Shape 70"/>
        <p:cNvGrpSpPr/>
        <p:nvPr/>
      </p:nvGrpSpPr>
      <p:grpSpPr>
        <a:xfrm>
          <a:off x="0" y="0"/>
          <a:ext cx="0" cy="0"/>
          <a:chOff x="0" y="0"/>
          <a:chExt cx="0" cy="0"/>
        </a:xfrm>
      </p:grpSpPr>
      <p:cxnSp>
        <p:nvCxnSpPr>
          <p:cNvPr id="71" name="Google Shape;71;p44"/>
          <p:cNvCxnSpPr/>
          <p:nvPr/>
        </p:nvCxnSpPr>
        <p:spPr>
          <a:xfrm rot="10800000">
            <a:off x="4572000" y="2200275"/>
            <a:ext cx="0" cy="4187952"/>
          </a:xfrm>
          <a:prstGeom prst="straightConnector1">
            <a:avLst/>
          </a:prstGeom>
          <a:noFill/>
          <a:ln cap="flat" cmpd="sng" w="9525">
            <a:solidFill>
              <a:schemeClr val="dk2"/>
            </a:solidFill>
            <a:prstDash val="dash"/>
            <a:round/>
            <a:headEnd len="sm" w="sm" type="none"/>
            <a:tailEnd len="sm" w="sm" type="none"/>
          </a:ln>
        </p:spPr>
      </p:cxnSp>
      <p:sp>
        <p:nvSpPr>
          <p:cNvPr id="72" name="Google Shape;72;p44"/>
          <p:cNvSpPr/>
          <p:nvPr/>
        </p:nvSpPr>
        <p:spPr>
          <a:xfrm>
            <a:off x="0" y="0"/>
            <a:ext cx="9144000" cy="1447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3" name="Google Shape;73;p44"/>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4" name="Google Shape;74;p44"/>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5" name="Google Shape;75;p44"/>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6" name="Google Shape;76;p44"/>
          <p:cNvSpPr/>
          <p:nvPr/>
        </p:nvSpPr>
        <p:spPr>
          <a:xfrm>
            <a:off x="152400" y="1371600"/>
            <a:ext cx="8833104" cy="914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77" name="Google Shape;77;p44"/>
          <p:cNvSpPr/>
          <p:nvPr/>
        </p:nvSpPr>
        <p:spPr>
          <a:xfrm>
            <a:off x="145923" y="6391656"/>
            <a:ext cx="8833104" cy="310896"/>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8" name="Google Shape;78;p44"/>
          <p:cNvSpPr txBox="1"/>
          <p:nvPr>
            <p:ph idx="1" type="body"/>
          </p:nvPr>
        </p:nvSpPr>
        <p:spPr>
          <a:xfrm>
            <a:off x="301752" y="1524000"/>
            <a:ext cx="4040188" cy="732974"/>
          </a:xfrm>
          <a:prstGeom prst="rect">
            <a:avLst/>
          </a:prstGeom>
          <a:noFill/>
          <a:ln>
            <a:noFill/>
          </a:ln>
          <a:effectLst>
            <a:outerShdw blurRad="50800" rotWithShape="0" dir="5400000" dist="25400">
              <a:srgbClr val="000000">
                <a:alpha val="34901"/>
              </a:srgbClr>
            </a:outerShdw>
          </a:effectLst>
        </p:spPr>
        <p:txBody>
          <a:bodyPr anchorCtr="0" anchor="ctr" bIns="45700" lIns="91425" spcFirstLastPara="1" rIns="91425" wrap="square" tIns="45700">
            <a:noAutofit/>
          </a:bodyPr>
          <a:lstStyle>
            <a:lvl1pPr indent="-228600" lvl="0" marL="457200" algn="l">
              <a:spcBef>
                <a:spcPts val="440"/>
              </a:spcBef>
              <a:spcAft>
                <a:spcPts val="0"/>
              </a:spcAft>
              <a:buSzPts val="1870"/>
              <a:buNone/>
              <a:defRPr b="1" sz="2200">
                <a:solidFill>
                  <a:srgbClr val="FFFFFF"/>
                </a:solidFill>
                <a:latin typeface="Georgia"/>
                <a:ea typeface="Georgia"/>
                <a:cs typeface="Georgia"/>
                <a:sym typeface="Georgia"/>
              </a:defRPr>
            </a:lvl1pPr>
            <a:lvl2pPr indent="-228600" lvl="1" marL="914400" algn="l">
              <a:spcBef>
                <a:spcPts val="400"/>
              </a:spcBef>
              <a:spcAft>
                <a:spcPts val="0"/>
              </a:spcAft>
              <a:buSzPts val="1400"/>
              <a:buNone/>
              <a:defRPr b="1" sz="2000">
                <a:solidFill>
                  <a:schemeClr val="lt1"/>
                </a:solidFill>
                <a:latin typeface="Georgia"/>
                <a:ea typeface="Georgia"/>
                <a:cs typeface="Georgia"/>
                <a:sym typeface="Georgia"/>
              </a:defRPr>
            </a:lvl2pPr>
            <a:lvl3pPr indent="-228600" lvl="2" marL="1371600" algn="l">
              <a:spcBef>
                <a:spcPts val="360"/>
              </a:spcBef>
              <a:spcAft>
                <a:spcPts val="0"/>
              </a:spcAft>
              <a:buSzPts val="1350"/>
              <a:buNone/>
              <a:defRPr b="1" sz="1800">
                <a:solidFill>
                  <a:schemeClr val="lt1"/>
                </a:solidFill>
                <a:latin typeface="Georgia"/>
                <a:ea typeface="Georgia"/>
                <a:cs typeface="Georgia"/>
                <a:sym typeface="Georgia"/>
              </a:defRPr>
            </a:lvl3pPr>
            <a:lvl4pPr indent="-228600" lvl="3" marL="1828800" algn="l">
              <a:spcBef>
                <a:spcPts val="320"/>
              </a:spcBef>
              <a:spcAft>
                <a:spcPts val="0"/>
              </a:spcAft>
              <a:buSzPts val="1120"/>
              <a:buNone/>
              <a:defRPr b="1" sz="1600">
                <a:solidFill>
                  <a:schemeClr val="lt1"/>
                </a:solidFill>
                <a:latin typeface="Georgia"/>
                <a:ea typeface="Georgia"/>
                <a:cs typeface="Georgia"/>
                <a:sym typeface="Georgia"/>
              </a:defRPr>
            </a:lvl4pPr>
            <a:lvl5pPr indent="-228600" lvl="4" marL="2286000" algn="l">
              <a:spcBef>
                <a:spcPts val="320"/>
              </a:spcBef>
              <a:spcAft>
                <a:spcPts val="0"/>
              </a:spcAft>
              <a:buSzPts val="1600"/>
              <a:buFont typeface="Georgia"/>
              <a:buNone/>
              <a:defRPr b="1" sz="1600">
                <a:solidFill>
                  <a:schemeClr val="lt1"/>
                </a:solidFill>
                <a:latin typeface="Georgia"/>
                <a:ea typeface="Georgia"/>
                <a:cs typeface="Georgia"/>
                <a:sym typeface="Georgia"/>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79" name="Google Shape;79;p44"/>
          <p:cNvSpPr txBox="1"/>
          <p:nvPr>
            <p:ph idx="2" type="body"/>
          </p:nvPr>
        </p:nvSpPr>
        <p:spPr>
          <a:xfrm>
            <a:off x="4791330" y="1524000"/>
            <a:ext cx="4041775" cy="731520"/>
          </a:xfrm>
          <a:prstGeom prst="rect">
            <a:avLst/>
          </a:prstGeom>
          <a:noFill/>
          <a:ln>
            <a:noFill/>
          </a:ln>
          <a:effectLst>
            <a:outerShdw blurRad="50800" rotWithShape="0" dir="5400000" dist="25400">
              <a:srgbClr val="000000">
                <a:alpha val="34901"/>
              </a:srgbClr>
            </a:outerShdw>
          </a:effectLst>
        </p:spPr>
        <p:txBody>
          <a:bodyPr anchorCtr="0" anchor="ctr" bIns="45700" lIns="91425" spcFirstLastPara="1" rIns="91425" wrap="square" tIns="45700">
            <a:noAutofit/>
          </a:bodyPr>
          <a:lstStyle>
            <a:lvl1pPr indent="-228600" lvl="0" marL="457200" algn="l">
              <a:spcBef>
                <a:spcPts val="440"/>
              </a:spcBef>
              <a:spcAft>
                <a:spcPts val="0"/>
              </a:spcAft>
              <a:buSzPts val="1870"/>
              <a:buNone/>
              <a:defRPr b="1" sz="2200">
                <a:solidFill>
                  <a:schemeClr val="lt1"/>
                </a:solidFill>
                <a:latin typeface="Georgia"/>
                <a:ea typeface="Georgia"/>
                <a:cs typeface="Georgia"/>
                <a:sym typeface="Georgia"/>
              </a:defRPr>
            </a:lvl1pPr>
            <a:lvl2pPr indent="-228600" lvl="1" marL="914400" algn="l">
              <a:spcBef>
                <a:spcPts val="400"/>
              </a:spcBef>
              <a:spcAft>
                <a:spcPts val="0"/>
              </a:spcAft>
              <a:buSzPts val="1400"/>
              <a:buNone/>
              <a:defRPr b="1" sz="2000">
                <a:solidFill>
                  <a:schemeClr val="lt1"/>
                </a:solidFill>
                <a:latin typeface="Georgia"/>
                <a:ea typeface="Georgia"/>
                <a:cs typeface="Georgia"/>
                <a:sym typeface="Georgia"/>
              </a:defRPr>
            </a:lvl2pPr>
            <a:lvl3pPr indent="-228600" lvl="2" marL="1371600" algn="l">
              <a:spcBef>
                <a:spcPts val="360"/>
              </a:spcBef>
              <a:spcAft>
                <a:spcPts val="0"/>
              </a:spcAft>
              <a:buSzPts val="1350"/>
              <a:buNone/>
              <a:defRPr b="1" sz="1800">
                <a:solidFill>
                  <a:schemeClr val="lt1"/>
                </a:solidFill>
                <a:latin typeface="Georgia"/>
                <a:ea typeface="Georgia"/>
                <a:cs typeface="Georgia"/>
                <a:sym typeface="Georgia"/>
              </a:defRPr>
            </a:lvl3pPr>
            <a:lvl4pPr indent="-228600" lvl="3" marL="1828800" algn="l">
              <a:spcBef>
                <a:spcPts val="320"/>
              </a:spcBef>
              <a:spcAft>
                <a:spcPts val="0"/>
              </a:spcAft>
              <a:buSzPts val="1120"/>
              <a:buNone/>
              <a:defRPr b="1" sz="1600">
                <a:solidFill>
                  <a:schemeClr val="lt1"/>
                </a:solidFill>
                <a:latin typeface="Georgia"/>
                <a:ea typeface="Georgia"/>
                <a:cs typeface="Georgia"/>
                <a:sym typeface="Georgia"/>
              </a:defRPr>
            </a:lvl4pPr>
            <a:lvl5pPr indent="-228600" lvl="4" marL="2286000" algn="l">
              <a:spcBef>
                <a:spcPts val="320"/>
              </a:spcBef>
              <a:spcAft>
                <a:spcPts val="0"/>
              </a:spcAft>
              <a:buSzPts val="1600"/>
              <a:buFont typeface="Georgia"/>
              <a:buNone/>
              <a:defRPr b="1" sz="1600">
                <a:solidFill>
                  <a:schemeClr val="lt1"/>
                </a:solidFill>
                <a:latin typeface="Georgia"/>
                <a:ea typeface="Georgia"/>
                <a:cs typeface="Georgia"/>
                <a:sym typeface="Georgia"/>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80" name="Google Shape;80;p44"/>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4"/>
          <p:cNvSpPr txBox="1"/>
          <p:nvPr>
            <p:ph idx="11" type="ftr"/>
          </p:nvPr>
        </p:nvSpPr>
        <p:spPr>
          <a:xfrm>
            <a:off x="304800" y="6409944"/>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82" name="Google Shape;82;p44"/>
          <p:cNvCxnSpPr/>
          <p:nvPr/>
        </p:nvCxnSpPr>
        <p:spPr>
          <a:xfrm>
            <a:off x="152400" y="1280160"/>
            <a:ext cx="8833104" cy="0"/>
          </a:xfrm>
          <a:prstGeom prst="straightConnector1">
            <a:avLst/>
          </a:prstGeom>
          <a:noFill/>
          <a:ln cap="flat" cmpd="sng" w="11425">
            <a:solidFill>
              <a:srgbClr val="7A9798"/>
            </a:solidFill>
            <a:prstDash val="dash"/>
            <a:round/>
            <a:headEnd len="sm" w="sm" type="none"/>
            <a:tailEnd len="sm" w="sm" type="none"/>
          </a:ln>
        </p:spPr>
      </p:cxnSp>
      <p:sp>
        <p:nvSpPr>
          <p:cNvPr id="83" name="Google Shape;83;p44"/>
          <p:cNvSpPr/>
          <p:nvPr/>
        </p:nvSpPr>
        <p:spPr>
          <a:xfrm>
            <a:off x="152400" y="155448"/>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84" name="Google Shape;84;p44"/>
          <p:cNvSpPr txBox="1"/>
          <p:nvPr>
            <p:ph idx="3" type="body"/>
          </p:nvPr>
        </p:nvSpPr>
        <p:spPr>
          <a:xfrm>
            <a:off x="301752" y="2471383"/>
            <a:ext cx="4041648" cy="3818404"/>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85" name="Google Shape;85;p44"/>
          <p:cNvSpPr txBox="1"/>
          <p:nvPr>
            <p:ph idx="4" type="body"/>
          </p:nvPr>
        </p:nvSpPr>
        <p:spPr>
          <a:xfrm>
            <a:off x="4800600" y="2471383"/>
            <a:ext cx="4038600" cy="3822192"/>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86" name="Google Shape;86;p44"/>
          <p:cNvSpPr/>
          <p:nvPr/>
        </p:nvSpPr>
        <p:spPr>
          <a:xfrm>
            <a:off x="4267200" y="956036"/>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87" name="Google Shape;87;p44"/>
          <p:cNvSpPr/>
          <p:nvPr/>
        </p:nvSpPr>
        <p:spPr>
          <a:xfrm>
            <a:off x="4361688" y="1050524"/>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88" name="Google Shape;88;p44"/>
          <p:cNvSpPr txBox="1"/>
          <p:nvPr>
            <p:ph idx="12" type="sldNum"/>
          </p:nvPr>
        </p:nvSpPr>
        <p:spPr>
          <a:xfrm>
            <a:off x="4343400" y="1042416"/>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sz="1600">
                <a:solidFill>
                  <a:srgbClr val="7A9798"/>
                </a:solidFill>
                <a:latin typeface="Georgia"/>
                <a:ea typeface="Georgia"/>
                <a:cs typeface="Georgia"/>
                <a:sym typeface="Georgia"/>
              </a:defRPr>
            </a:lvl1pPr>
            <a:lvl2pPr indent="0" lvl="1" marL="0" algn="ctr">
              <a:spcBef>
                <a:spcPts val="0"/>
              </a:spcBef>
              <a:buNone/>
              <a:defRPr sz="1600">
                <a:solidFill>
                  <a:srgbClr val="7A9798"/>
                </a:solidFill>
                <a:latin typeface="Georgia"/>
                <a:ea typeface="Georgia"/>
                <a:cs typeface="Georgia"/>
                <a:sym typeface="Georgia"/>
              </a:defRPr>
            </a:lvl2pPr>
            <a:lvl3pPr indent="0" lvl="2" marL="0" algn="ctr">
              <a:spcBef>
                <a:spcPts val="0"/>
              </a:spcBef>
              <a:buNone/>
              <a:defRPr sz="1600">
                <a:solidFill>
                  <a:srgbClr val="7A9798"/>
                </a:solidFill>
                <a:latin typeface="Georgia"/>
                <a:ea typeface="Georgia"/>
                <a:cs typeface="Georgia"/>
                <a:sym typeface="Georgia"/>
              </a:defRPr>
            </a:lvl3pPr>
            <a:lvl4pPr indent="0" lvl="3" marL="0" algn="ctr">
              <a:spcBef>
                <a:spcPts val="0"/>
              </a:spcBef>
              <a:buNone/>
              <a:defRPr sz="1600">
                <a:solidFill>
                  <a:srgbClr val="7A9798"/>
                </a:solidFill>
                <a:latin typeface="Georgia"/>
                <a:ea typeface="Georgia"/>
                <a:cs typeface="Georgia"/>
                <a:sym typeface="Georgia"/>
              </a:defRPr>
            </a:lvl4pPr>
            <a:lvl5pPr indent="0" lvl="4" marL="0" algn="ctr">
              <a:spcBef>
                <a:spcPts val="0"/>
              </a:spcBef>
              <a:buNone/>
              <a:defRPr sz="1600">
                <a:solidFill>
                  <a:srgbClr val="7A9798"/>
                </a:solidFill>
                <a:latin typeface="Georgia"/>
                <a:ea typeface="Georgia"/>
                <a:cs typeface="Georgia"/>
                <a:sym typeface="Georgia"/>
              </a:defRPr>
            </a:lvl5pPr>
            <a:lvl6pPr indent="0" lvl="5" marL="0" algn="ctr">
              <a:spcBef>
                <a:spcPts val="0"/>
              </a:spcBef>
              <a:buNone/>
              <a:defRPr sz="1600">
                <a:solidFill>
                  <a:srgbClr val="7A9798"/>
                </a:solidFill>
                <a:latin typeface="Georgia"/>
                <a:ea typeface="Georgia"/>
                <a:cs typeface="Georgia"/>
                <a:sym typeface="Georgia"/>
              </a:defRPr>
            </a:lvl6pPr>
            <a:lvl7pPr indent="0" lvl="6" marL="0" algn="ctr">
              <a:spcBef>
                <a:spcPts val="0"/>
              </a:spcBef>
              <a:buNone/>
              <a:defRPr sz="1600">
                <a:solidFill>
                  <a:srgbClr val="7A9798"/>
                </a:solidFill>
                <a:latin typeface="Georgia"/>
                <a:ea typeface="Georgia"/>
                <a:cs typeface="Georgia"/>
                <a:sym typeface="Georgia"/>
              </a:defRPr>
            </a:lvl7pPr>
            <a:lvl8pPr indent="0" lvl="7" marL="0" algn="ctr">
              <a:spcBef>
                <a:spcPts val="0"/>
              </a:spcBef>
              <a:buNone/>
              <a:defRPr sz="1600">
                <a:solidFill>
                  <a:srgbClr val="7A9798"/>
                </a:solidFill>
                <a:latin typeface="Georgia"/>
                <a:ea typeface="Georgia"/>
                <a:cs typeface="Georgia"/>
                <a:sym typeface="Georgia"/>
              </a:defRPr>
            </a:lvl8pPr>
            <a:lvl9pPr indent="0" lvl="8" marL="0" algn="ctr">
              <a:spcBef>
                <a:spcPts val="0"/>
              </a:spcBef>
              <a:buNone/>
              <a:defRPr sz="1600">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89" name="Google Shape;89;p44"/>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7A979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45"/>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7A979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45"/>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45"/>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5"/>
          <p:cNvSpPr txBox="1"/>
          <p:nvPr>
            <p:ph idx="12" type="sldNum"/>
          </p:nvPr>
        </p:nvSpPr>
        <p:spPr>
          <a:xfrm>
            <a:off x="4343400" y="1036020"/>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5" name="Shape 95"/>
        <p:cNvGrpSpPr/>
        <p:nvPr/>
      </p:nvGrpSpPr>
      <p:grpSpPr>
        <a:xfrm>
          <a:off x="0" y="0"/>
          <a:ext cx="0" cy="0"/>
          <a:chOff x="0" y="0"/>
          <a:chExt cx="0" cy="0"/>
        </a:xfrm>
      </p:grpSpPr>
      <p:sp>
        <p:nvSpPr>
          <p:cNvPr id="96" name="Google Shape;96;p46"/>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97" name="Google Shape;97;p46"/>
          <p:cNvSpPr/>
          <p:nvPr/>
        </p:nvSpPr>
        <p:spPr>
          <a:xfrm>
            <a:off x="0" y="0"/>
            <a:ext cx="9144000" cy="15544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98" name="Google Shape;98;p46"/>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99" name="Google Shape;99;p46"/>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00" name="Google Shape;100;p46"/>
          <p:cNvSpPr/>
          <p:nvPr/>
        </p:nvSpPr>
        <p:spPr>
          <a:xfrm>
            <a:off x="146304" y="6391656"/>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01" name="Google Shape;101;p46"/>
          <p:cNvSpPr/>
          <p:nvPr/>
        </p:nvSpPr>
        <p:spPr>
          <a:xfrm>
            <a:off x="152400" y="158496"/>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02" name="Google Shape;102;p46"/>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46"/>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46"/>
          <p:cNvSpPr txBox="1"/>
          <p:nvPr>
            <p:ph idx="12" type="sldNum"/>
          </p:nvPr>
        </p:nvSpPr>
        <p:spPr>
          <a:xfrm>
            <a:off x="4267200" y="6324600"/>
            <a:ext cx="609600" cy="441324"/>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sz="1600">
                <a:solidFill>
                  <a:srgbClr val="FFFFFF"/>
                </a:solidFill>
                <a:latin typeface="Georgia"/>
                <a:ea typeface="Georgia"/>
                <a:cs typeface="Georgia"/>
                <a:sym typeface="Georgia"/>
              </a:defRPr>
            </a:lvl1pPr>
            <a:lvl2pPr indent="0" lvl="1" marL="0" algn="ctr">
              <a:spcBef>
                <a:spcPts val="0"/>
              </a:spcBef>
              <a:buNone/>
              <a:defRPr sz="1600">
                <a:solidFill>
                  <a:srgbClr val="FFFFFF"/>
                </a:solidFill>
                <a:latin typeface="Georgia"/>
                <a:ea typeface="Georgia"/>
                <a:cs typeface="Georgia"/>
                <a:sym typeface="Georgia"/>
              </a:defRPr>
            </a:lvl2pPr>
            <a:lvl3pPr indent="0" lvl="2" marL="0" algn="ctr">
              <a:spcBef>
                <a:spcPts val="0"/>
              </a:spcBef>
              <a:buNone/>
              <a:defRPr sz="1600">
                <a:solidFill>
                  <a:srgbClr val="FFFFFF"/>
                </a:solidFill>
                <a:latin typeface="Georgia"/>
                <a:ea typeface="Georgia"/>
                <a:cs typeface="Georgia"/>
                <a:sym typeface="Georgia"/>
              </a:defRPr>
            </a:lvl3pPr>
            <a:lvl4pPr indent="0" lvl="3" marL="0" algn="ctr">
              <a:spcBef>
                <a:spcPts val="0"/>
              </a:spcBef>
              <a:buNone/>
              <a:defRPr sz="1600">
                <a:solidFill>
                  <a:srgbClr val="FFFFFF"/>
                </a:solidFill>
                <a:latin typeface="Georgia"/>
                <a:ea typeface="Georgia"/>
                <a:cs typeface="Georgia"/>
                <a:sym typeface="Georgia"/>
              </a:defRPr>
            </a:lvl4pPr>
            <a:lvl5pPr indent="0" lvl="4" marL="0" algn="ctr">
              <a:spcBef>
                <a:spcPts val="0"/>
              </a:spcBef>
              <a:buNone/>
              <a:defRPr sz="1600">
                <a:solidFill>
                  <a:srgbClr val="FFFFFF"/>
                </a:solidFill>
                <a:latin typeface="Georgia"/>
                <a:ea typeface="Georgia"/>
                <a:cs typeface="Georgia"/>
                <a:sym typeface="Georgia"/>
              </a:defRPr>
            </a:lvl5pPr>
            <a:lvl6pPr indent="0" lvl="5" marL="0" algn="ctr">
              <a:spcBef>
                <a:spcPts val="0"/>
              </a:spcBef>
              <a:buNone/>
              <a:defRPr sz="1600">
                <a:solidFill>
                  <a:srgbClr val="FFFFFF"/>
                </a:solidFill>
                <a:latin typeface="Georgia"/>
                <a:ea typeface="Georgia"/>
                <a:cs typeface="Georgia"/>
                <a:sym typeface="Georgia"/>
              </a:defRPr>
            </a:lvl6pPr>
            <a:lvl7pPr indent="0" lvl="6" marL="0" algn="ctr">
              <a:spcBef>
                <a:spcPts val="0"/>
              </a:spcBef>
              <a:buNone/>
              <a:defRPr sz="1600">
                <a:solidFill>
                  <a:srgbClr val="FFFFFF"/>
                </a:solidFill>
                <a:latin typeface="Georgia"/>
                <a:ea typeface="Georgia"/>
                <a:cs typeface="Georgia"/>
                <a:sym typeface="Georgia"/>
              </a:defRPr>
            </a:lvl7pPr>
            <a:lvl8pPr indent="0" lvl="7" marL="0" algn="ctr">
              <a:spcBef>
                <a:spcPts val="0"/>
              </a:spcBef>
              <a:buNone/>
              <a:defRPr sz="1600">
                <a:solidFill>
                  <a:srgbClr val="FFFFFF"/>
                </a:solidFill>
                <a:latin typeface="Georgia"/>
                <a:ea typeface="Georgia"/>
                <a:cs typeface="Georgia"/>
                <a:sym typeface="Georgia"/>
              </a:defRPr>
            </a:lvl8pPr>
            <a:lvl9pPr indent="0" lvl="8" marL="0" algn="ctr">
              <a:spcBef>
                <a:spcPts val="0"/>
              </a:spcBef>
              <a:buNone/>
              <a:defRPr sz="1600">
                <a:solidFill>
                  <a:srgbClr val="FFFFFF"/>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solidFill>
          <a:schemeClr val="lt1"/>
        </a:solidFill>
      </p:bgPr>
    </p:bg>
    <p:spTree>
      <p:nvGrpSpPr>
        <p:cNvPr id="105" name="Shape 105"/>
        <p:cNvGrpSpPr/>
        <p:nvPr/>
      </p:nvGrpSpPr>
      <p:grpSpPr>
        <a:xfrm>
          <a:off x="0" y="0"/>
          <a:ext cx="0" cy="0"/>
          <a:chOff x="0" y="0"/>
          <a:chExt cx="0" cy="0"/>
        </a:xfrm>
      </p:grpSpPr>
      <p:sp>
        <p:nvSpPr>
          <p:cNvPr id="106" name="Google Shape;106;p47"/>
          <p:cNvSpPr/>
          <p:nvPr/>
        </p:nvSpPr>
        <p:spPr>
          <a:xfrm>
            <a:off x="152400" y="152400"/>
            <a:ext cx="8833104" cy="3048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07" name="Google Shape;107;p47"/>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08" name="Google Shape;108;p47"/>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09" name="Google Shape;109;p47"/>
          <p:cNvSpPr/>
          <p:nvPr/>
        </p:nvSpPr>
        <p:spPr>
          <a:xfrm>
            <a:off x="0" y="0"/>
            <a:ext cx="9144000" cy="11887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10" name="Google Shape;110;p47"/>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11" name="Google Shape;111;p47"/>
          <p:cNvSpPr/>
          <p:nvPr/>
        </p:nvSpPr>
        <p:spPr>
          <a:xfrm>
            <a:off x="152400" y="609600"/>
            <a:ext cx="2743200" cy="5867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12" name="Google Shape;112;p47"/>
          <p:cNvSpPr txBox="1"/>
          <p:nvPr>
            <p:ph type="title"/>
          </p:nvPr>
        </p:nvSpPr>
        <p:spPr>
          <a:xfrm>
            <a:off x="381000" y="914400"/>
            <a:ext cx="2362200" cy="990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FFFFF"/>
              </a:buClr>
              <a:buSzPts val="2200"/>
              <a:buFont typeface="Georgia"/>
              <a:buNone/>
              <a:defRPr b="1" sz="22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47"/>
          <p:cNvSpPr txBox="1"/>
          <p:nvPr>
            <p:ph idx="1" type="body"/>
          </p:nvPr>
        </p:nvSpPr>
        <p:spPr>
          <a:xfrm>
            <a:off x="381000" y="1981200"/>
            <a:ext cx="2362200" cy="4144963"/>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360"/>
              <a:buNone/>
              <a:defRPr sz="1600">
                <a:solidFill>
                  <a:srgbClr val="FFFFFF"/>
                </a:solidFill>
              </a:defRPr>
            </a:lvl1pPr>
            <a:lvl2pPr indent="-228600" lvl="1" marL="914400" algn="l">
              <a:spcBef>
                <a:spcPts val="1000"/>
              </a:spcBef>
              <a:spcAft>
                <a:spcPts val="0"/>
              </a:spcAft>
              <a:buSzPts val="840"/>
              <a:buNone/>
              <a:defRPr sz="1200"/>
            </a:lvl2pPr>
            <a:lvl3pPr indent="-228600" lvl="2" marL="1371600" algn="l">
              <a:spcBef>
                <a:spcPts val="200"/>
              </a:spcBef>
              <a:spcAft>
                <a:spcPts val="0"/>
              </a:spcAft>
              <a:buSzPts val="7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900"/>
              <a:buFont typeface="Georgia"/>
              <a:buNone/>
              <a:defRPr sz="900"/>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14" name="Google Shape;114;p47"/>
          <p:cNvSpPr/>
          <p:nvPr/>
        </p:nvSpPr>
        <p:spPr>
          <a:xfrm>
            <a:off x="152400" y="152400"/>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cxnSp>
        <p:nvCxnSpPr>
          <p:cNvPr id="115" name="Google Shape;115;p47"/>
          <p:cNvCxnSpPr/>
          <p:nvPr/>
        </p:nvCxnSpPr>
        <p:spPr>
          <a:xfrm>
            <a:off x="152400" y="533400"/>
            <a:ext cx="8833104" cy="0"/>
          </a:xfrm>
          <a:prstGeom prst="straightConnector1">
            <a:avLst/>
          </a:prstGeom>
          <a:noFill/>
          <a:ln cap="flat" cmpd="sng" w="11425">
            <a:solidFill>
              <a:srgbClr val="7A9798"/>
            </a:solidFill>
            <a:prstDash val="dash"/>
            <a:round/>
            <a:headEnd len="sm" w="sm" type="none"/>
            <a:tailEnd len="sm" w="sm" type="none"/>
          </a:ln>
        </p:spPr>
      </p:cxnSp>
      <p:sp>
        <p:nvSpPr>
          <p:cNvPr id="116" name="Google Shape;116;p47"/>
          <p:cNvSpPr txBox="1"/>
          <p:nvPr>
            <p:ph idx="2" type="body"/>
          </p:nvPr>
        </p:nvSpPr>
        <p:spPr>
          <a:xfrm>
            <a:off x="3124200" y="685800"/>
            <a:ext cx="5638800" cy="54102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17" name="Google Shape;117;p47"/>
          <p:cNvSpPr/>
          <p:nvPr/>
        </p:nvSpPr>
        <p:spPr>
          <a:xfrm>
            <a:off x="1295400" y="228600"/>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18" name="Google Shape;118;p47"/>
          <p:cNvSpPr/>
          <p:nvPr/>
        </p:nvSpPr>
        <p:spPr>
          <a:xfrm>
            <a:off x="1389888" y="323088"/>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19" name="Google Shape;119;p47"/>
          <p:cNvSpPr txBox="1"/>
          <p:nvPr>
            <p:ph idx="12" type="sldNum"/>
          </p:nvPr>
        </p:nvSpPr>
        <p:spPr>
          <a:xfrm>
            <a:off x="1371600" y="312738"/>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sz="1600">
                <a:solidFill>
                  <a:srgbClr val="7A9798"/>
                </a:solidFill>
                <a:latin typeface="Georgia"/>
                <a:ea typeface="Georgia"/>
                <a:cs typeface="Georgia"/>
                <a:sym typeface="Georgia"/>
              </a:defRPr>
            </a:lvl1pPr>
            <a:lvl2pPr indent="0" lvl="1" marL="0" algn="ctr">
              <a:spcBef>
                <a:spcPts val="0"/>
              </a:spcBef>
              <a:buNone/>
              <a:defRPr sz="1600">
                <a:solidFill>
                  <a:srgbClr val="7A9798"/>
                </a:solidFill>
                <a:latin typeface="Georgia"/>
                <a:ea typeface="Georgia"/>
                <a:cs typeface="Georgia"/>
                <a:sym typeface="Georgia"/>
              </a:defRPr>
            </a:lvl2pPr>
            <a:lvl3pPr indent="0" lvl="2" marL="0" algn="ctr">
              <a:spcBef>
                <a:spcPts val="0"/>
              </a:spcBef>
              <a:buNone/>
              <a:defRPr sz="1600">
                <a:solidFill>
                  <a:srgbClr val="7A9798"/>
                </a:solidFill>
                <a:latin typeface="Georgia"/>
                <a:ea typeface="Georgia"/>
                <a:cs typeface="Georgia"/>
                <a:sym typeface="Georgia"/>
              </a:defRPr>
            </a:lvl3pPr>
            <a:lvl4pPr indent="0" lvl="3" marL="0" algn="ctr">
              <a:spcBef>
                <a:spcPts val="0"/>
              </a:spcBef>
              <a:buNone/>
              <a:defRPr sz="1600">
                <a:solidFill>
                  <a:srgbClr val="7A9798"/>
                </a:solidFill>
                <a:latin typeface="Georgia"/>
                <a:ea typeface="Georgia"/>
                <a:cs typeface="Georgia"/>
                <a:sym typeface="Georgia"/>
              </a:defRPr>
            </a:lvl4pPr>
            <a:lvl5pPr indent="0" lvl="4" marL="0" algn="ctr">
              <a:spcBef>
                <a:spcPts val="0"/>
              </a:spcBef>
              <a:buNone/>
              <a:defRPr sz="1600">
                <a:solidFill>
                  <a:srgbClr val="7A9798"/>
                </a:solidFill>
                <a:latin typeface="Georgia"/>
                <a:ea typeface="Georgia"/>
                <a:cs typeface="Georgia"/>
                <a:sym typeface="Georgia"/>
              </a:defRPr>
            </a:lvl5pPr>
            <a:lvl6pPr indent="0" lvl="5" marL="0" algn="ctr">
              <a:spcBef>
                <a:spcPts val="0"/>
              </a:spcBef>
              <a:buNone/>
              <a:defRPr sz="1600">
                <a:solidFill>
                  <a:srgbClr val="7A9798"/>
                </a:solidFill>
                <a:latin typeface="Georgia"/>
                <a:ea typeface="Georgia"/>
                <a:cs typeface="Georgia"/>
                <a:sym typeface="Georgia"/>
              </a:defRPr>
            </a:lvl6pPr>
            <a:lvl7pPr indent="0" lvl="6" marL="0" algn="ctr">
              <a:spcBef>
                <a:spcPts val="0"/>
              </a:spcBef>
              <a:buNone/>
              <a:defRPr sz="1600">
                <a:solidFill>
                  <a:srgbClr val="7A9798"/>
                </a:solidFill>
                <a:latin typeface="Georgia"/>
                <a:ea typeface="Georgia"/>
                <a:cs typeface="Georgia"/>
                <a:sym typeface="Georgia"/>
              </a:defRPr>
            </a:lvl7pPr>
            <a:lvl8pPr indent="0" lvl="7" marL="0" algn="ctr">
              <a:spcBef>
                <a:spcPts val="0"/>
              </a:spcBef>
              <a:buNone/>
              <a:defRPr sz="1600">
                <a:solidFill>
                  <a:srgbClr val="7A9798"/>
                </a:solidFill>
                <a:latin typeface="Georgia"/>
                <a:ea typeface="Georgia"/>
                <a:cs typeface="Georgia"/>
                <a:sym typeface="Georgia"/>
              </a:defRPr>
            </a:lvl8pPr>
            <a:lvl9pPr indent="0" lvl="8" marL="0" algn="ctr">
              <a:spcBef>
                <a:spcPts val="0"/>
              </a:spcBef>
              <a:buNone/>
              <a:defRPr sz="1600">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120" name="Google Shape;120;p47"/>
          <p:cNvSpPr/>
          <p:nvPr/>
        </p:nvSpPr>
        <p:spPr>
          <a:xfrm>
            <a:off x="149352" y="6388385"/>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21" name="Google Shape;121;p47"/>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47"/>
          <p:cNvSpPr txBox="1"/>
          <p:nvPr>
            <p:ph idx="11" type="ftr"/>
          </p:nvPr>
        </p:nvSpPr>
        <p:spPr>
          <a:xfrm>
            <a:off x="301752" y="6410848"/>
            <a:ext cx="338328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23" name="Shape 123"/>
        <p:cNvGrpSpPr/>
        <p:nvPr/>
      </p:nvGrpSpPr>
      <p:grpSpPr>
        <a:xfrm>
          <a:off x="0" y="0"/>
          <a:ext cx="0" cy="0"/>
          <a:chOff x="0" y="0"/>
          <a:chExt cx="0" cy="0"/>
        </a:xfrm>
      </p:grpSpPr>
      <p:cxnSp>
        <p:nvCxnSpPr>
          <p:cNvPr id="124" name="Google Shape;124;p48"/>
          <p:cNvCxnSpPr/>
          <p:nvPr/>
        </p:nvCxnSpPr>
        <p:spPr>
          <a:xfrm>
            <a:off x="152400" y="533400"/>
            <a:ext cx="8833104" cy="0"/>
          </a:xfrm>
          <a:prstGeom prst="straightConnector1">
            <a:avLst/>
          </a:prstGeom>
          <a:noFill/>
          <a:ln cap="flat" cmpd="sng" w="11425">
            <a:solidFill>
              <a:srgbClr val="7A9798"/>
            </a:solidFill>
            <a:prstDash val="dash"/>
            <a:round/>
            <a:headEnd len="sm" w="sm" type="none"/>
            <a:tailEnd len="sm" w="sm" type="none"/>
          </a:ln>
        </p:spPr>
      </p:cxnSp>
      <p:sp>
        <p:nvSpPr>
          <p:cNvPr id="125" name="Google Shape;125;p48"/>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26" name="Google Shape;126;p48"/>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27" name="Google Shape;127;p48"/>
          <p:cNvSpPr/>
          <p:nvPr/>
        </p:nvSpPr>
        <p:spPr>
          <a:xfrm>
            <a:off x="0" y="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28" name="Google Shape;128;p48"/>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29" name="Google Shape;129;p48"/>
          <p:cNvSpPr/>
          <p:nvPr/>
        </p:nvSpPr>
        <p:spPr>
          <a:xfrm>
            <a:off x="152400" y="152400"/>
            <a:ext cx="8833104" cy="30175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30" name="Google Shape;130;p48"/>
          <p:cNvSpPr/>
          <p:nvPr/>
        </p:nvSpPr>
        <p:spPr>
          <a:xfrm>
            <a:off x="152400" y="609600"/>
            <a:ext cx="2743200" cy="5867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31" name="Google Shape;131;p48"/>
          <p:cNvSpPr/>
          <p:nvPr/>
        </p:nvSpPr>
        <p:spPr>
          <a:xfrm>
            <a:off x="152400" y="155448"/>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32" name="Google Shape;132;p48"/>
          <p:cNvSpPr/>
          <p:nvPr/>
        </p:nvSpPr>
        <p:spPr>
          <a:xfrm>
            <a:off x="1295400" y="228600"/>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33" name="Google Shape;133;p48"/>
          <p:cNvSpPr/>
          <p:nvPr/>
        </p:nvSpPr>
        <p:spPr>
          <a:xfrm>
            <a:off x="1389888" y="323088"/>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34" name="Google Shape;134;p48"/>
          <p:cNvSpPr txBox="1"/>
          <p:nvPr>
            <p:ph idx="12" type="sldNum"/>
          </p:nvPr>
        </p:nvSpPr>
        <p:spPr>
          <a:xfrm>
            <a:off x="1371600" y="312738"/>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35" name="Google Shape;135;p48"/>
          <p:cNvSpPr txBox="1"/>
          <p:nvPr>
            <p:ph type="title"/>
          </p:nvPr>
        </p:nvSpPr>
        <p:spPr>
          <a:xfrm>
            <a:off x="3000375" y="5029200"/>
            <a:ext cx="5867400" cy="1219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2"/>
              </a:buClr>
              <a:buSzPts val="2400"/>
              <a:buFont typeface="Georgia"/>
              <a:buNone/>
              <a:defRPr b="1" sz="24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48"/>
          <p:cNvSpPr/>
          <p:nvPr>
            <p:ph idx="2" type="pic"/>
          </p:nvPr>
        </p:nvSpPr>
        <p:spPr>
          <a:xfrm>
            <a:off x="3000375" y="609600"/>
            <a:ext cx="5867400" cy="4267200"/>
          </a:xfrm>
          <a:prstGeom prst="rect">
            <a:avLst/>
          </a:prstGeom>
          <a:noFill/>
          <a:ln>
            <a:noFill/>
          </a:ln>
        </p:spPr>
      </p:sp>
      <p:sp>
        <p:nvSpPr>
          <p:cNvPr id="137" name="Google Shape;137;p48"/>
          <p:cNvSpPr txBox="1"/>
          <p:nvPr>
            <p:ph idx="1" type="body"/>
          </p:nvPr>
        </p:nvSpPr>
        <p:spPr>
          <a:xfrm>
            <a:off x="381000" y="990600"/>
            <a:ext cx="2438400" cy="5257800"/>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360"/>
              <a:buFont typeface="Georgia"/>
              <a:buNone/>
              <a:defRPr sz="1600">
                <a:solidFill>
                  <a:srgbClr val="FFFFFF"/>
                </a:solidFill>
              </a:defRPr>
            </a:lvl1pPr>
            <a:lvl2pPr indent="-281940" lvl="1" marL="914400" algn="l">
              <a:spcBef>
                <a:spcPts val="1000"/>
              </a:spcBef>
              <a:spcAft>
                <a:spcPts val="0"/>
              </a:spcAft>
              <a:buSzPts val="840"/>
              <a:buChar char="⚪"/>
              <a:defRPr sz="1200"/>
            </a:lvl2pPr>
            <a:lvl3pPr indent="-276225" lvl="2" marL="1371600" algn="l">
              <a:spcBef>
                <a:spcPts val="200"/>
              </a:spcBef>
              <a:spcAft>
                <a:spcPts val="0"/>
              </a:spcAft>
              <a:buSzPts val="750"/>
              <a:buChar char="⯍"/>
              <a:defRPr sz="1000"/>
            </a:lvl3pPr>
            <a:lvl4pPr indent="-268605" lvl="3" marL="1828800" algn="l">
              <a:spcBef>
                <a:spcPts val="180"/>
              </a:spcBef>
              <a:spcAft>
                <a:spcPts val="0"/>
              </a:spcAft>
              <a:buSzPts val="630"/>
              <a:buChar char="🞆"/>
              <a:defRPr sz="900"/>
            </a:lvl4pPr>
            <a:lvl5pPr indent="-285750" lvl="4" marL="2286000" algn="l">
              <a:spcBef>
                <a:spcPts val="180"/>
              </a:spcBef>
              <a:spcAft>
                <a:spcPts val="0"/>
              </a:spcAft>
              <a:buSzPts val="900"/>
              <a:buFont typeface="Georgia"/>
              <a:buChar char="•"/>
              <a:defRPr sz="900"/>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38" name="Google Shape;138;p48"/>
          <p:cNvSpPr/>
          <p:nvPr/>
        </p:nvSpPr>
        <p:spPr>
          <a:xfrm>
            <a:off x="149352" y="6388385"/>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39" name="Google Shape;139;p48"/>
          <p:cNvSpPr txBox="1"/>
          <p:nvPr>
            <p:ph idx="10" type="dt"/>
          </p:nvPr>
        </p:nvSpPr>
        <p:spPr>
          <a:xfrm>
            <a:off x="5788152"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48"/>
          <p:cNvSpPr txBox="1"/>
          <p:nvPr>
            <p:ph idx="11" type="ftr"/>
          </p:nvPr>
        </p:nvSpPr>
        <p:spPr>
          <a:xfrm>
            <a:off x="301752" y="6410848"/>
            <a:ext cx="35844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9"/>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1" name="Google Shape;11;p39"/>
          <p:cNvSpPr/>
          <p:nvPr/>
        </p:nvSpPr>
        <p:spPr>
          <a:xfrm>
            <a:off x="0" y="0"/>
            <a:ext cx="9144000" cy="1393371"/>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2" name="Google Shape;12;p39"/>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3" name="Google Shape;13;p39"/>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4" name="Google Shape;14;p39"/>
          <p:cNvSpPr/>
          <p:nvPr/>
        </p:nvSpPr>
        <p:spPr>
          <a:xfrm>
            <a:off x="149352" y="6388385"/>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 name="Google Shape;15;p39"/>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sz="1400">
                <a:solidFill>
                  <a:srgbClr val="FFFFFF"/>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16" name="Google Shape;16;p39"/>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200">
                <a:solidFill>
                  <a:srgbClr val="FFFFFF"/>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17" name="Google Shape;17;p39"/>
          <p:cNvSpPr/>
          <p:nvPr/>
        </p:nvSpPr>
        <p:spPr>
          <a:xfrm>
            <a:off x="152400" y="155448"/>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cxnSp>
        <p:nvCxnSpPr>
          <p:cNvPr id="18" name="Google Shape;18;p39"/>
          <p:cNvCxnSpPr/>
          <p:nvPr/>
        </p:nvCxnSpPr>
        <p:spPr>
          <a:xfrm>
            <a:off x="152400" y="1276743"/>
            <a:ext cx="8833104" cy="0"/>
          </a:xfrm>
          <a:prstGeom prst="straightConnector1">
            <a:avLst/>
          </a:prstGeom>
          <a:noFill/>
          <a:ln cap="flat" cmpd="sng" w="9525">
            <a:solidFill>
              <a:srgbClr val="7A9798"/>
            </a:solidFill>
            <a:prstDash val="dash"/>
            <a:round/>
            <a:headEnd len="sm" w="sm" type="none"/>
            <a:tailEnd len="sm" w="sm" type="none"/>
          </a:ln>
        </p:spPr>
      </p:cxnSp>
      <p:sp>
        <p:nvSpPr>
          <p:cNvPr id="19" name="Google Shape;19;p39"/>
          <p:cNvSpPr/>
          <p:nvPr/>
        </p:nvSpPr>
        <p:spPr>
          <a:xfrm>
            <a:off x="4267200" y="956036"/>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20" name="Google Shape;20;p39"/>
          <p:cNvSpPr/>
          <p:nvPr/>
        </p:nvSpPr>
        <p:spPr>
          <a:xfrm>
            <a:off x="4361688" y="1050524"/>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21" name="Google Shape;21;p39"/>
          <p:cNvSpPr txBox="1"/>
          <p:nvPr>
            <p:ph idx="12" type="sldNum"/>
          </p:nvPr>
        </p:nvSpPr>
        <p:spPr>
          <a:xfrm>
            <a:off x="4343400" y="1040174"/>
            <a:ext cx="457200" cy="441325"/>
          </a:xfrm>
          <a:prstGeom prst="rect">
            <a:avLst/>
          </a:prstGeom>
          <a:noFill/>
          <a:ln>
            <a:noFill/>
          </a:ln>
        </p:spPr>
        <p:txBody>
          <a:bodyPr anchorCtr="0" anchor="ctr" bIns="45700" lIns="45700" spcFirstLastPara="1" rIns="45700" wrap="square" tIns="45700">
            <a:normAutofit/>
          </a:bodyPr>
          <a:lstStyle>
            <a:lvl1pPr indent="0" lvl="0" marL="0" marR="0" rtl="0" algn="ctr">
              <a:spcBef>
                <a:spcPts val="0"/>
              </a:spcBef>
              <a:buNone/>
              <a:defRPr b="0" sz="1600" u="none">
                <a:solidFill>
                  <a:srgbClr val="7A9798"/>
                </a:solidFill>
                <a:latin typeface="Georgia"/>
                <a:ea typeface="Georgia"/>
                <a:cs typeface="Georgia"/>
                <a:sym typeface="Georgia"/>
              </a:defRPr>
            </a:lvl1pPr>
            <a:lvl2pPr indent="0" lvl="1" marL="0" marR="0" rtl="0" algn="ctr">
              <a:spcBef>
                <a:spcPts val="0"/>
              </a:spcBef>
              <a:buNone/>
              <a:defRPr b="0" sz="1600" u="none">
                <a:solidFill>
                  <a:srgbClr val="7A9798"/>
                </a:solidFill>
                <a:latin typeface="Georgia"/>
                <a:ea typeface="Georgia"/>
                <a:cs typeface="Georgia"/>
                <a:sym typeface="Georgia"/>
              </a:defRPr>
            </a:lvl2pPr>
            <a:lvl3pPr indent="0" lvl="2" marL="0" marR="0" rtl="0" algn="ctr">
              <a:spcBef>
                <a:spcPts val="0"/>
              </a:spcBef>
              <a:buNone/>
              <a:defRPr b="0" sz="1600" u="none">
                <a:solidFill>
                  <a:srgbClr val="7A9798"/>
                </a:solidFill>
                <a:latin typeface="Georgia"/>
                <a:ea typeface="Georgia"/>
                <a:cs typeface="Georgia"/>
                <a:sym typeface="Georgia"/>
              </a:defRPr>
            </a:lvl3pPr>
            <a:lvl4pPr indent="0" lvl="3" marL="0" marR="0" rtl="0" algn="ctr">
              <a:spcBef>
                <a:spcPts val="0"/>
              </a:spcBef>
              <a:buNone/>
              <a:defRPr b="0" sz="1600" u="none">
                <a:solidFill>
                  <a:srgbClr val="7A9798"/>
                </a:solidFill>
                <a:latin typeface="Georgia"/>
                <a:ea typeface="Georgia"/>
                <a:cs typeface="Georgia"/>
                <a:sym typeface="Georgia"/>
              </a:defRPr>
            </a:lvl4pPr>
            <a:lvl5pPr indent="0" lvl="4" marL="0" marR="0" rtl="0" algn="ctr">
              <a:spcBef>
                <a:spcPts val="0"/>
              </a:spcBef>
              <a:buNone/>
              <a:defRPr b="0" sz="1600" u="none">
                <a:solidFill>
                  <a:srgbClr val="7A9798"/>
                </a:solidFill>
                <a:latin typeface="Georgia"/>
                <a:ea typeface="Georgia"/>
                <a:cs typeface="Georgia"/>
                <a:sym typeface="Georgia"/>
              </a:defRPr>
            </a:lvl5pPr>
            <a:lvl6pPr indent="0" lvl="5" marL="0" marR="0" rtl="0" algn="ctr">
              <a:spcBef>
                <a:spcPts val="0"/>
              </a:spcBef>
              <a:buNone/>
              <a:defRPr b="0" sz="1600" u="none">
                <a:solidFill>
                  <a:srgbClr val="7A9798"/>
                </a:solidFill>
                <a:latin typeface="Georgia"/>
                <a:ea typeface="Georgia"/>
                <a:cs typeface="Georgia"/>
                <a:sym typeface="Georgia"/>
              </a:defRPr>
            </a:lvl6pPr>
            <a:lvl7pPr indent="0" lvl="6" marL="0" marR="0" rtl="0" algn="ctr">
              <a:spcBef>
                <a:spcPts val="0"/>
              </a:spcBef>
              <a:buNone/>
              <a:defRPr b="0" sz="1600" u="none">
                <a:solidFill>
                  <a:srgbClr val="7A9798"/>
                </a:solidFill>
                <a:latin typeface="Georgia"/>
                <a:ea typeface="Georgia"/>
                <a:cs typeface="Georgia"/>
                <a:sym typeface="Georgia"/>
              </a:defRPr>
            </a:lvl7pPr>
            <a:lvl8pPr indent="0" lvl="7" marL="0" marR="0" rtl="0" algn="ctr">
              <a:spcBef>
                <a:spcPts val="0"/>
              </a:spcBef>
              <a:buNone/>
              <a:defRPr b="0" sz="1600" u="none">
                <a:solidFill>
                  <a:srgbClr val="7A9798"/>
                </a:solidFill>
                <a:latin typeface="Georgia"/>
                <a:ea typeface="Georgia"/>
                <a:cs typeface="Georgia"/>
                <a:sym typeface="Georgia"/>
              </a:defRPr>
            </a:lvl8pPr>
            <a:lvl9pPr indent="0" lvl="8" marL="0" marR="0" rtl="0" algn="ctr">
              <a:spcBef>
                <a:spcPts val="0"/>
              </a:spcBef>
              <a:buNone/>
              <a:defRPr b="0" sz="1600" u="none">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22" name="Google Shape;22;p39"/>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lvl1pPr lvl="0" marR="0" rtl="0" algn="ctr">
              <a:spcBef>
                <a:spcPts val="0"/>
              </a:spcBef>
              <a:spcAft>
                <a:spcPts val="0"/>
              </a:spcAft>
              <a:buClr>
                <a:srgbClr val="7A9798"/>
              </a:buClr>
              <a:buSzPts val="3300"/>
              <a:buFont typeface="Georgia"/>
              <a:buNone/>
              <a:defRPr b="0" i="0" sz="3300" u="none" cap="none" strike="noStrike">
                <a:solidFill>
                  <a:srgbClr val="7A9798"/>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39"/>
          <p:cNvSpPr txBox="1"/>
          <p:nvPr>
            <p:ph idx="1" type="body"/>
          </p:nvPr>
        </p:nvSpPr>
        <p:spPr>
          <a:xfrm>
            <a:off x="301752" y="1524000"/>
            <a:ext cx="8534400" cy="4599432"/>
          </a:xfrm>
          <a:prstGeom prst="rect">
            <a:avLst/>
          </a:prstGeom>
          <a:noFill/>
          <a:ln>
            <a:noFill/>
          </a:ln>
        </p:spPr>
        <p:txBody>
          <a:bodyPr anchorCtr="0" anchor="t" bIns="45700" lIns="91425" spcFirstLastPara="1" rIns="91425" wrap="square" tIns="45700">
            <a:normAutofit/>
          </a:bodyPr>
          <a:lstStyle>
            <a:lvl1pPr indent="-374332" lvl="0" marL="457200" marR="0" rtl="0" algn="l">
              <a:spcBef>
                <a:spcPts val="540"/>
              </a:spcBef>
              <a:spcAft>
                <a:spcPts val="0"/>
              </a:spcAft>
              <a:buClr>
                <a:schemeClr val="accent1"/>
              </a:buClr>
              <a:buSzPts val="2295"/>
              <a:buFont typeface="Noto Sans Symbols"/>
              <a:buChar char="⚫"/>
              <a:defRPr b="0" i="0" sz="2700" u="none" cap="none" strike="noStrike">
                <a:solidFill>
                  <a:schemeClr val="dk1"/>
                </a:solidFill>
                <a:latin typeface="Georgia"/>
                <a:ea typeface="Georgia"/>
                <a:cs typeface="Georgia"/>
                <a:sym typeface="Georgia"/>
              </a:defRPr>
            </a:lvl1pPr>
            <a:lvl2pPr indent="-326390" lvl="1" marL="914400" marR="0" rtl="0" algn="l">
              <a:spcBef>
                <a:spcPts val="440"/>
              </a:spcBef>
              <a:spcAft>
                <a:spcPts val="0"/>
              </a:spcAft>
              <a:buClr>
                <a:schemeClr val="accent2"/>
              </a:buClr>
              <a:buSzPts val="1540"/>
              <a:buFont typeface="Noto Sans Symbols"/>
              <a:buChar char="⚪"/>
              <a:defRPr b="0" i="0" sz="2200" u="none" cap="none" strike="noStrike">
                <a:solidFill>
                  <a:schemeClr val="dk2"/>
                </a:solidFill>
                <a:latin typeface="Georgia"/>
                <a:ea typeface="Georgia"/>
                <a:cs typeface="Georgia"/>
                <a:sym typeface="Georgia"/>
              </a:defRPr>
            </a:lvl2pPr>
            <a:lvl3pPr indent="-323850" lvl="2" marL="1371600" marR="0" rtl="0" algn="l">
              <a:spcBef>
                <a:spcPts val="400"/>
              </a:spcBef>
              <a:spcAft>
                <a:spcPts val="0"/>
              </a:spcAft>
              <a:buClr>
                <a:schemeClr val="accent3"/>
              </a:buClr>
              <a:buSzPts val="1500"/>
              <a:buFont typeface="Noto Sans Symbols"/>
              <a:buChar char="⯍"/>
              <a:defRPr b="0" i="0" sz="2000" u="none" cap="none" strike="noStrike">
                <a:solidFill>
                  <a:schemeClr val="dk1"/>
                </a:solidFill>
                <a:latin typeface="Georgia"/>
                <a:ea typeface="Georgia"/>
                <a:cs typeface="Georgia"/>
                <a:sym typeface="Georgia"/>
              </a:defRPr>
            </a:lvl3pPr>
            <a:lvl4pPr indent="-317500" lvl="3" marL="1828800" marR="0" rtl="0" algn="l">
              <a:spcBef>
                <a:spcPts val="400"/>
              </a:spcBef>
              <a:spcAft>
                <a:spcPts val="0"/>
              </a:spcAft>
              <a:buClr>
                <a:schemeClr val="accent4"/>
              </a:buClr>
              <a:buSzPts val="1400"/>
              <a:buFont typeface="Noto Sans Symbols"/>
              <a:buChar char="🞆"/>
              <a:defRPr b="0" i="0" sz="2000" u="none" cap="none" strike="noStrike">
                <a:solidFill>
                  <a:schemeClr val="dk2"/>
                </a:solidFill>
                <a:latin typeface="Georgia"/>
                <a:ea typeface="Georgia"/>
                <a:cs typeface="Georgia"/>
                <a:sym typeface="Georgia"/>
              </a:defRPr>
            </a:lvl4pPr>
            <a:lvl5pPr indent="-342900" lvl="4" marL="2286000" marR="0" rtl="0" algn="l">
              <a:spcBef>
                <a:spcPts val="360"/>
              </a:spcBef>
              <a:spcAft>
                <a:spcPts val="0"/>
              </a:spcAft>
              <a:buClr>
                <a:schemeClr val="accent5"/>
              </a:buClr>
              <a:buSzPts val="1800"/>
              <a:buFont typeface="Georgia"/>
              <a:buChar char="•"/>
              <a:defRPr b="0" i="0" sz="1800" u="none" cap="none" strike="noStrike">
                <a:solidFill>
                  <a:schemeClr val="dk1"/>
                </a:solidFill>
                <a:latin typeface="Georgia"/>
                <a:ea typeface="Georgia"/>
                <a:cs typeface="Georgia"/>
                <a:sym typeface="Georgia"/>
              </a:defRPr>
            </a:lvl5pPr>
            <a:lvl6pPr indent="-320039" lvl="5" marL="2743200" marR="0" rtl="0" algn="l">
              <a:spcBef>
                <a:spcPts val="360"/>
              </a:spcBef>
              <a:spcAft>
                <a:spcPts val="0"/>
              </a:spcAft>
              <a:buClr>
                <a:schemeClr val="accent6"/>
              </a:buClr>
              <a:buSzPts val="1440"/>
              <a:buFont typeface="Noto Sans Symbols"/>
              <a:buChar char="⚫"/>
              <a:defRPr b="0" i="0" sz="1800" u="none" cap="none" strike="noStrike">
                <a:solidFill>
                  <a:schemeClr val="dk1"/>
                </a:solidFill>
                <a:latin typeface="Georgia"/>
                <a:ea typeface="Georgia"/>
                <a:cs typeface="Georgia"/>
                <a:sym typeface="Georgia"/>
              </a:defRPr>
            </a:lvl6pPr>
            <a:lvl7pPr indent="-320039" lvl="6" marL="3200400" marR="0" rtl="0" algn="l">
              <a:spcBef>
                <a:spcPts val="320"/>
              </a:spcBef>
              <a:spcAft>
                <a:spcPts val="0"/>
              </a:spcAft>
              <a:buClr>
                <a:srgbClr val="B75640"/>
              </a:buClr>
              <a:buSzPts val="1440"/>
              <a:buFont typeface="Georgia"/>
              <a:buChar char="•"/>
              <a:defRPr b="0" i="0" sz="1600" u="none" cap="none" strike="noStrike">
                <a:solidFill>
                  <a:schemeClr val="dk1"/>
                </a:solidFill>
                <a:latin typeface="Georgia"/>
                <a:ea typeface="Georgia"/>
                <a:cs typeface="Georgia"/>
                <a:sym typeface="Georgia"/>
              </a:defRPr>
            </a:lvl7pPr>
            <a:lvl8pPr indent="-330200" lvl="7" marL="3657600" marR="0" rtl="0" algn="l">
              <a:spcBef>
                <a:spcPts val="320"/>
              </a:spcBef>
              <a:spcAft>
                <a:spcPts val="0"/>
              </a:spcAft>
              <a:buClr>
                <a:srgbClr val="7A6B62"/>
              </a:buClr>
              <a:buSzPts val="1600"/>
              <a:buFont typeface="Georgia"/>
              <a:buChar char="•"/>
              <a:defRPr b="0" i="0" sz="1600" u="none" cap="none" strike="noStrike">
                <a:solidFill>
                  <a:schemeClr val="dk1"/>
                </a:solidFill>
                <a:latin typeface="Georgia"/>
                <a:ea typeface="Georgia"/>
                <a:cs typeface="Georgia"/>
                <a:sym typeface="Georgia"/>
              </a:defRPr>
            </a:lvl8pPr>
            <a:lvl9pPr indent="-308609" lvl="8" marL="4114800" marR="0" rtl="0" algn="l">
              <a:spcBef>
                <a:spcPts val="280"/>
              </a:spcBef>
              <a:spcAft>
                <a:spcPts val="0"/>
              </a:spcAft>
              <a:buClr>
                <a:srgbClr val="B29D00"/>
              </a:buClr>
              <a:buSzPts val="1260"/>
              <a:buFont typeface="Georgia"/>
              <a:buChar char="•"/>
              <a:defRPr b="0" i="0" sz="1400" u="none" cap="none" strike="noStrike">
                <a:solidFill>
                  <a:schemeClr val="dk1"/>
                </a:solidFill>
                <a:latin typeface="Georgia"/>
                <a:ea typeface="Georgia"/>
                <a:cs typeface="Georgia"/>
                <a:sym typeface="Georgia"/>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
          <p:cNvSpPr txBox="1"/>
          <p:nvPr>
            <p:ph idx="1" type="subTitle"/>
          </p:nvPr>
        </p:nvSpPr>
        <p:spPr>
          <a:xfrm>
            <a:off x="1371600" y="28194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360"/>
              <a:buNone/>
            </a:pPr>
            <a:r>
              <a:rPr lang="en-US"/>
              <a:t>PREPARED AND COMPILED </a:t>
            </a:r>
            <a:endParaRPr/>
          </a:p>
          <a:p>
            <a:pPr indent="0" lvl="0" marL="0" rtl="0" algn="ctr">
              <a:spcBef>
                <a:spcPts val="320"/>
              </a:spcBef>
              <a:spcAft>
                <a:spcPts val="0"/>
              </a:spcAft>
              <a:buSzPts val="1360"/>
              <a:buNone/>
            </a:pPr>
            <a:r>
              <a:rPr lang="en-US"/>
              <a:t>BY</a:t>
            </a:r>
            <a:endParaRPr/>
          </a:p>
          <a:p>
            <a:pPr indent="0" lvl="0" marL="0" rtl="0" algn="ctr">
              <a:spcBef>
                <a:spcPts val="320"/>
              </a:spcBef>
              <a:spcAft>
                <a:spcPts val="0"/>
              </a:spcAft>
              <a:buSzPts val="1360"/>
              <a:buNone/>
            </a:pPr>
            <a:r>
              <a:rPr lang="en-US"/>
              <a:t>USMAN WAHEED</a:t>
            </a:r>
            <a:endParaRPr/>
          </a:p>
        </p:txBody>
      </p:sp>
      <p:sp>
        <p:nvSpPr>
          <p:cNvPr id="167" name="Google Shape;167;p1"/>
          <p:cNvSpPr txBox="1"/>
          <p:nvPr>
            <p:ph type="ctrTitle"/>
          </p:nvPr>
        </p:nvSpPr>
        <p:spPr>
          <a:xfrm>
            <a:off x="685800" y="381000"/>
            <a:ext cx="7772400" cy="1752600"/>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Georgia"/>
              <a:buNone/>
            </a:pPr>
            <a:r>
              <a:rPr lang="en-US"/>
              <a:t>SCRUM PRIMER </a:t>
            </a:r>
            <a:br>
              <a:rPr lang="en-US"/>
            </a:br>
            <a:r>
              <a:rPr lang="en-US" sz="3600"/>
              <a:t>By Pete Deemer and Gabrielle Benefield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0"/>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Product Owner</a:t>
            </a:r>
            <a:endParaRPr/>
          </a:p>
        </p:txBody>
      </p:sp>
      <p:sp>
        <p:nvSpPr>
          <p:cNvPr id="239" name="Google Shape;239;p10"/>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Prepared and presented by Usman Waheed</a:t>
            </a:r>
            <a:endParaRPr/>
          </a:p>
        </p:txBody>
      </p:sp>
      <p:sp>
        <p:nvSpPr>
          <p:cNvPr id="240" name="Google Shape;240;p10"/>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241" name="Google Shape;241;p10"/>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fontScale="92500"/>
          </a:bodyPr>
          <a:lstStyle/>
          <a:p>
            <a:pPr indent="-274347" lvl="0" marL="274320" rtl="0" algn="l">
              <a:spcBef>
                <a:spcPts val="0"/>
              </a:spcBef>
              <a:spcAft>
                <a:spcPts val="0"/>
              </a:spcAft>
              <a:buSzPct val="85000"/>
              <a:buChar char="⚫"/>
            </a:pPr>
            <a:r>
              <a:rPr lang="en-US"/>
              <a:t>In some cases, the Product Owner and the customer are one and the same; in other cases, the customer might actually be millions of different people with a variety of needs. </a:t>
            </a:r>
            <a:endParaRPr/>
          </a:p>
          <a:p>
            <a:pPr indent="-274347" lvl="0" marL="274320" rtl="0" algn="l">
              <a:spcBef>
                <a:spcPts val="499"/>
              </a:spcBef>
              <a:spcAft>
                <a:spcPts val="0"/>
              </a:spcAft>
              <a:buSzPct val="85000"/>
              <a:buChar char="⚫"/>
            </a:pPr>
            <a:r>
              <a:rPr lang="en-US"/>
              <a:t>The Product Owner role maps to the Product Manager or Product Marketing Manager position in many organizations. </a:t>
            </a:r>
            <a:endParaRPr/>
          </a:p>
          <a:p>
            <a:pPr indent="-274320" lvl="0" marL="274320" rtl="0" algn="l">
              <a:spcBef>
                <a:spcPts val="499"/>
              </a:spcBef>
              <a:spcAft>
                <a:spcPts val="0"/>
              </a:spcAft>
              <a:buSzPct val="85000"/>
              <a:buNone/>
            </a:pPr>
            <a:r>
              <a:t/>
            </a:r>
            <a:endParaRPr i="1"/>
          </a:p>
          <a:p>
            <a:pPr indent="-274320" lvl="0" marL="274320" rtl="0" algn="l">
              <a:spcBef>
                <a:spcPts val="499"/>
              </a:spcBef>
              <a:spcAft>
                <a:spcPts val="0"/>
              </a:spcAft>
              <a:buSzPct val="85000"/>
              <a:buNone/>
            </a:pPr>
            <a:r>
              <a:rPr i="1" lang="en-US"/>
              <a:t>Product owner is responsible for product backlog, manages release plan, adjusts priorities based on ROI and business value, accepts or rejects work results.</a:t>
            </a:r>
            <a:endParaRPr/>
          </a:p>
          <a:p>
            <a:pPr indent="-139544" lvl="0" marL="274320" rtl="0" algn="l">
              <a:spcBef>
                <a:spcPts val="499"/>
              </a:spcBef>
              <a:spcAft>
                <a:spcPts val="0"/>
              </a:spcAft>
              <a:buSzPct val="85000"/>
              <a:buNone/>
            </a:pPr>
            <a:r>
              <a:t/>
            </a:r>
            <a:endParaRPr/>
          </a:p>
          <a:p>
            <a:pPr indent="-139544" lvl="0" marL="274320" rtl="0" algn="l">
              <a:spcBef>
                <a:spcPts val="499"/>
              </a:spcBef>
              <a:spcAft>
                <a:spcPts val="0"/>
              </a:spcAft>
              <a:buSzPct val="85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1"/>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Team Members</a:t>
            </a:r>
            <a:endParaRPr/>
          </a:p>
        </p:txBody>
      </p:sp>
      <p:sp>
        <p:nvSpPr>
          <p:cNvPr id="247" name="Google Shape;247;p11"/>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Prepared and presented by Usman Waheed</a:t>
            </a:r>
            <a:endParaRPr/>
          </a:p>
        </p:txBody>
      </p:sp>
      <p:sp>
        <p:nvSpPr>
          <p:cNvPr id="248" name="Google Shape;248;p11"/>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249" name="Google Shape;249;p11"/>
          <p:cNvSpPr txBox="1"/>
          <p:nvPr>
            <p:ph idx="1" type="body"/>
          </p:nvPr>
        </p:nvSpPr>
        <p:spPr>
          <a:xfrm>
            <a:off x="457200" y="1524000"/>
            <a:ext cx="8229600" cy="5029200"/>
          </a:xfrm>
          <a:prstGeom prst="rect">
            <a:avLst/>
          </a:prstGeom>
          <a:noFill/>
          <a:ln>
            <a:noFill/>
          </a:ln>
        </p:spPr>
        <p:txBody>
          <a:bodyPr anchorCtr="0" anchor="t" bIns="45700" lIns="91425" spcFirstLastPara="1" rIns="91425" wrap="square" tIns="45700">
            <a:normAutofit fontScale="85000" lnSpcReduction="20000"/>
          </a:bodyPr>
          <a:lstStyle/>
          <a:p>
            <a:pPr indent="-274320" lvl="0" marL="274320" rtl="0" algn="l">
              <a:spcBef>
                <a:spcPts val="0"/>
              </a:spcBef>
              <a:spcAft>
                <a:spcPts val="0"/>
              </a:spcAft>
              <a:buSzPct val="85000"/>
              <a:buChar char="⚫"/>
            </a:pPr>
            <a:r>
              <a:rPr lang="en-US"/>
              <a:t>Team Members build the product that the customer is going to consume: the software, the website, or whatever it may be. </a:t>
            </a:r>
            <a:endParaRPr/>
          </a:p>
          <a:p>
            <a:pPr indent="-274320" lvl="0" marL="274320" rtl="0" algn="l">
              <a:spcBef>
                <a:spcPts val="459"/>
              </a:spcBef>
              <a:spcAft>
                <a:spcPts val="0"/>
              </a:spcAft>
              <a:buSzPct val="85000"/>
              <a:buChar char="⚫"/>
            </a:pPr>
            <a:r>
              <a:rPr lang="en-US"/>
              <a:t>The team in Scrum is typically five to ten people, although teams as large as 15 and as small as 3 commonly report benefits. </a:t>
            </a:r>
            <a:endParaRPr/>
          </a:p>
          <a:p>
            <a:pPr indent="-274320" lvl="0" marL="274320" rtl="0" algn="l">
              <a:spcBef>
                <a:spcPts val="459"/>
              </a:spcBef>
              <a:spcAft>
                <a:spcPts val="0"/>
              </a:spcAft>
              <a:buSzPct val="85000"/>
              <a:buChar char="⚫"/>
            </a:pPr>
            <a:r>
              <a:rPr lang="en-US"/>
              <a:t>The team should include all the expertise necessary to deliver the finished work – so, for example, the team for a software project might include roles ( programmers, interface designers, testers, marketers, and researchers). </a:t>
            </a:r>
            <a:endParaRPr/>
          </a:p>
          <a:p>
            <a:pPr indent="-150447" lvl="0" marL="274320" rtl="0" algn="l">
              <a:spcBef>
                <a:spcPts val="459"/>
              </a:spcBef>
              <a:spcAft>
                <a:spcPts val="0"/>
              </a:spcAft>
              <a:buSzPct val="85000"/>
              <a:buNone/>
            </a:pPr>
            <a:r>
              <a:t/>
            </a:r>
            <a:endParaRPr i="1"/>
          </a:p>
          <a:p>
            <a:pPr indent="0" lvl="0" marL="0" rtl="0" algn="l">
              <a:spcBef>
                <a:spcPts val="459"/>
              </a:spcBef>
              <a:spcAft>
                <a:spcPts val="0"/>
              </a:spcAft>
              <a:buSzPct val="85000"/>
              <a:buNone/>
            </a:pPr>
            <a:r>
              <a:rPr i="1" lang="en-US"/>
              <a:t>Projects with more than 15 people are organized as multiple Scrum teams, each focused on a different aspect of the product development, with close coordination of their efforts. While team members can split their time with other projects,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2"/>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Team members</a:t>
            </a:r>
            <a:endParaRPr/>
          </a:p>
        </p:txBody>
      </p:sp>
      <p:sp>
        <p:nvSpPr>
          <p:cNvPr id="255" name="Google Shape;255;p12"/>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Prepared and presented by Usman Waheed</a:t>
            </a:r>
            <a:endParaRPr/>
          </a:p>
        </p:txBody>
      </p:sp>
      <p:sp>
        <p:nvSpPr>
          <p:cNvPr id="256" name="Google Shape;256;p12"/>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257" name="Google Shape;257;p12"/>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Team members build the product, but they also provide input and ideas to the Product Owner about how to make the product as good as it can be.</a:t>
            </a:r>
            <a:endParaRPr/>
          </a:p>
          <a:p>
            <a:pPr indent="-274320" lvl="0" marL="274320" rtl="0" algn="l">
              <a:spcBef>
                <a:spcPts val="540"/>
              </a:spcBef>
              <a:spcAft>
                <a:spcPts val="0"/>
              </a:spcAft>
              <a:buSzPts val="2295"/>
              <a:buChar char="⚫"/>
            </a:pPr>
            <a:r>
              <a:rPr i="1" lang="en-US"/>
              <a:t>it’s much more productive to have team members fully dedicated to the Scrum. Team members can also change from one Sprint to the next, but that also reduces the productivity of the team.</a:t>
            </a:r>
            <a:endParaRPr/>
          </a:p>
          <a:p>
            <a:pPr indent="-274320" lvl="0" marL="274320" rtl="0" algn="l">
              <a:spcBef>
                <a:spcPts val="540"/>
              </a:spcBef>
              <a:spcAft>
                <a:spcPts val="0"/>
              </a:spcAft>
              <a:buSzPts val="2295"/>
              <a:buNone/>
            </a:pPr>
            <a:r>
              <a:rPr i="1" lang="en-US"/>
              <a:t>Team is self-organizing, cross-functional, empowered, collocated, committed, not more than 9 people.</a:t>
            </a:r>
            <a:endParaRPr/>
          </a:p>
          <a:p>
            <a:pPr indent="-128587" lvl="0" marL="274320" rtl="0" algn="l">
              <a:spcBef>
                <a:spcPts val="540"/>
              </a:spcBef>
              <a:spcAft>
                <a:spcPts val="0"/>
              </a:spcAft>
              <a:buSzPts val="2295"/>
              <a:buNone/>
            </a:pPr>
            <a:r>
              <a:t/>
            </a:r>
            <a:endParaRPr/>
          </a:p>
          <a:p>
            <a:pPr indent="-128587" lvl="0" marL="274320" rtl="0" algn="l">
              <a:spcBef>
                <a:spcPts val="540"/>
              </a:spcBef>
              <a:spcAft>
                <a:spcPts val="0"/>
              </a:spcAft>
              <a:buSzPts val="2295"/>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3"/>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b="1" lang="en-US"/>
              <a:t>Scrum Master</a:t>
            </a:r>
            <a:endParaRPr/>
          </a:p>
        </p:txBody>
      </p:sp>
      <p:sp>
        <p:nvSpPr>
          <p:cNvPr id="263" name="Google Shape;263;p13"/>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Prepared and presented by Usman Waheed</a:t>
            </a:r>
            <a:endParaRPr/>
          </a:p>
        </p:txBody>
      </p:sp>
      <p:sp>
        <p:nvSpPr>
          <p:cNvPr id="264" name="Google Shape;264;p13"/>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265" name="Google Shape;265;p13"/>
          <p:cNvSpPr txBox="1"/>
          <p:nvPr>
            <p:ph idx="1" type="body"/>
          </p:nvPr>
        </p:nvSpPr>
        <p:spPr>
          <a:xfrm>
            <a:off x="457200" y="1676400"/>
            <a:ext cx="8229600" cy="4449763"/>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The Scrum Master is tasked with doing whatever is necessary to help the team be successful. </a:t>
            </a:r>
            <a:endParaRPr/>
          </a:p>
          <a:p>
            <a:pPr indent="-274320" lvl="0" marL="274320" rtl="0" algn="l">
              <a:spcBef>
                <a:spcPts val="540"/>
              </a:spcBef>
              <a:spcAft>
                <a:spcPts val="0"/>
              </a:spcAft>
              <a:buSzPts val="2295"/>
              <a:buChar char="⚫"/>
            </a:pPr>
            <a:r>
              <a:rPr lang="en-US"/>
              <a:t>The Scrum Master is not the manager of the team; he or she serves the team, by helping remove blocks to the team’s success, facilitating meetings, and supporting the practice of Scrum. </a:t>
            </a:r>
            <a:endParaRPr/>
          </a:p>
          <a:p>
            <a:pPr indent="-274320" lvl="0" marL="274320" rtl="0" algn="l">
              <a:spcBef>
                <a:spcPts val="540"/>
              </a:spcBef>
              <a:spcAft>
                <a:spcPts val="0"/>
              </a:spcAft>
              <a:buSzPts val="2295"/>
              <a:buChar char="⚫"/>
            </a:pPr>
            <a:r>
              <a:rPr lang="en-US"/>
              <a:t>Some teams will have someone dedicated fully to the role of Scrum Master, while others will have a team member play this role (carrying a lighter load of regular work when they do so). </a:t>
            </a:r>
            <a:endParaRPr/>
          </a:p>
          <a:p>
            <a:pPr indent="-128587" lvl="0" marL="274320" rtl="0" algn="l">
              <a:spcBef>
                <a:spcPts val="540"/>
              </a:spcBef>
              <a:spcAft>
                <a:spcPts val="0"/>
              </a:spcAft>
              <a:buSzPts val="2295"/>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4"/>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Scrum Master</a:t>
            </a:r>
            <a:endParaRPr/>
          </a:p>
        </p:txBody>
      </p:sp>
      <p:sp>
        <p:nvSpPr>
          <p:cNvPr id="271" name="Google Shape;271;p14"/>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Prepared and presented by Usman Waheed</a:t>
            </a:r>
            <a:endParaRPr/>
          </a:p>
        </p:txBody>
      </p:sp>
      <p:sp>
        <p:nvSpPr>
          <p:cNvPr id="272" name="Google Shape;272;p14"/>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273" name="Google Shape;273;p14"/>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fontScale="85000" lnSpcReduction="20000"/>
          </a:bodyPr>
          <a:lstStyle/>
          <a:p>
            <a:pPr indent="-274320" lvl="0" marL="274320" rtl="0" algn="l">
              <a:spcBef>
                <a:spcPts val="0"/>
              </a:spcBef>
              <a:spcAft>
                <a:spcPts val="0"/>
              </a:spcAft>
              <a:buSzPct val="85000"/>
              <a:buChar char="⚫"/>
            </a:pPr>
            <a:r>
              <a:rPr lang="en-US"/>
              <a:t>Great Scrum Masters have come from all backgrounds and disciplines: Project Management, Engineering, Design, Testing. </a:t>
            </a:r>
            <a:endParaRPr/>
          </a:p>
          <a:p>
            <a:pPr indent="-274320" lvl="0" marL="274320" rtl="0" algn="l">
              <a:spcBef>
                <a:spcPts val="459"/>
              </a:spcBef>
              <a:spcAft>
                <a:spcPts val="0"/>
              </a:spcAft>
              <a:buSzPct val="85000"/>
              <a:buChar char="⚫"/>
            </a:pPr>
            <a:r>
              <a:rPr lang="en-US"/>
              <a:t>The Scrum Master and the </a:t>
            </a:r>
            <a:r>
              <a:rPr i="1" lang="en-US"/>
              <a:t>Product Owner probably shouldn’t be the same individual</a:t>
            </a:r>
            <a:r>
              <a:rPr lang="en-US"/>
              <a:t>; at times, the Scrum Master may be called upon to push back on the Product Owner (for example, if they try to introduce new requirements in the middle of a Sprint). </a:t>
            </a:r>
            <a:endParaRPr/>
          </a:p>
          <a:p>
            <a:pPr indent="-274320" lvl="0" marL="274320" rtl="0" algn="l">
              <a:spcBef>
                <a:spcPts val="459"/>
              </a:spcBef>
              <a:spcAft>
                <a:spcPts val="0"/>
              </a:spcAft>
              <a:buSzPct val="85000"/>
              <a:buChar char="⚫"/>
            </a:pPr>
            <a:r>
              <a:rPr lang="en-US"/>
              <a:t>And unlike a Project Manager, the ScrumMaster doesn’t tell people what to do or assign tasks – they facilitate the process, to enable the team to organize and manage itself. </a:t>
            </a:r>
            <a:endParaRPr/>
          </a:p>
          <a:p>
            <a:pPr indent="-274320" lvl="0" marL="274320" rtl="0" algn="l">
              <a:spcBef>
                <a:spcPts val="459"/>
              </a:spcBef>
              <a:spcAft>
                <a:spcPts val="0"/>
              </a:spcAft>
              <a:buSzPct val="85000"/>
              <a:buNone/>
            </a:pPr>
            <a:r>
              <a:t/>
            </a:r>
            <a:endParaRPr i="1"/>
          </a:p>
          <a:p>
            <a:pPr indent="-274320" lvl="0" marL="274320" rtl="0" algn="l">
              <a:spcBef>
                <a:spcPts val="459"/>
              </a:spcBef>
              <a:spcAft>
                <a:spcPts val="0"/>
              </a:spcAft>
              <a:buSzPct val="85000"/>
              <a:buNone/>
            </a:pPr>
            <a:r>
              <a:rPr i="1" lang="en-US"/>
              <a:t>Scrum master is referee, coach, facilitator, impediment remover, protector of the team.</a:t>
            </a:r>
            <a:endParaRPr/>
          </a:p>
          <a:p>
            <a:pPr indent="-274320" lvl="0" marL="274320" rtl="0" algn="l">
              <a:spcBef>
                <a:spcPts val="459"/>
              </a:spcBef>
              <a:spcAft>
                <a:spcPts val="0"/>
              </a:spcAft>
              <a:buSzPct val="85000"/>
              <a:buNone/>
            </a:pPr>
            <a:r>
              <a:t/>
            </a:r>
            <a:endParaRPr i="1"/>
          </a:p>
          <a:p>
            <a:pPr indent="-150447" lvl="0" marL="274320" rtl="0" algn="l">
              <a:spcBef>
                <a:spcPts val="459"/>
              </a:spcBef>
              <a:spcAft>
                <a:spcPts val="0"/>
              </a:spcAft>
              <a:buSzPct val="850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5"/>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b="1" lang="en-US"/>
              <a:t>Product Backlog </a:t>
            </a:r>
            <a:endParaRPr/>
          </a:p>
        </p:txBody>
      </p:sp>
      <p:sp>
        <p:nvSpPr>
          <p:cNvPr id="279" name="Google Shape;279;p15"/>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Prepared and presented by Usman Waheed</a:t>
            </a:r>
            <a:endParaRPr/>
          </a:p>
        </p:txBody>
      </p:sp>
      <p:sp>
        <p:nvSpPr>
          <p:cNvPr id="280" name="Google Shape;280;p15"/>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281" name="Google Shape;281;p15"/>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The first step in Scrum is for the Product Owner to articulate the product vision. </a:t>
            </a:r>
            <a:endParaRPr/>
          </a:p>
          <a:p>
            <a:pPr indent="-274320" lvl="0" marL="274320" rtl="0" algn="l">
              <a:spcBef>
                <a:spcPts val="540"/>
              </a:spcBef>
              <a:spcAft>
                <a:spcPts val="0"/>
              </a:spcAft>
              <a:buSzPts val="2295"/>
              <a:buChar char="⚫"/>
            </a:pPr>
            <a:r>
              <a:rPr lang="en-US"/>
              <a:t>This takes the form of a prioritized list of what’s required, ranked in order of value to the customer and business, with the highest value items at the top of the list. This is called the Product Backlog, and it </a:t>
            </a:r>
            <a:r>
              <a:rPr b="1" lang="en-US"/>
              <a:t>exists (and evolves) over the lifetime</a:t>
            </a:r>
            <a:r>
              <a:rPr lang="en-US"/>
              <a:t> of the product (figure 2). </a:t>
            </a:r>
            <a:endParaRPr/>
          </a:p>
          <a:p>
            <a:pPr indent="-128587" lvl="0" marL="274320" rtl="0" algn="l">
              <a:spcBef>
                <a:spcPts val="540"/>
              </a:spcBef>
              <a:spcAft>
                <a:spcPts val="0"/>
              </a:spcAft>
              <a:buSzPts val="2295"/>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6"/>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Example </a:t>
            </a:r>
            <a:endParaRPr/>
          </a:p>
        </p:txBody>
      </p:sp>
      <p:sp>
        <p:nvSpPr>
          <p:cNvPr id="287" name="Google Shape;287;p16"/>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Prepared and presented by Usman Waheed</a:t>
            </a:r>
            <a:endParaRPr/>
          </a:p>
        </p:txBody>
      </p:sp>
      <p:sp>
        <p:nvSpPr>
          <p:cNvPr id="288" name="Google Shape;288;p16"/>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pic>
        <p:nvPicPr>
          <p:cNvPr id="289" name="Google Shape;289;p16"/>
          <p:cNvPicPr preferRelativeResize="0"/>
          <p:nvPr>
            <p:ph idx="1" type="body"/>
          </p:nvPr>
        </p:nvPicPr>
        <p:blipFill rotWithShape="1">
          <a:blip r:embed="rId3">
            <a:alphaModFix/>
          </a:blip>
          <a:srcRect b="0" l="0" r="0" t="0"/>
          <a:stretch/>
        </p:blipFill>
        <p:spPr>
          <a:xfrm>
            <a:off x="301625" y="2234947"/>
            <a:ext cx="8504238" cy="315645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7"/>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Product Backlog…</a:t>
            </a:r>
            <a:endParaRPr/>
          </a:p>
        </p:txBody>
      </p:sp>
      <p:sp>
        <p:nvSpPr>
          <p:cNvPr id="295" name="Google Shape;295;p17"/>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Prepared and presented by Usman Waheed</a:t>
            </a:r>
            <a:endParaRPr/>
          </a:p>
        </p:txBody>
      </p:sp>
      <p:sp>
        <p:nvSpPr>
          <p:cNvPr id="296" name="Google Shape;296;p17"/>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297" name="Google Shape;297;p17"/>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fontScale="85000" lnSpcReduction="10000"/>
          </a:bodyPr>
          <a:lstStyle/>
          <a:p>
            <a:pPr indent="-274320" lvl="0" marL="274320" rtl="0" algn="l">
              <a:spcBef>
                <a:spcPts val="0"/>
              </a:spcBef>
              <a:spcAft>
                <a:spcPts val="0"/>
              </a:spcAft>
              <a:buSzPct val="85000"/>
              <a:buChar char="⚫"/>
            </a:pPr>
            <a:r>
              <a:rPr lang="en-US"/>
              <a:t>The Product Backlog will include a variety of items, such as </a:t>
            </a:r>
            <a:endParaRPr/>
          </a:p>
          <a:p>
            <a:pPr indent="-514350" lvl="0" marL="514350" rtl="0" algn="l">
              <a:spcBef>
                <a:spcPts val="459"/>
              </a:spcBef>
              <a:spcAft>
                <a:spcPts val="0"/>
              </a:spcAft>
              <a:buSzPct val="85000"/>
              <a:buFont typeface="Georgia"/>
              <a:buAutoNum type="arabicPeriod"/>
            </a:pPr>
            <a:r>
              <a:rPr i="1" lang="en-US"/>
              <a:t>features</a:t>
            </a:r>
            <a:r>
              <a:rPr lang="en-US"/>
              <a:t> (“enable all users to place book in shopping cart”), </a:t>
            </a:r>
            <a:endParaRPr/>
          </a:p>
          <a:p>
            <a:pPr indent="-514350" lvl="0" marL="514350" rtl="0" algn="l">
              <a:spcBef>
                <a:spcPts val="459"/>
              </a:spcBef>
              <a:spcAft>
                <a:spcPts val="0"/>
              </a:spcAft>
              <a:buSzPct val="85000"/>
              <a:buFont typeface="Georgia"/>
              <a:buAutoNum type="arabicPeriod"/>
            </a:pPr>
            <a:r>
              <a:rPr i="1" lang="en-US"/>
              <a:t>development requirements</a:t>
            </a:r>
            <a:r>
              <a:rPr lang="en-US"/>
              <a:t> (“rework the transaction processing module to make it scalable”), </a:t>
            </a:r>
            <a:endParaRPr/>
          </a:p>
          <a:p>
            <a:pPr indent="-514350" lvl="0" marL="514350" rtl="0" algn="l">
              <a:spcBef>
                <a:spcPts val="459"/>
              </a:spcBef>
              <a:spcAft>
                <a:spcPts val="0"/>
              </a:spcAft>
              <a:buSzPct val="85000"/>
              <a:buFont typeface="Georgia"/>
              <a:buAutoNum type="arabicPeriod"/>
            </a:pPr>
            <a:r>
              <a:rPr i="1" lang="en-US"/>
              <a:t>exploratory work </a:t>
            </a:r>
            <a:r>
              <a:rPr lang="en-US"/>
              <a:t>(“investigate solutions for speeding up credit card validation”), </a:t>
            </a:r>
            <a:endParaRPr/>
          </a:p>
          <a:p>
            <a:pPr indent="-514350" lvl="0" marL="514350" rtl="0" algn="l">
              <a:spcBef>
                <a:spcPts val="459"/>
              </a:spcBef>
              <a:spcAft>
                <a:spcPts val="0"/>
              </a:spcAft>
              <a:buSzPct val="85000"/>
              <a:buFont typeface="Georgia"/>
              <a:buAutoNum type="arabicPeriod"/>
            </a:pPr>
            <a:r>
              <a:rPr lang="en-US"/>
              <a:t>and </a:t>
            </a:r>
            <a:r>
              <a:rPr i="1" lang="en-US"/>
              <a:t>known bugs</a:t>
            </a:r>
            <a:r>
              <a:rPr lang="en-US"/>
              <a:t> (“diagnose and fix the order processing script errors”). </a:t>
            </a:r>
            <a:endParaRPr/>
          </a:p>
          <a:p>
            <a:pPr indent="-274320" lvl="0" marL="274320" rtl="0" algn="l">
              <a:spcBef>
                <a:spcPts val="459"/>
              </a:spcBef>
              <a:spcAft>
                <a:spcPts val="0"/>
              </a:spcAft>
              <a:buSzPct val="85000"/>
              <a:buNone/>
            </a:pPr>
            <a:r>
              <a:rPr i="1" lang="en-US"/>
              <a:t>The Product Backlog is regularly updated by the Product Owner to reflect changes in the needs of the customer, announcements by the competition, new ideas or insights, technical hurdles that appear, and so forth. </a:t>
            </a:r>
            <a:endParaRPr/>
          </a:p>
          <a:p>
            <a:pPr indent="-150447" lvl="0" marL="274320" rtl="0" algn="l">
              <a:spcBef>
                <a:spcPts val="459"/>
              </a:spcBef>
              <a:spcAft>
                <a:spcPts val="0"/>
              </a:spcAft>
              <a:buSzPct val="85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8"/>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t/>
            </a:r>
            <a:endParaRPr/>
          </a:p>
        </p:txBody>
      </p:sp>
      <p:sp>
        <p:nvSpPr>
          <p:cNvPr id="303" name="Google Shape;303;p18"/>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Prepared and presented by Usman Waheed</a:t>
            </a:r>
            <a:endParaRPr/>
          </a:p>
        </p:txBody>
      </p:sp>
      <p:sp>
        <p:nvSpPr>
          <p:cNvPr id="304" name="Google Shape;304;p18"/>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305" name="Google Shape;305;p18"/>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128587" lvl="0" marL="274320" rtl="0" algn="l">
              <a:spcBef>
                <a:spcPts val="0"/>
              </a:spcBef>
              <a:spcAft>
                <a:spcPts val="0"/>
              </a:spcAft>
              <a:buSzPts val="2295"/>
              <a:buNone/>
            </a:pPr>
            <a:r>
              <a:t/>
            </a:r>
            <a:endParaRPr/>
          </a:p>
        </p:txBody>
      </p:sp>
      <p:pic>
        <p:nvPicPr>
          <p:cNvPr id="306" name="Google Shape;306;p18"/>
          <p:cNvPicPr preferRelativeResize="0"/>
          <p:nvPr/>
        </p:nvPicPr>
        <p:blipFill rotWithShape="1">
          <a:blip r:embed="rId3">
            <a:alphaModFix/>
          </a:blip>
          <a:srcRect b="0" l="11887" r="0" t="0"/>
          <a:stretch/>
        </p:blipFill>
        <p:spPr>
          <a:xfrm>
            <a:off x="95755" y="-564146"/>
            <a:ext cx="8989066" cy="697499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9"/>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Product Backlog…</a:t>
            </a:r>
            <a:endParaRPr/>
          </a:p>
        </p:txBody>
      </p:sp>
      <p:sp>
        <p:nvSpPr>
          <p:cNvPr id="312" name="Google Shape;312;p19"/>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Prepared and presented by Usman Waheed</a:t>
            </a:r>
            <a:endParaRPr/>
          </a:p>
        </p:txBody>
      </p:sp>
      <p:sp>
        <p:nvSpPr>
          <p:cNvPr id="313" name="Google Shape;313;p19"/>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314" name="Google Shape;314;p19"/>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fontScale="92500" lnSpcReduction="20000"/>
          </a:bodyPr>
          <a:lstStyle/>
          <a:p>
            <a:pPr indent="-274347" lvl="0" marL="274320" rtl="0" algn="l">
              <a:spcBef>
                <a:spcPts val="0"/>
              </a:spcBef>
              <a:spcAft>
                <a:spcPts val="0"/>
              </a:spcAft>
              <a:buSzPct val="85000"/>
              <a:buChar char="⚫"/>
            </a:pPr>
            <a:r>
              <a:rPr lang="en-US"/>
              <a:t>Product Backlog is the single, definitive view of “everything that needs to be done.” Only a </a:t>
            </a:r>
            <a:r>
              <a:rPr b="1" lang="en-US"/>
              <a:t>single Product Backlog exists</a:t>
            </a:r>
            <a:r>
              <a:rPr lang="en-US"/>
              <a:t>; this means the Product Owner is required to make prioritization decisions across the entire spectrum of work to be done. </a:t>
            </a:r>
            <a:endParaRPr/>
          </a:p>
          <a:p>
            <a:pPr indent="-274347" lvl="0" marL="274320" rtl="0" algn="l">
              <a:spcBef>
                <a:spcPts val="499"/>
              </a:spcBef>
              <a:spcAft>
                <a:spcPts val="0"/>
              </a:spcAft>
              <a:buSzPct val="85000"/>
              <a:buChar char="⚫"/>
            </a:pPr>
            <a:r>
              <a:rPr lang="en-US"/>
              <a:t>Items in the Product Backlog will vary widely in size; the larger ones will often be broken into smaller pieces during the Sprint Planning Meeting, and the smaller ones may be consolidated. </a:t>
            </a:r>
            <a:endParaRPr/>
          </a:p>
          <a:p>
            <a:pPr indent="-274347" lvl="0" marL="274320" rtl="0" algn="l">
              <a:spcBef>
                <a:spcPts val="499"/>
              </a:spcBef>
              <a:spcAft>
                <a:spcPts val="0"/>
              </a:spcAft>
              <a:buSzPct val="85000"/>
              <a:buChar char="⚫"/>
            </a:pPr>
            <a:r>
              <a:rPr lang="en-US"/>
              <a:t>One of the myths about Scrum is that it prevents you from writing detailed specifications; in reality, it’s up to the </a:t>
            </a:r>
            <a:r>
              <a:rPr b="1" lang="en-US"/>
              <a:t>Product Owner and Team to decide just how much detail is required</a:t>
            </a:r>
            <a:r>
              <a:rPr lang="en-US"/>
              <a:t>, and this may vary from one Product Backlog item to the next. </a:t>
            </a:r>
            <a:endParaRPr/>
          </a:p>
          <a:p>
            <a:pPr indent="-139544" lvl="0" marL="274320" rtl="0" algn="l">
              <a:spcBef>
                <a:spcPts val="499"/>
              </a:spcBef>
              <a:spcAft>
                <a:spcPts val="0"/>
              </a:spcAft>
              <a:buSzPct val="85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
          <p:cNvSpPr txBox="1"/>
          <p:nvPr>
            <p:ph type="title"/>
          </p:nvPr>
        </p:nvSpPr>
        <p:spPr>
          <a:xfrm>
            <a:off x="301752" y="228600"/>
            <a:ext cx="8534400" cy="758952"/>
          </a:xfrm>
          <a:prstGeom prst="rect">
            <a:avLst/>
          </a:prstGeom>
          <a:noFill/>
          <a:ln cap="rnd" cmpd="sng" w="25400">
            <a:solidFill>
              <a:srgbClr val="3B9F03"/>
            </a:solidFill>
            <a:prstDash val="dot"/>
            <a:round/>
            <a:headEnd len="sm" w="sm" type="none"/>
            <a:tailEnd len="sm" w="sm" type="none"/>
          </a:ln>
        </p:spPr>
        <p:txBody>
          <a:bodyPr anchorCtr="0" anchor="b" bIns="45700" lIns="91425" spcFirstLastPara="1" rIns="91425" wrap="square" tIns="45700">
            <a:normAutofit/>
          </a:bodyPr>
          <a:lstStyle/>
          <a:p>
            <a:pPr indent="0" lvl="0" marL="0" rtl="0" algn="ctr">
              <a:spcBef>
                <a:spcPts val="0"/>
              </a:spcBef>
              <a:spcAft>
                <a:spcPts val="0"/>
              </a:spcAft>
              <a:buClr>
                <a:schemeClr val="dk2"/>
              </a:buClr>
              <a:buSzPts val="3300"/>
              <a:buFont typeface="Georgia"/>
              <a:buNone/>
            </a:pPr>
            <a:r>
              <a:rPr lang="en-US">
                <a:solidFill>
                  <a:schemeClr val="dk2"/>
                </a:solidFill>
              </a:rPr>
              <a:t>The Waterfall Model</a:t>
            </a:r>
            <a:endParaRPr/>
          </a:p>
        </p:txBody>
      </p:sp>
      <p:sp>
        <p:nvSpPr>
          <p:cNvPr id="173" name="Google Shape;173;p2"/>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Prepared and presented by Usman Waheed</a:t>
            </a:r>
            <a:endParaRPr/>
          </a:p>
        </p:txBody>
      </p:sp>
      <p:sp>
        <p:nvSpPr>
          <p:cNvPr id="174" name="Google Shape;174;p2"/>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pic>
        <p:nvPicPr>
          <p:cNvPr id="175" name="Google Shape;175;p2"/>
          <p:cNvPicPr preferRelativeResize="0"/>
          <p:nvPr/>
        </p:nvPicPr>
        <p:blipFill rotWithShape="1">
          <a:blip r:embed="rId3">
            <a:alphaModFix/>
          </a:blip>
          <a:srcRect b="0" l="0" r="0" t="0"/>
          <a:stretch/>
        </p:blipFill>
        <p:spPr>
          <a:xfrm>
            <a:off x="971550" y="1484313"/>
            <a:ext cx="7272338" cy="3983037"/>
          </a:xfrm>
          <a:prstGeom prst="rect">
            <a:avLst/>
          </a:prstGeom>
          <a:noFill/>
          <a:ln>
            <a:noFill/>
          </a:ln>
        </p:spPr>
      </p:pic>
      <p:sp>
        <p:nvSpPr>
          <p:cNvPr id="176" name="Google Shape;176;p2"/>
          <p:cNvSpPr txBox="1"/>
          <p:nvPr/>
        </p:nvSpPr>
        <p:spPr>
          <a:xfrm>
            <a:off x="1316038" y="5424488"/>
            <a:ext cx="6570662" cy="51752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Georgia"/>
                <a:ea typeface="Georgia"/>
                <a:cs typeface="Georgia"/>
                <a:sym typeface="Georgia"/>
              </a:rPr>
              <a:t>Dr. Winston W. Royce – Managing The Development Of Large Software Systems</a:t>
            </a:r>
            <a:endParaRPr/>
          </a:p>
          <a:p>
            <a:pPr indent="0" lvl="0" marL="0" marR="0" rtl="0" algn="ctr">
              <a:spcBef>
                <a:spcPts val="0"/>
              </a:spcBef>
              <a:spcAft>
                <a:spcPts val="0"/>
              </a:spcAft>
              <a:buNone/>
            </a:pPr>
            <a:r>
              <a:rPr lang="en-US" sz="1400">
                <a:solidFill>
                  <a:schemeClr val="dk1"/>
                </a:solidFill>
                <a:latin typeface="Georgia"/>
                <a:ea typeface="Georgia"/>
                <a:cs typeface="Georgia"/>
                <a:sym typeface="Georgia"/>
              </a:rPr>
              <a:t>Proceedings of IEEE WESCON 26 - 1970</a:t>
            </a:r>
            <a:endParaRPr/>
          </a:p>
        </p:txBody>
      </p:sp>
      <p:sp>
        <p:nvSpPr>
          <p:cNvPr id="177" name="Google Shape;177;p2"/>
          <p:cNvSpPr txBox="1"/>
          <p:nvPr/>
        </p:nvSpPr>
        <p:spPr>
          <a:xfrm>
            <a:off x="4500563" y="1773238"/>
            <a:ext cx="3887787" cy="9159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eorgia"/>
                <a:ea typeface="Georgia"/>
                <a:cs typeface="Georgia"/>
                <a:sym typeface="Georgia"/>
              </a:rPr>
              <a:t>A more grandiose approach to software development is illustrated in Figure 2.</a:t>
            </a:r>
            <a:endParaRPr/>
          </a:p>
        </p:txBody>
      </p:sp>
      <p:sp>
        <p:nvSpPr>
          <p:cNvPr id="178" name="Google Shape;178;p2"/>
          <p:cNvSpPr txBox="1"/>
          <p:nvPr/>
        </p:nvSpPr>
        <p:spPr>
          <a:xfrm>
            <a:off x="395288" y="3141663"/>
            <a:ext cx="3405187" cy="14652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eorgia"/>
                <a:ea typeface="Georgia"/>
                <a:cs typeface="Georgia"/>
                <a:sym typeface="Georgia"/>
              </a:rPr>
              <a:t>I have experienced</a:t>
            </a:r>
            <a:endParaRPr/>
          </a:p>
          <a:p>
            <a:pPr indent="0" lvl="0" marL="0" marR="0" rtl="0" algn="l">
              <a:spcBef>
                <a:spcPts val="0"/>
              </a:spcBef>
              <a:spcAft>
                <a:spcPts val="0"/>
              </a:spcAft>
              <a:buNone/>
            </a:pPr>
            <a:r>
              <a:rPr lang="en-US" sz="1800">
                <a:solidFill>
                  <a:schemeClr val="dk1"/>
                </a:solidFill>
                <a:latin typeface="Georgia"/>
                <a:ea typeface="Georgia"/>
                <a:cs typeface="Georgia"/>
                <a:sym typeface="Georgia"/>
              </a:rPr>
              <a:t>different degrees of success with respect to arriving at an operational state, on-time, and within costs.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b="1" lang="en-US"/>
              <a:t>Sprint Planning Meeting </a:t>
            </a:r>
            <a:endParaRPr/>
          </a:p>
        </p:txBody>
      </p:sp>
      <p:sp>
        <p:nvSpPr>
          <p:cNvPr id="320" name="Google Shape;320;p20"/>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Prepared and presented by Usman Waheed</a:t>
            </a:r>
            <a:endParaRPr/>
          </a:p>
        </p:txBody>
      </p:sp>
      <p:sp>
        <p:nvSpPr>
          <p:cNvPr id="321" name="Google Shape;321;p20"/>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322" name="Google Shape;322;p20"/>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fontScale="77500" lnSpcReduction="20000"/>
          </a:bodyPr>
          <a:lstStyle/>
          <a:p>
            <a:pPr indent="-274347" lvl="0" marL="274320" rtl="0" algn="l">
              <a:spcBef>
                <a:spcPts val="0"/>
              </a:spcBef>
              <a:spcAft>
                <a:spcPts val="0"/>
              </a:spcAft>
              <a:buSzPct val="85000"/>
              <a:buChar char="⚫"/>
            </a:pPr>
            <a:r>
              <a:rPr lang="en-US"/>
              <a:t>In the first part of the Sprint Planning Meeting, the Product Owner and Scrum Team (with facilitation from the Scrum Master) review the Product Backlog, discussing the goals and context for the items on the Backlog, and providing the Scrum Team with insight into the Product Owner’s thinking. </a:t>
            </a:r>
            <a:endParaRPr/>
          </a:p>
          <a:p>
            <a:pPr indent="-274347" lvl="0" marL="274320" rtl="0" algn="l">
              <a:spcBef>
                <a:spcPts val="418"/>
              </a:spcBef>
              <a:spcAft>
                <a:spcPts val="0"/>
              </a:spcAft>
              <a:buSzPct val="85000"/>
              <a:buChar char="⚫"/>
            </a:pPr>
            <a:r>
              <a:rPr lang="en-US"/>
              <a:t>In the second part of the meeting, the Scrum Team selects the items from the Product Backlog to commit to complete by the end of the Sprint, starting at the top of the Product Backlog (in others words, starting with the items that are the highest priority for the Product Owner) and working down the list in order. </a:t>
            </a:r>
            <a:endParaRPr/>
          </a:p>
          <a:p>
            <a:pPr indent="-274320" lvl="0" marL="274320" rtl="0" algn="l">
              <a:spcBef>
                <a:spcPts val="418"/>
              </a:spcBef>
              <a:spcAft>
                <a:spcPts val="0"/>
              </a:spcAft>
              <a:buSzPct val="85000"/>
              <a:buNone/>
            </a:pPr>
            <a:r>
              <a:t/>
            </a:r>
            <a:endParaRPr i="1"/>
          </a:p>
          <a:p>
            <a:pPr indent="-274320" lvl="0" marL="274320" rtl="0" algn="l">
              <a:spcBef>
                <a:spcPts val="418"/>
              </a:spcBef>
              <a:spcAft>
                <a:spcPts val="0"/>
              </a:spcAft>
              <a:buSzPct val="85000"/>
              <a:buNone/>
            </a:pPr>
            <a:r>
              <a:rPr i="1" lang="en-US"/>
              <a:t>This is one of the key practices in Scrum: the team decides how much work they will commit to complete, rather than having it assigned to them by the Product Owner. This makes for a much more reliable commitment;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b="1" lang="en-US"/>
              <a:t>Sprint Planning Meeting </a:t>
            </a:r>
            <a:endParaRPr/>
          </a:p>
        </p:txBody>
      </p:sp>
      <p:sp>
        <p:nvSpPr>
          <p:cNvPr id="328" name="Google Shape;328;p21"/>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Prepared and presented by Usman Waheed</a:t>
            </a:r>
            <a:endParaRPr/>
          </a:p>
        </p:txBody>
      </p:sp>
      <p:sp>
        <p:nvSpPr>
          <p:cNvPr id="329" name="Google Shape;329;p21"/>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330" name="Google Shape;330;p21"/>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fontScale="92500" lnSpcReduction="20000"/>
          </a:bodyPr>
          <a:lstStyle/>
          <a:p>
            <a:pPr indent="-274347" lvl="0" marL="274320" rtl="0" algn="l">
              <a:spcBef>
                <a:spcPts val="0"/>
              </a:spcBef>
              <a:spcAft>
                <a:spcPts val="0"/>
              </a:spcAft>
              <a:buSzPct val="85000"/>
              <a:buChar char="⚫"/>
            </a:pPr>
            <a:r>
              <a:rPr lang="en-US"/>
              <a:t>The Sprint Planning meeting will often last a number of hours  </a:t>
            </a:r>
            <a:endParaRPr/>
          </a:p>
          <a:p>
            <a:pPr indent="-274347" lvl="0" marL="274320" rtl="0" algn="l">
              <a:spcBef>
                <a:spcPts val="499"/>
              </a:spcBef>
              <a:spcAft>
                <a:spcPts val="0"/>
              </a:spcAft>
              <a:buSzPct val="85000"/>
              <a:buChar char="⚫"/>
            </a:pPr>
            <a:r>
              <a:rPr lang="en-US"/>
              <a:t>the team is making a very serious commitment to complete the work, and this commitment requires careful thought to be successful. </a:t>
            </a:r>
            <a:endParaRPr/>
          </a:p>
          <a:p>
            <a:pPr indent="-274347" lvl="0" marL="274320" rtl="0" algn="l">
              <a:spcBef>
                <a:spcPts val="499"/>
              </a:spcBef>
              <a:spcAft>
                <a:spcPts val="0"/>
              </a:spcAft>
              <a:buSzPct val="85000"/>
              <a:buChar char="⚫"/>
            </a:pPr>
            <a:r>
              <a:rPr lang="en-US"/>
              <a:t>The team will begin by estimating how much time each member has for Sprint-related work – in other words, their average workday minus the time they spend doing things like </a:t>
            </a:r>
            <a:r>
              <a:rPr b="1" i="1" lang="en-US"/>
              <a:t>critical bug-fixes and other maintenance, attending meetings, doing email, taking lunch breaks, and so on</a:t>
            </a:r>
            <a:r>
              <a:rPr lang="en-US"/>
              <a:t>. For most people this works out to 4-6 hours of time per day available for Sprint-related work. (Figure 3.) </a:t>
            </a:r>
            <a:endParaRPr/>
          </a:p>
          <a:p>
            <a:pPr indent="-139544" lvl="0" marL="274320" rtl="0" algn="l">
              <a:spcBef>
                <a:spcPts val="499"/>
              </a:spcBef>
              <a:spcAft>
                <a:spcPts val="0"/>
              </a:spcAft>
              <a:buSzPct val="850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2"/>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Sprint planning</a:t>
            </a:r>
            <a:endParaRPr/>
          </a:p>
        </p:txBody>
      </p:sp>
      <p:sp>
        <p:nvSpPr>
          <p:cNvPr id="336" name="Google Shape;336;p22"/>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Prepared and presented by Usman Waheed</a:t>
            </a:r>
            <a:endParaRPr/>
          </a:p>
        </p:txBody>
      </p:sp>
      <p:sp>
        <p:nvSpPr>
          <p:cNvPr id="337" name="Google Shape;337;p22"/>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pic>
        <p:nvPicPr>
          <p:cNvPr id="338" name="Google Shape;338;p22"/>
          <p:cNvPicPr preferRelativeResize="0"/>
          <p:nvPr>
            <p:ph idx="1" type="body"/>
          </p:nvPr>
        </p:nvPicPr>
        <p:blipFill rotWithShape="1">
          <a:blip r:embed="rId3">
            <a:alphaModFix/>
          </a:blip>
          <a:srcRect b="0" l="0" r="0" t="0"/>
          <a:stretch/>
        </p:blipFill>
        <p:spPr>
          <a:xfrm>
            <a:off x="1696244" y="2146300"/>
            <a:ext cx="5715000" cy="3333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3"/>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Sprint backlog</a:t>
            </a:r>
            <a:endParaRPr/>
          </a:p>
        </p:txBody>
      </p:sp>
      <p:sp>
        <p:nvSpPr>
          <p:cNvPr id="344" name="Google Shape;344;p23"/>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Prepared and presented by Usman Waheed</a:t>
            </a:r>
            <a:endParaRPr/>
          </a:p>
        </p:txBody>
      </p:sp>
      <p:sp>
        <p:nvSpPr>
          <p:cNvPr id="345" name="Google Shape;345;p23"/>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346" name="Google Shape;346;p23"/>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lnSpcReduction="10000"/>
          </a:bodyPr>
          <a:lstStyle/>
          <a:p>
            <a:pPr indent="-274320" lvl="0" marL="274320" rtl="0" algn="l">
              <a:spcBef>
                <a:spcPts val="0"/>
              </a:spcBef>
              <a:spcAft>
                <a:spcPts val="0"/>
              </a:spcAft>
              <a:buSzPts val="2295"/>
              <a:buChar char="⚫"/>
            </a:pPr>
            <a:r>
              <a:rPr lang="en-US"/>
              <a:t>Once the time available is determined, the team starts with the first item on the Product Backlog </a:t>
            </a:r>
            <a:endParaRPr/>
          </a:p>
          <a:p>
            <a:pPr indent="-274320" lvl="0" marL="274320" rtl="0" algn="l">
              <a:spcBef>
                <a:spcPts val="540"/>
              </a:spcBef>
              <a:spcAft>
                <a:spcPts val="0"/>
              </a:spcAft>
              <a:buSzPts val="2295"/>
              <a:buChar char="⚫"/>
            </a:pPr>
            <a:r>
              <a:rPr lang="en-US"/>
              <a:t>In other words, the Product Owner’s highest priority item – and working together, breaks it down into individual tasks, which are recorded in a document called the </a:t>
            </a:r>
            <a:r>
              <a:rPr b="1" lang="en-US"/>
              <a:t>Sprint Backlog (figure 4). </a:t>
            </a:r>
            <a:endParaRPr/>
          </a:p>
          <a:p>
            <a:pPr indent="-274320" lvl="0" marL="274320" rtl="0" algn="l">
              <a:spcBef>
                <a:spcPts val="540"/>
              </a:spcBef>
              <a:spcAft>
                <a:spcPts val="0"/>
              </a:spcAft>
              <a:buSzPts val="2295"/>
              <a:buChar char="⚫"/>
            </a:pPr>
            <a:r>
              <a:rPr lang="en-US"/>
              <a:t>At the end of the meeting, the team will have produced a list of all the tasks, and for each task who has signed up to complete it and how much time they estimate it will take (typically in hours or fractions of a day). </a:t>
            </a:r>
            <a:endParaRPr/>
          </a:p>
          <a:p>
            <a:pPr indent="-128587" lvl="0" marL="274320" rtl="0" algn="l">
              <a:spcBef>
                <a:spcPts val="540"/>
              </a:spcBef>
              <a:spcAft>
                <a:spcPts val="0"/>
              </a:spcAft>
              <a:buSzPts val="2295"/>
              <a:buNone/>
            </a:pPr>
            <a:r>
              <a:t/>
            </a:r>
            <a:endParaRPr b="1"/>
          </a:p>
          <a:p>
            <a:pPr indent="-128587" lvl="0" marL="274320" rtl="0" algn="l">
              <a:spcBef>
                <a:spcPts val="540"/>
              </a:spcBef>
              <a:spcAft>
                <a:spcPts val="0"/>
              </a:spcAft>
              <a:buSzPts val="2295"/>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4"/>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Example</a:t>
            </a:r>
            <a:endParaRPr/>
          </a:p>
        </p:txBody>
      </p:sp>
      <p:sp>
        <p:nvSpPr>
          <p:cNvPr id="352" name="Google Shape;352;p24"/>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Prepared and presented by Usman Waheed</a:t>
            </a:r>
            <a:endParaRPr/>
          </a:p>
        </p:txBody>
      </p:sp>
      <p:sp>
        <p:nvSpPr>
          <p:cNvPr id="353" name="Google Shape;353;p24"/>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pic>
        <p:nvPicPr>
          <p:cNvPr id="354" name="Google Shape;354;p24"/>
          <p:cNvPicPr preferRelativeResize="0"/>
          <p:nvPr>
            <p:ph idx="1" type="body"/>
          </p:nvPr>
        </p:nvPicPr>
        <p:blipFill rotWithShape="1">
          <a:blip r:embed="rId3">
            <a:alphaModFix/>
          </a:blip>
          <a:srcRect b="0" l="0" r="0" t="0"/>
          <a:stretch/>
        </p:blipFill>
        <p:spPr>
          <a:xfrm>
            <a:off x="301625" y="1852309"/>
            <a:ext cx="8504238" cy="392173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5"/>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Scrum Change</a:t>
            </a:r>
            <a:endParaRPr/>
          </a:p>
        </p:txBody>
      </p:sp>
      <p:sp>
        <p:nvSpPr>
          <p:cNvPr id="360" name="Google Shape;360;p25"/>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Prepared and presented by Usman Waheed</a:t>
            </a:r>
            <a:endParaRPr/>
          </a:p>
        </p:txBody>
      </p:sp>
      <p:sp>
        <p:nvSpPr>
          <p:cNvPr id="361" name="Google Shape;361;p25"/>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362" name="Google Shape;362;p25"/>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fontScale="77500" lnSpcReduction="20000"/>
          </a:bodyPr>
          <a:lstStyle/>
          <a:p>
            <a:pPr indent="-274347" lvl="0" marL="274320" rtl="0" algn="l">
              <a:spcBef>
                <a:spcPts val="0"/>
              </a:spcBef>
              <a:spcAft>
                <a:spcPts val="0"/>
              </a:spcAft>
              <a:buSzPct val="85000"/>
              <a:buChar char="⚫"/>
            </a:pPr>
            <a:r>
              <a:rPr lang="en-US"/>
              <a:t>One of the key pillars of Scrum is that once the Scrum Team makes its commitment, the Product Owner </a:t>
            </a:r>
            <a:r>
              <a:rPr b="1" lang="en-US"/>
              <a:t>cannot</a:t>
            </a:r>
            <a:r>
              <a:rPr lang="en-US"/>
              <a:t> add new requests during the course of the Sprint. </a:t>
            </a:r>
            <a:endParaRPr/>
          </a:p>
          <a:p>
            <a:pPr indent="-274320" lvl="0" marL="274320" rtl="0" algn="l">
              <a:spcBef>
                <a:spcPts val="418"/>
              </a:spcBef>
              <a:spcAft>
                <a:spcPts val="0"/>
              </a:spcAft>
              <a:buSzPct val="85000"/>
              <a:buNone/>
            </a:pPr>
            <a:r>
              <a:t/>
            </a:r>
            <a:endParaRPr i="1"/>
          </a:p>
          <a:p>
            <a:pPr indent="-274320" lvl="0" marL="274320" rtl="0" algn="l">
              <a:spcBef>
                <a:spcPts val="418"/>
              </a:spcBef>
              <a:spcAft>
                <a:spcPts val="0"/>
              </a:spcAft>
              <a:buSzPct val="85000"/>
              <a:buNone/>
            </a:pPr>
            <a:r>
              <a:rPr i="1" lang="en-US"/>
              <a:t>This means that even if halfway through the Sprint the Product Owner decides that they want to add something new, he or she cannot make changes until the start of the next Sprint. </a:t>
            </a:r>
            <a:endParaRPr/>
          </a:p>
          <a:p>
            <a:pPr indent="-161404" lvl="0" marL="274320" rtl="0" algn="l">
              <a:spcBef>
                <a:spcPts val="418"/>
              </a:spcBef>
              <a:spcAft>
                <a:spcPts val="0"/>
              </a:spcAft>
              <a:buSzPct val="85000"/>
              <a:buNone/>
            </a:pPr>
            <a:r>
              <a:t/>
            </a:r>
            <a:endParaRPr/>
          </a:p>
          <a:p>
            <a:pPr indent="-274347" lvl="0" marL="274320" rtl="0" algn="l">
              <a:spcBef>
                <a:spcPts val="418"/>
              </a:spcBef>
              <a:spcAft>
                <a:spcPts val="0"/>
              </a:spcAft>
              <a:buSzPct val="85000"/>
              <a:buChar char="⚫"/>
            </a:pPr>
            <a:r>
              <a:rPr lang="en-US"/>
              <a:t>If an external circumstance appears that significantly changes priorities, and means the team would be wasting its time if it continued working, the Product Owner can terminate the Sprint; </a:t>
            </a:r>
            <a:endParaRPr/>
          </a:p>
          <a:p>
            <a:pPr indent="-274320" lvl="0" marL="274320" rtl="0" algn="l">
              <a:spcBef>
                <a:spcPts val="418"/>
              </a:spcBef>
              <a:spcAft>
                <a:spcPts val="0"/>
              </a:spcAft>
              <a:buSzPct val="85000"/>
              <a:buNone/>
            </a:pPr>
            <a:r>
              <a:t/>
            </a:r>
            <a:endParaRPr b="1"/>
          </a:p>
          <a:p>
            <a:pPr indent="-274320" lvl="0" marL="274320" rtl="0" algn="l">
              <a:spcBef>
                <a:spcPts val="418"/>
              </a:spcBef>
              <a:spcAft>
                <a:spcPts val="0"/>
              </a:spcAft>
              <a:buSzPct val="85000"/>
              <a:buNone/>
            </a:pPr>
            <a:r>
              <a:rPr b="1" lang="en-US"/>
              <a:t>this means the team stops all the work they are doing, and starts over with a Sprint Planning meeting, and so forth.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6"/>
          <p:cNvSpPr txBox="1"/>
          <p:nvPr>
            <p:ph type="title"/>
          </p:nvPr>
        </p:nvSpPr>
        <p:spPr>
          <a:xfrm>
            <a:off x="457200" y="0"/>
            <a:ext cx="8229600" cy="7620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Daily Standup Meeting </a:t>
            </a:r>
            <a:endParaRPr/>
          </a:p>
        </p:txBody>
      </p:sp>
      <p:sp>
        <p:nvSpPr>
          <p:cNvPr id="369" name="Google Shape;369;p26"/>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Prepared and presented by Usman Waheed</a:t>
            </a:r>
            <a:endParaRPr/>
          </a:p>
        </p:txBody>
      </p:sp>
      <p:sp>
        <p:nvSpPr>
          <p:cNvPr id="370" name="Google Shape;370;p26"/>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371" name="Google Shape;371;p26"/>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fontScale="70000" lnSpcReduction="20000"/>
          </a:bodyPr>
          <a:lstStyle/>
          <a:p>
            <a:pPr indent="-274320" lvl="0" marL="274320" rtl="0" algn="l">
              <a:spcBef>
                <a:spcPts val="0"/>
              </a:spcBef>
              <a:spcAft>
                <a:spcPts val="0"/>
              </a:spcAft>
              <a:buSzPct val="85000"/>
              <a:buChar char="⚫"/>
            </a:pPr>
            <a:r>
              <a:rPr lang="en-US"/>
              <a:t>Once the Sprint has started, the Scrum Team engages in another of the key Scrum practices: The Daily Stand-Up Meeting. </a:t>
            </a:r>
            <a:endParaRPr/>
          </a:p>
          <a:p>
            <a:pPr indent="-274320" lvl="0" marL="274320" rtl="0" algn="l">
              <a:spcBef>
                <a:spcPts val="378"/>
              </a:spcBef>
              <a:spcAft>
                <a:spcPts val="0"/>
              </a:spcAft>
              <a:buSzPct val="85000"/>
              <a:buChar char="⚫"/>
            </a:pPr>
            <a:r>
              <a:rPr lang="en-US"/>
              <a:t>This is a short (15 minute) meeting that happens every workday at an appointed time, and everyone on the Scrum Team attends; in order to ensure it stays brief, everyone stands (hence “Stand-Up Meeting”). </a:t>
            </a:r>
            <a:endParaRPr/>
          </a:p>
          <a:p>
            <a:pPr indent="-274320" lvl="0" marL="274320" rtl="0" algn="l">
              <a:spcBef>
                <a:spcPts val="378"/>
              </a:spcBef>
              <a:spcAft>
                <a:spcPts val="0"/>
              </a:spcAft>
              <a:buSzPct val="85000"/>
              <a:buChar char="⚫"/>
            </a:pPr>
            <a:r>
              <a:rPr lang="en-US"/>
              <a:t>It’s the team’s opportunity to report to itself on progress and obstacles. </a:t>
            </a:r>
            <a:endParaRPr/>
          </a:p>
          <a:p>
            <a:pPr indent="-274320" lvl="0" marL="274320" rtl="0" algn="l">
              <a:spcBef>
                <a:spcPts val="378"/>
              </a:spcBef>
              <a:spcAft>
                <a:spcPts val="0"/>
              </a:spcAft>
              <a:buSzPct val="85000"/>
              <a:buNone/>
            </a:pPr>
            <a:r>
              <a:t/>
            </a:r>
            <a:endParaRPr/>
          </a:p>
          <a:p>
            <a:pPr indent="-274320" lvl="0" marL="274320" rtl="0" algn="l">
              <a:spcBef>
                <a:spcPts val="378"/>
              </a:spcBef>
              <a:spcAft>
                <a:spcPts val="0"/>
              </a:spcAft>
              <a:buSzPct val="85000"/>
              <a:buNone/>
            </a:pPr>
            <a:r>
              <a:rPr lang="en-US"/>
              <a:t>One by one, each member of the team reports just three things to the other members of the team: </a:t>
            </a:r>
            <a:endParaRPr/>
          </a:p>
          <a:p>
            <a:pPr indent="-514350" lvl="0" marL="514350" rtl="0" algn="l">
              <a:spcBef>
                <a:spcPts val="378"/>
              </a:spcBef>
              <a:spcAft>
                <a:spcPts val="0"/>
              </a:spcAft>
              <a:buSzPct val="85000"/>
              <a:buFont typeface="Georgia"/>
              <a:buAutoNum type="arabicPeriod"/>
            </a:pPr>
            <a:r>
              <a:rPr lang="en-US"/>
              <a:t>What they were able to get done since the last meeting.</a:t>
            </a:r>
            <a:endParaRPr/>
          </a:p>
          <a:p>
            <a:pPr indent="-514350" lvl="0" marL="514350" rtl="0" algn="l">
              <a:spcBef>
                <a:spcPts val="378"/>
              </a:spcBef>
              <a:spcAft>
                <a:spcPts val="0"/>
              </a:spcAft>
              <a:buSzPct val="85000"/>
              <a:buFont typeface="Georgia"/>
              <a:buAutoNum type="arabicPeriod"/>
            </a:pPr>
            <a:r>
              <a:rPr lang="en-US"/>
              <a:t>what they’re aiming to get done by the next meeting.</a:t>
            </a:r>
            <a:endParaRPr/>
          </a:p>
          <a:p>
            <a:pPr indent="-514350" lvl="0" marL="514350" rtl="0" algn="l">
              <a:spcBef>
                <a:spcPts val="378"/>
              </a:spcBef>
              <a:spcAft>
                <a:spcPts val="0"/>
              </a:spcAft>
              <a:buSzPct val="85000"/>
              <a:buFont typeface="Georgia"/>
              <a:buAutoNum type="arabicPeriod"/>
            </a:pPr>
            <a:r>
              <a:rPr lang="en-US"/>
              <a:t>any blocks or obstacles that are in their way. </a:t>
            </a:r>
            <a:endParaRPr/>
          </a:p>
          <a:p>
            <a:pPr indent="-274320" lvl="0" marL="274320" rtl="0" algn="l">
              <a:spcBef>
                <a:spcPts val="378"/>
              </a:spcBef>
              <a:spcAft>
                <a:spcPts val="0"/>
              </a:spcAft>
              <a:buSzPct val="85000"/>
              <a:buNone/>
            </a:pPr>
            <a:r>
              <a:t/>
            </a:r>
            <a:endParaRPr i="1"/>
          </a:p>
          <a:p>
            <a:pPr indent="-274320" lvl="0" marL="274320" rtl="0" algn="l">
              <a:spcBef>
                <a:spcPts val="378"/>
              </a:spcBef>
              <a:spcAft>
                <a:spcPts val="0"/>
              </a:spcAft>
              <a:buSzPct val="85000"/>
              <a:buNone/>
            </a:pPr>
            <a:r>
              <a:rPr i="1" lang="en-US"/>
              <a:t>There’s no discussion during the Daily Stand-Up Meeting, just the reporting of the three key pieces of information; if discussion is required, it takes place right after the meeting.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7"/>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Role of participants during meeting</a:t>
            </a:r>
            <a:endParaRPr/>
          </a:p>
        </p:txBody>
      </p:sp>
      <p:sp>
        <p:nvSpPr>
          <p:cNvPr id="377" name="Google Shape;377;p27"/>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Prepared and presented by Usman Waheed</a:t>
            </a:r>
            <a:endParaRPr/>
          </a:p>
        </p:txBody>
      </p:sp>
      <p:sp>
        <p:nvSpPr>
          <p:cNvPr id="378" name="Google Shape;378;p27"/>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379" name="Google Shape;379;p27"/>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fontScale="85000" lnSpcReduction="10000"/>
          </a:bodyPr>
          <a:lstStyle/>
          <a:p>
            <a:pPr indent="-274320" lvl="0" marL="274320" rtl="0" algn="l">
              <a:spcBef>
                <a:spcPts val="0"/>
              </a:spcBef>
              <a:spcAft>
                <a:spcPts val="0"/>
              </a:spcAft>
              <a:buSzPct val="85000"/>
              <a:buChar char="⚫"/>
            </a:pPr>
            <a:r>
              <a:rPr lang="en-US"/>
              <a:t>The Scrum Master makes note of the blocks, and then helps team members to resolve them after the meeting. </a:t>
            </a:r>
            <a:endParaRPr/>
          </a:p>
          <a:p>
            <a:pPr indent="-274320" lvl="0" marL="274320" rtl="0" algn="l">
              <a:spcBef>
                <a:spcPts val="459"/>
              </a:spcBef>
              <a:spcAft>
                <a:spcPts val="0"/>
              </a:spcAft>
              <a:buSzPct val="85000"/>
              <a:buChar char="⚫"/>
            </a:pPr>
            <a:r>
              <a:rPr lang="en-US"/>
              <a:t>The Product Owner, Managers, and other stakeholders can attend the meeting, but they should </a:t>
            </a:r>
            <a:r>
              <a:rPr b="1" lang="en-US"/>
              <a:t>refrain from asking questions or opening discussion </a:t>
            </a:r>
            <a:r>
              <a:rPr lang="en-US"/>
              <a:t>until after the meeting concludes</a:t>
            </a:r>
            <a:endParaRPr/>
          </a:p>
          <a:p>
            <a:pPr indent="-150447" lvl="0" marL="274320" rtl="0" algn="l">
              <a:spcBef>
                <a:spcPts val="459"/>
              </a:spcBef>
              <a:spcAft>
                <a:spcPts val="0"/>
              </a:spcAft>
              <a:buSzPct val="85000"/>
              <a:buNone/>
            </a:pPr>
            <a:r>
              <a:t/>
            </a:r>
            <a:endParaRPr/>
          </a:p>
          <a:p>
            <a:pPr indent="0" lvl="0" marL="0" rtl="0" algn="l">
              <a:spcBef>
                <a:spcPts val="459"/>
              </a:spcBef>
              <a:spcAft>
                <a:spcPts val="0"/>
              </a:spcAft>
              <a:buSzPct val="85000"/>
              <a:buNone/>
            </a:pPr>
            <a:r>
              <a:rPr lang="en-US" u="sng"/>
              <a:t>everyone should be clear that the team is reporting to each other, </a:t>
            </a:r>
            <a:r>
              <a:rPr b="1" lang="en-US" u="sng"/>
              <a:t>not</a:t>
            </a:r>
            <a:r>
              <a:rPr lang="en-US" u="sng"/>
              <a:t> to the Product Owner, Managers or Scrum Master. </a:t>
            </a:r>
            <a:endParaRPr/>
          </a:p>
          <a:p>
            <a:pPr indent="-274320" lvl="0" marL="274320" rtl="0" algn="l">
              <a:spcBef>
                <a:spcPts val="459"/>
              </a:spcBef>
              <a:spcAft>
                <a:spcPts val="0"/>
              </a:spcAft>
              <a:buSzPct val="85000"/>
              <a:buNone/>
            </a:pPr>
            <a:r>
              <a:t/>
            </a:r>
            <a:endParaRPr/>
          </a:p>
          <a:p>
            <a:pPr indent="-274320" lvl="0" marL="274320" rtl="0" algn="l">
              <a:spcBef>
                <a:spcPts val="459"/>
              </a:spcBef>
              <a:spcAft>
                <a:spcPts val="0"/>
              </a:spcAft>
              <a:buSzPct val="85000"/>
              <a:buNone/>
            </a:pPr>
            <a:r>
              <a:rPr lang="en-US"/>
              <a:t>While it’s non-standard, some teams find it useful to have the Product Owners join and give a brief daily report of their own activities to the team. </a:t>
            </a:r>
            <a:endParaRPr/>
          </a:p>
          <a:p>
            <a:pPr indent="-150447" lvl="0" marL="274320" rtl="0" algn="l">
              <a:spcBef>
                <a:spcPts val="459"/>
              </a:spcBef>
              <a:spcAft>
                <a:spcPts val="0"/>
              </a:spcAft>
              <a:buSzPct val="850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8"/>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After meeting</a:t>
            </a:r>
            <a:endParaRPr/>
          </a:p>
        </p:txBody>
      </p:sp>
      <p:sp>
        <p:nvSpPr>
          <p:cNvPr id="385" name="Google Shape;385;p28"/>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Prepared and presented by Usman Waheed</a:t>
            </a:r>
            <a:endParaRPr/>
          </a:p>
        </p:txBody>
      </p:sp>
      <p:sp>
        <p:nvSpPr>
          <p:cNvPr id="386" name="Google Shape;386;p28"/>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387" name="Google Shape;387;p28"/>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fontScale="92500" lnSpcReduction="10000"/>
          </a:bodyPr>
          <a:lstStyle/>
          <a:p>
            <a:pPr indent="-274347" lvl="0" marL="274320" rtl="0" algn="l">
              <a:spcBef>
                <a:spcPts val="0"/>
              </a:spcBef>
              <a:spcAft>
                <a:spcPts val="0"/>
              </a:spcAft>
              <a:buSzPct val="85000"/>
              <a:buChar char="⚫"/>
            </a:pPr>
            <a:r>
              <a:rPr lang="en-US"/>
              <a:t>After the meeting, the team members update the amount of time remaining to complete each of the tasks that they’ve signed up for on the Sprint Backlog. </a:t>
            </a:r>
            <a:endParaRPr/>
          </a:p>
          <a:p>
            <a:pPr indent="-274347" lvl="0" marL="274320" rtl="0" algn="l">
              <a:spcBef>
                <a:spcPts val="499"/>
              </a:spcBef>
              <a:spcAft>
                <a:spcPts val="0"/>
              </a:spcAft>
              <a:buSzPct val="85000"/>
              <a:buChar char="⚫"/>
            </a:pPr>
            <a:r>
              <a:rPr lang="en-US"/>
              <a:t>The important thing is that it show the team their actual progress towards their goal – and </a:t>
            </a:r>
            <a:r>
              <a:rPr b="1" lang="en-US"/>
              <a:t>not in terms of how much time has been spent so far</a:t>
            </a:r>
            <a:r>
              <a:rPr lang="en-US"/>
              <a:t> (an irrelevant fact, as far as Scrum is concerned), </a:t>
            </a:r>
            <a:r>
              <a:rPr b="1" lang="en-US"/>
              <a:t>but in terms of how much work remains</a:t>
            </a:r>
            <a:r>
              <a:rPr lang="en-US"/>
              <a:t> – what separates the team from their goal. </a:t>
            </a:r>
            <a:endParaRPr/>
          </a:p>
          <a:p>
            <a:pPr indent="-274347" lvl="0" marL="274320" rtl="0" algn="l">
              <a:spcBef>
                <a:spcPts val="499"/>
              </a:spcBef>
              <a:spcAft>
                <a:spcPts val="0"/>
              </a:spcAft>
              <a:buSzPct val="85000"/>
              <a:buChar char="⚫"/>
            </a:pPr>
            <a:r>
              <a:rPr lang="en-US"/>
              <a:t>If the curve is not tracking towards completion at the end of the Sprint, then the team needs to either pick up the pace, or simplify and cut down what it’s doing. </a:t>
            </a:r>
            <a:endParaRPr/>
          </a:p>
          <a:p>
            <a:pPr indent="-139544" lvl="0" marL="274320" rtl="0" algn="l">
              <a:spcBef>
                <a:spcPts val="499"/>
              </a:spcBef>
              <a:spcAft>
                <a:spcPts val="0"/>
              </a:spcAft>
              <a:buSzPct val="850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9"/>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Prepared and presented by Usman Waheed</a:t>
            </a:r>
            <a:endParaRPr/>
          </a:p>
        </p:txBody>
      </p:sp>
      <p:sp>
        <p:nvSpPr>
          <p:cNvPr id="393" name="Google Shape;393;p29"/>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394" name="Google Shape;394;p29"/>
          <p:cNvSpPr txBox="1"/>
          <p:nvPr/>
        </p:nvSpPr>
        <p:spPr>
          <a:xfrm>
            <a:off x="5486400" y="1676400"/>
            <a:ext cx="3276600"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eorgia"/>
                <a:ea typeface="Georgia"/>
                <a:cs typeface="Georgia"/>
                <a:sym typeface="Georgia"/>
              </a:rPr>
              <a:t>This information is recorded on a graph called the Sprint Burndown Chart (figure 5). It shows, each day, how much work (measured in hours or days) remains until the team’s commitment is completed. Ideally, this should be a downward sloping graph that is on a trajectory to hit zero on the last day of the Sprint. And while sometimes it looks like that, often it doesn’t.</a:t>
            </a:r>
            <a:endParaRPr/>
          </a:p>
        </p:txBody>
      </p:sp>
      <p:pic>
        <p:nvPicPr>
          <p:cNvPr id="395" name="Google Shape;395;p29"/>
          <p:cNvPicPr preferRelativeResize="0"/>
          <p:nvPr>
            <p:ph idx="1" type="body"/>
          </p:nvPr>
        </p:nvPicPr>
        <p:blipFill rotWithShape="1">
          <a:blip r:embed="rId3">
            <a:alphaModFix/>
          </a:blip>
          <a:srcRect b="0" l="0" r="0" t="0"/>
          <a:stretch/>
        </p:blipFill>
        <p:spPr>
          <a:xfrm>
            <a:off x="0" y="81392"/>
            <a:ext cx="5486400" cy="632945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b="1" lang="en-US"/>
              <a:t>Agile Development and Scrum </a:t>
            </a:r>
            <a:endParaRPr/>
          </a:p>
        </p:txBody>
      </p:sp>
      <p:sp>
        <p:nvSpPr>
          <p:cNvPr id="184" name="Google Shape;184;p3"/>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Prepared and presented by Usman Waheed</a:t>
            </a:r>
            <a:endParaRPr/>
          </a:p>
        </p:txBody>
      </p:sp>
      <p:sp>
        <p:nvSpPr>
          <p:cNvPr id="185" name="Google Shape;185;p3"/>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186" name="Google Shape;186;p3"/>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Agile emphasizes building working software that people can get hands on with quickly, versus spending a lot of time writing specifications up front. </a:t>
            </a:r>
            <a:endParaRPr/>
          </a:p>
          <a:p>
            <a:pPr indent="-274320" lvl="0" marL="274320" rtl="0" algn="l">
              <a:spcBef>
                <a:spcPts val="540"/>
              </a:spcBef>
              <a:spcAft>
                <a:spcPts val="0"/>
              </a:spcAft>
              <a:buSzPts val="2295"/>
              <a:buChar char="⚫"/>
            </a:pPr>
            <a:r>
              <a:rPr lang="en-US"/>
              <a:t>Agile focuses on small, cross-functional teams empowered to make decisions, versus big hierarchies and compartmentalization by function,.</a:t>
            </a:r>
            <a:endParaRPr/>
          </a:p>
          <a:p>
            <a:pPr indent="-274320" lvl="0" marL="274320" rtl="0" algn="l">
              <a:spcBef>
                <a:spcPts val="540"/>
              </a:spcBef>
              <a:spcAft>
                <a:spcPts val="0"/>
              </a:spcAft>
              <a:buSzPts val="2295"/>
              <a:buChar char="⚫"/>
            </a:pPr>
            <a:r>
              <a:rPr lang="en-US"/>
              <a:t> Agile focuses on rapid iteration, with as much customer input along the way as possible. </a:t>
            </a:r>
            <a:endParaRPr/>
          </a:p>
          <a:p>
            <a:pPr indent="-128587" lvl="0" marL="274320" rtl="0" algn="l">
              <a:spcBef>
                <a:spcPts val="540"/>
              </a:spcBef>
              <a:spcAft>
                <a:spcPts val="0"/>
              </a:spcAft>
              <a:buSzPts val="2295"/>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0"/>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Sprint status</a:t>
            </a:r>
            <a:endParaRPr/>
          </a:p>
        </p:txBody>
      </p:sp>
      <p:sp>
        <p:nvSpPr>
          <p:cNvPr id="401" name="Google Shape;401;p30"/>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Prepared and presented by Usman Waheed</a:t>
            </a:r>
            <a:endParaRPr/>
          </a:p>
        </p:txBody>
      </p:sp>
      <p:sp>
        <p:nvSpPr>
          <p:cNvPr id="402" name="Google Shape;402;p30"/>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403" name="Google Shape;403;p30"/>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fontScale="92500" lnSpcReduction="10000"/>
          </a:bodyPr>
          <a:lstStyle/>
          <a:p>
            <a:pPr indent="-274347" lvl="0" marL="274320" rtl="0" algn="l">
              <a:spcBef>
                <a:spcPts val="0"/>
              </a:spcBef>
              <a:spcAft>
                <a:spcPts val="0"/>
              </a:spcAft>
              <a:buSzPct val="85000"/>
              <a:buChar char="⚫"/>
            </a:pPr>
            <a:r>
              <a:rPr lang="en-US"/>
              <a:t>One of the core principles of Scrum is that the duration of the Sprint is never extended – it ends on the assigned date regardless of whether the team has completed the work it committed to or not. </a:t>
            </a:r>
            <a:endParaRPr/>
          </a:p>
          <a:p>
            <a:pPr indent="-274347" lvl="0" marL="274320" rtl="0" algn="l">
              <a:spcBef>
                <a:spcPts val="499"/>
              </a:spcBef>
              <a:spcAft>
                <a:spcPts val="0"/>
              </a:spcAft>
              <a:buSzPct val="85000"/>
              <a:buChar char="⚫"/>
            </a:pPr>
            <a:r>
              <a:rPr lang="en-US"/>
              <a:t>If the team has not completed their Sprint Goal, they have to </a:t>
            </a:r>
            <a:r>
              <a:rPr b="1" lang="en-US"/>
              <a:t>stand up </a:t>
            </a:r>
            <a:r>
              <a:rPr lang="en-US"/>
              <a:t>at the end of the Sprint and acknowledge that they did not meet their commitment. </a:t>
            </a:r>
            <a:endParaRPr/>
          </a:p>
          <a:p>
            <a:pPr indent="-139544" lvl="0" marL="274320" rtl="0" algn="l">
              <a:spcBef>
                <a:spcPts val="499"/>
              </a:spcBef>
              <a:spcAft>
                <a:spcPts val="0"/>
              </a:spcAft>
              <a:buSzPct val="85000"/>
              <a:buNone/>
            </a:pPr>
            <a:r>
              <a:t/>
            </a:r>
            <a:endParaRPr/>
          </a:p>
          <a:p>
            <a:pPr indent="-274320" lvl="0" marL="274320" rtl="0" algn="l">
              <a:spcBef>
                <a:spcPts val="499"/>
              </a:spcBef>
              <a:spcAft>
                <a:spcPts val="0"/>
              </a:spcAft>
              <a:buSzPct val="85000"/>
              <a:buNone/>
            </a:pPr>
            <a:r>
              <a:rPr i="1" lang="en-US">
                <a:solidFill>
                  <a:srgbClr val="00B050"/>
                </a:solidFill>
              </a:rPr>
              <a:t>The idea is that this creates a very visible feedback loop, and teams are forced to get better at estimating what they are capable of accomplishing in a given Sprint, and then delivering it without fail. </a:t>
            </a:r>
            <a:endParaRPr/>
          </a:p>
          <a:p>
            <a:pPr indent="-274320" lvl="0" marL="274320" rtl="0" algn="l">
              <a:spcBef>
                <a:spcPts val="499"/>
              </a:spcBef>
              <a:spcAft>
                <a:spcPts val="0"/>
              </a:spcAft>
              <a:buSzPct val="85000"/>
              <a:buNone/>
            </a:pPr>
            <a:r>
              <a:t/>
            </a:r>
            <a:endParaRPr/>
          </a:p>
          <a:p>
            <a:pPr indent="-139544" lvl="0" marL="274320" rtl="0" algn="l">
              <a:spcBef>
                <a:spcPts val="499"/>
              </a:spcBef>
              <a:spcAft>
                <a:spcPts val="0"/>
              </a:spcAft>
              <a:buSzPct val="850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1"/>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Sprint status</a:t>
            </a:r>
            <a:endParaRPr/>
          </a:p>
        </p:txBody>
      </p:sp>
      <p:sp>
        <p:nvSpPr>
          <p:cNvPr id="409" name="Google Shape;409;p31"/>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Prepared and presented by Usman Waheed</a:t>
            </a:r>
            <a:endParaRPr/>
          </a:p>
        </p:txBody>
      </p:sp>
      <p:sp>
        <p:nvSpPr>
          <p:cNvPr id="410" name="Google Shape;410;p31"/>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411" name="Google Shape;411;p31"/>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fontScale="92500" lnSpcReduction="20000"/>
          </a:bodyPr>
          <a:lstStyle/>
          <a:p>
            <a:pPr indent="-274347" lvl="0" marL="274320" rtl="0" algn="l">
              <a:spcBef>
                <a:spcPts val="0"/>
              </a:spcBef>
              <a:spcAft>
                <a:spcPts val="0"/>
              </a:spcAft>
              <a:buSzPct val="85000"/>
              <a:buChar char="⚫"/>
            </a:pPr>
            <a:r>
              <a:rPr lang="en-US"/>
              <a:t>Teams will typically over-commit in their first few Sprints and fail to meet their Sprint Goal; they might then overcompensate and under commit, and finish early; but by the </a:t>
            </a:r>
            <a:r>
              <a:rPr b="1" lang="en-US"/>
              <a:t>third or fourth</a:t>
            </a:r>
            <a:r>
              <a:rPr lang="en-US"/>
              <a:t> Sprint, teams will typically have figured out what they’re capable of delivering, and they’ll meet their Sprint goals reliably after that. </a:t>
            </a:r>
            <a:endParaRPr/>
          </a:p>
          <a:p>
            <a:pPr indent="-274347" lvl="0" marL="274320" rtl="0" algn="l">
              <a:spcBef>
                <a:spcPts val="499"/>
              </a:spcBef>
              <a:spcAft>
                <a:spcPts val="0"/>
              </a:spcAft>
              <a:buSzPct val="85000"/>
              <a:buChar char="⚫"/>
            </a:pPr>
            <a:r>
              <a:rPr lang="en-US"/>
              <a:t>Teams are encouraged to pick one duration for their Sprints (say, 2 weeks) and not change it frequently – a consistent duration helps the team learn how much it can accomplish, and it also helps the team achieve a rhythm for their work (this is often referred to as the “heartbeat” of the team). </a:t>
            </a:r>
            <a:endParaRPr/>
          </a:p>
          <a:p>
            <a:pPr indent="-139544" lvl="0" marL="274320" rtl="0" algn="l">
              <a:spcBef>
                <a:spcPts val="499"/>
              </a:spcBef>
              <a:spcAft>
                <a:spcPts val="0"/>
              </a:spcAft>
              <a:buSzPct val="850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2"/>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b="1" lang="en-US"/>
              <a:t>Sprint Review </a:t>
            </a:r>
            <a:endParaRPr/>
          </a:p>
        </p:txBody>
      </p:sp>
      <p:sp>
        <p:nvSpPr>
          <p:cNvPr id="417" name="Google Shape;417;p32"/>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Prepared and presented by Usman Waheed</a:t>
            </a:r>
            <a:endParaRPr/>
          </a:p>
        </p:txBody>
      </p:sp>
      <p:sp>
        <p:nvSpPr>
          <p:cNvPr id="418" name="Google Shape;418;p32"/>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419" name="Google Shape;419;p32"/>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fontScale="85000" lnSpcReduction="10000"/>
          </a:bodyPr>
          <a:lstStyle/>
          <a:p>
            <a:pPr indent="-274320" lvl="0" marL="274320" rtl="0" algn="l">
              <a:spcBef>
                <a:spcPts val="0"/>
              </a:spcBef>
              <a:spcAft>
                <a:spcPts val="0"/>
              </a:spcAft>
              <a:buSzPct val="85000"/>
              <a:buChar char="⚫"/>
            </a:pPr>
            <a:r>
              <a:rPr lang="en-US"/>
              <a:t>After the Sprint ends, there is the Sprint Review, where the team demos what they’ve built during the Sprint.</a:t>
            </a:r>
            <a:endParaRPr/>
          </a:p>
          <a:p>
            <a:pPr indent="-274320" lvl="0" marL="274320" rtl="0" algn="l">
              <a:spcBef>
                <a:spcPts val="459"/>
              </a:spcBef>
              <a:spcAft>
                <a:spcPts val="0"/>
              </a:spcAft>
              <a:buSzPct val="85000"/>
              <a:buChar char="⚫"/>
            </a:pPr>
            <a:r>
              <a:rPr lang="en-US"/>
              <a:t>Present at this meeting are the Product Owner, Team Members, and Scrum Master, plus customers, stakeholders, experts, executives, and anyone else interested. </a:t>
            </a:r>
            <a:endParaRPr/>
          </a:p>
          <a:p>
            <a:pPr indent="-150447" lvl="0" marL="274320" rtl="0" algn="l">
              <a:spcBef>
                <a:spcPts val="459"/>
              </a:spcBef>
              <a:spcAft>
                <a:spcPts val="0"/>
              </a:spcAft>
              <a:buSzPct val="85000"/>
              <a:buNone/>
            </a:pPr>
            <a:r>
              <a:t/>
            </a:r>
            <a:endParaRPr/>
          </a:p>
          <a:p>
            <a:pPr indent="-274320" lvl="0" marL="274320" rtl="0" algn="l">
              <a:spcBef>
                <a:spcPts val="459"/>
              </a:spcBef>
              <a:spcAft>
                <a:spcPts val="0"/>
              </a:spcAft>
              <a:buSzPct val="85000"/>
              <a:buNone/>
            </a:pPr>
            <a:r>
              <a:rPr lang="en-US"/>
              <a:t>This is not a “presentation” the team gives – there are </a:t>
            </a:r>
            <a:r>
              <a:rPr b="1" lang="en-US"/>
              <a:t>no PowerPoints</a:t>
            </a:r>
            <a:r>
              <a:rPr lang="en-US"/>
              <a:t>, and typically no more than </a:t>
            </a:r>
            <a:r>
              <a:rPr b="1" lang="en-US"/>
              <a:t>30</a:t>
            </a:r>
            <a:r>
              <a:rPr lang="en-US"/>
              <a:t> minutes is spent preparing for it – it’s literally just a demo of what’s been built, and anyone present is free to ask questions and give input. </a:t>
            </a:r>
            <a:endParaRPr/>
          </a:p>
          <a:p>
            <a:pPr indent="-274320" lvl="0" marL="274320" rtl="0" algn="l">
              <a:spcBef>
                <a:spcPts val="459"/>
              </a:spcBef>
              <a:spcAft>
                <a:spcPts val="0"/>
              </a:spcAft>
              <a:buSzPct val="85000"/>
              <a:buNone/>
            </a:pPr>
            <a:r>
              <a:rPr lang="en-US"/>
              <a:t>It can last </a:t>
            </a:r>
            <a:r>
              <a:rPr b="1" i="1" lang="en-US"/>
              <a:t>10 minutes, or it can last two hours</a:t>
            </a:r>
            <a:r>
              <a:rPr lang="en-US"/>
              <a:t> – whatever it takes to show what’s been built and get feedback </a:t>
            </a:r>
            <a:endParaRPr/>
          </a:p>
          <a:p>
            <a:pPr indent="-150447" lvl="0" marL="274320" rtl="0" algn="l">
              <a:spcBef>
                <a:spcPts val="459"/>
              </a:spcBef>
              <a:spcAft>
                <a:spcPts val="0"/>
              </a:spcAft>
              <a:buSzPct val="850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3"/>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b="1" lang="en-US"/>
              <a:t>Sprint Retrospective </a:t>
            </a:r>
            <a:endParaRPr/>
          </a:p>
        </p:txBody>
      </p:sp>
      <p:sp>
        <p:nvSpPr>
          <p:cNvPr id="425" name="Google Shape;425;p33"/>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Prepared and presented by Usman Waheed</a:t>
            </a:r>
            <a:endParaRPr/>
          </a:p>
        </p:txBody>
      </p:sp>
      <p:sp>
        <p:nvSpPr>
          <p:cNvPr id="426" name="Google Shape;426;p33"/>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427" name="Google Shape;427;p33"/>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fontScale="85000" lnSpcReduction="10000"/>
          </a:bodyPr>
          <a:lstStyle/>
          <a:p>
            <a:pPr indent="-274320" lvl="0" marL="274320" rtl="0" algn="l">
              <a:spcBef>
                <a:spcPts val="0"/>
              </a:spcBef>
              <a:spcAft>
                <a:spcPts val="0"/>
              </a:spcAft>
              <a:buSzPct val="85000"/>
              <a:buChar char="⚫"/>
            </a:pPr>
            <a:r>
              <a:rPr lang="en-US"/>
              <a:t>Following the Sprint Review, the team gets together for the Sprint Retrospective. </a:t>
            </a:r>
            <a:endParaRPr/>
          </a:p>
          <a:p>
            <a:pPr indent="-274320" lvl="0" marL="274320" rtl="0" algn="l">
              <a:spcBef>
                <a:spcPts val="459"/>
              </a:spcBef>
              <a:spcAft>
                <a:spcPts val="0"/>
              </a:spcAft>
              <a:buSzPct val="85000"/>
              <a:buChar char="⚫"/>
            </a:pPr>
            <a:r>
              <a:rPr lang="en-US"/>
              <a:t>It’s an opportunity for the team to discuss what’s working and what’s not working, and agree on changes to try. </a:t>
            </a:r>
            <a:endParaRPr/>
          </a:p>
          <a:p>
            <a:pPr indent="-150447" lvl="0" marL="274320" rtl="0" algn="l">
              <a:spcBef>
                <a:spcPts val="459"/>
              </a:spcBef>
              <a:spcAft>
                <a:spcPts val="0"/>
              </a:spcAft>
              <a:buSzPct val="85000"/>
              <a:buNone/>
            </a:pPr>
            <a:r>
              <a:t/>
            </a:r>
            <a:endParaRPr i="1"/>
          </a:p>
          <a:p>
            <a:pPr indent="-274320" lvl="0" marL="274320" rtl="0" algn="l">
              <a:spcBef>
                <a:spcPts val="459"/>
              </a:spcBef>
              <a:spcAft>
                <a:spcPts val="0"/>
              </a:spcAft>
              <a:buSzPct val="85000"/>
              <a:buNone/>
            </a:pPr>
            <a:r>
              <a:rPr i="1" lang="en-US"/>
              <a:t>The Scrum Team, the Product Owner, and the ScrumMaster will all attend, and a </a:t>
            </a:r>
            <a:r>
              <a:rPr b="1" i="1" lang="en-US"/>
              <a:t>neutral outsider will facilitate the meeting</a:t>
            </a:r>
            <a:r>
              <a:rPr i="1" lang="en-US"/>
              <a:t>; a good approach is for Scrum Masters to facilitate each others’ retrospectives, which enables cross-pollination among teams. </a:t>
            </a:r>
            <a:endParaRPr/>
          </a:p>
          <a:p>
            <a:pPr indent="-150447" lvl="0" marL="274320" rtl="0" algn="l">
              <a:spcBef>
                <a:spcPts val="459"/>
              </a:spcBef>
              <a:spcAft>
                <a:spcPts val="0"/>
              </a:spcAft>
              <a:buSzPct val="85000"/>
              <a:buNone/>
            </a:pPr>
            <a:r>
              <a:t/>
            </a:r>
            <a:endParaRPr/>
          </a:p>
          <a:p>
            <a:pPr indent="-274320" lvl="0" marL="274320" rtl="0" algn="l">
              <a:spcBef>
                <a:spcPts val="459"/>
              </a:spcBef>
              <a:spcAft>
                <a:spcPts val="0"/>
              </a:spcAft>
              <a:buSzPct val="85000"/>
              <a:buChar char="⚫"/>
            </a:pPr>
            <a:r>
              <a:rPr lang="en-US"/>
              <a:t>This is a practice that some teams skip, and that’s unfortunate because it’s one of the most important tools for making Scrum successful.</a:t>
            </a:r>
            <a:endParaRPr/>
          </a:p>
          <a:p>
            <a:pPr indent="-150447" lvl="0" marL="274320" rtl="0" algn="l">
              <a:spcBef>
                <a:spcPts val="459"/>
              </a:spcBef>
              <a:spcAft>
                <a:spcPts val="0"/>
              </a:spcAft>
              <a:buSzPct val="850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4"/>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Sprint status</a:t>
            </a:r>
            <a:endParaRPr/>
          </a:p>
        </p:txBody>
      </p:sp>
      <p:sp>
        <p:nvSpPr>
          <p:cNvPr id="433" name="Google Shape;433;p34"/>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Prepared and presented by Usman Waheed</a:t>
            </a:r>
            <a:endParaRPr/>
          </a:p>
        </p:txBody>
      </p:sp>
      <p:sp>
        <p:nvSpPr>
          <p:cNvPr id="434" name="Google Shape;434;p34"/>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435" name="Google Shape;435;p34"/>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lnSpcReduction="10000"/>
          </a:bodyPr>
          <a:lstStyle/>
          <a:p>
            <a:pPr indent="-274320" lvl="0" marL="274320" rtl="0" algn="l">
              <a:spcBef>
                <a:spcPts val="0"/>
              </a:spcBef>
              <a:spcAft>
                <a:spcPts val="0"/>
              </a:spcAft>
              <a:buSzPts val="2295"/>
              <a:buChar char="⚫"/>
            </a:pPr>
            <a:r>
              <a:rPr lang="en-US"/>
              <a:t>A simple way to structure the Sprint Retrospective is to hang two </a:t>
            </a:r>
            <a:r>
              <a:rPr b="1" lang="en-US"/>
              <a:t>sheets of poster-sized paper</a:t>
            </a:r>
            <a:r>
              <a:rPr lang="en-US"/>
              <a:t> labeled “What’s Working Well” and “What’s Not Working, or Could Work Better” – and then have </a:t>
            </a:r>
            <a:r>
              <a:rPr b="1" lang="en-US"/>
              <a:t>each person add several items to either. </a:t>
            </a:r>
            <a:endParaRPr/>
          </a:p>
          <a:p>
            <a:pPr indent="-274320" lvl="0" marL="274320" rtl="0" algn="l">
              <a:spcBef>
                <a:spcPts val="540"/>
              </a:spcBef>
              <a:spcAft>
                <a:spcPts val="0"/>
              </a:spcAft>
              <a:buSzPts val="2295"/>
              <a:buChar char="⚫"/>
            </a:pPr>
            <a:r>
              <a:rPr lang="en-US"/>
              <a:t>As items are repeated, check-marks are added next to them, so the common items become clear. Then the team looks for underlying causes, and agrees on changes to make in the upcoming Sprint, along with a commitment to review the results at the next Sprint Retrospective. </a:t>
            </a:r>
            <a:endParaRPr/>
          </a:p>
          <a:p>
            <a:pPr indent="-128587" lvl="0" marL="274320" rtl="0" algn="l">
              <a:spcBef>
                <a:spcPts val="540"/>
              </a:spcBef>
              <a:spcAft>
                <a:spcPts val="0"/>
              </a:spcAft>
              <a:buSzPts val="2295"/>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5"/>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b="1" lang="en-US"/>
              <a:t>Starting the Next Sprint </a:t>
            </a:r>
            <a:endParaRPr/>
          </a:p>
        </p:txBody>
      </p:sp>
      <p:sp>
        <p:nvSpPr>
          <p:cNvPr id="441" name="Google Shape;441;p35"/>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Prepared and presented by Usman Waheed</a:t>
            </a:r>
            <a:endParaRPr/>
          </a:p>
        </p:txBody>
      </p:sp>
      <p:sp>
        <p:nvSpPr>
          <p:cNvPr id="442" name="Google Shape;442;p35"/>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443" name="Google Shape;443;p35"/>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fontScale="62500" lnSpcReduction="20000"/>
          </a:bodyPr>
          <a:lstStyle/>
          <a:p>
            <a:pPr indent="-274347" lvl="0" marL="274320" rtl="0" algn="l">
              <a:spcBef>
                <a:spcPts val="0"/>
              </a:spcBef>
              <a:spcAft>
                <a:spcPts val="0"/>
              </a:spcAft>
              <a:buSzPct val="85000"/>
              <a:buChar char="⚫"/>
            </a:pPr>
            <a:r>
              <a:rPr lang="en-US"/>
              <a:t>Following the Sprint Review Meeting, the Product Owner takes all the input, as well as all new priorities that have appeared during the Sprint, and incorporates them into the Product Backlog; new items are added, and existing ones are modified, reordered, or deleted. </a:t>
            </a:r>
            <a:endParaRPr/>
          </a:p>
          <a:p>
            <a:pPr indent="-274347" lvl="0" marL="274320" rtl="0" algn="l">
              <a:spcBef>
                <a:spcPts val="337"/>
              </a:spcBef>
              <a:spcAft>
                <a:spcPts val="0"/>
              </a:spcAft>
              <a:buSzPct val="85000"/>
              <a:buChar char="⚫"/>
            </a:pPr>
            <a:r>
              <a:rPr lang="en-US"/>
              <a:t>Once this updating of the Product Backlog is complete, the cycle is ready to begin all over again, with the next Sprint Planning Meeting. </a:t>
            </a:r>
            <a:endParaRPr/>
          </a:p>
          <a:p>
            <a:pPr indent="-274347" lvl="0" marL="274320" rtl="0" algn="l">
              <a:spcBef>
                <a:spcPts val="337"/>
              </a:spcBef>
              <a:spcAft>
                <a:spcPts val="0"/>
              </a:spcAft>
              <a:buSzPct val="85000"/>
              <a:buChar char="⚫"/>
            </a:pPr>
            <a:r>
              <a:rPr lang="en-US"/>
              <a:t>One practice many teams find useful is to hold a Prioritization Meeting toward the end of each Sprint, to review the Product Backlog for the upcoming Sprint with the Product Owner. </a:t>
            </a:r>
            <a:endParaRPr/>
          </a:p>
          <a:p>
            <a:pPr indent="-274347" lvl="0" marL="274320" rtl="0" algn="l">
              <a:spcBef>
                <a:spcPts val="337"/>
              </a:spcBef>
              <a:spcAft>
                <a:spcPts val="0"/>
              </a:spcAft>
              <a:buSzPct val="85000"/>
              <a:buChar char="⚫"/>
            </a:pPr>
            <a:r>
              <a:rPr lang="en-US"/>
              <a:t>In addition to giving the team an opportunity to suggest items the Product Owner may not be aware of – technical maintenance, for example – this meeting also kicks off any preliminary thinking that’s required before the Sprint Planning Meeting. </a:t>
            </a:r>
            <a:endParaRPr/>
          </a:p>
          <a:p>
            <a:pPr indent="-274347" lvl="0" marL="274320" rtl="0" algn="l">
              <a:spcBef>
                <a:spcPts val="337"/>
              </a:spcBef>
              <a:spcAft>
                <a:spcPts val="0"/>
              </a:spcAft>
              <a:buSzPct val="85000"/>
              <a:buChar char="⚫"/>
            </a:pPr>
            <a:r>
              <a:rPr lang="en-US"/>
              <a:t>There’s </a:t>
            </a:r>
            <a:r>
              <a:rPr b="1" lang="en-US"/>
              <a:t>no downtime</a:t>
            </a:r>
            <a:r>
              <a:rPr lang="en-US"/>
              <a:t> between Sprints – teams will often go from a Sprint Review one afternoon into the next Sprint Planning Meeting the following morning. </a:t>
            </a:r>
            <a:endParaRPr/>
          </a:p>
          <a:p>
            <a:pPr indent="-274347" lvl="0" marL="274320" rtl="0" algn="l">
              <a:spcBef>
                <a:spcPts val="337"/>
              </a:spcBef>
              <a:spcAft>
                <a:spcPts val="0"/>
              </a:spcAft>
              <a:buSzPct val="85000"/>
              <a:buChar char="⚫"/>
            </a:pPr>
            <a:r>
              <a:rPr lang="en-US"/>
              <a:t>One of the values of Agile development is “sustainable pace”, and only by working regular hours at a reasonable level of intensity can teams continue this cycle indefinitely. </a:t>
            </a:r>
            <a:endParaRPr/>
          </a:p>
          <a:p>
            <a:pPr indent="-183264" lvl="0" marL="274320" rtl="0" algn="l">
              <a:spcBef>
                <a:spcPts val="337"/>
              </a:spcBef>
              <a:spcAft>
                <a:spcPts val="0"/>
              </a:spcAft>
              <a:buSzPct val="850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36"/>
          <p:cNvSpPr txBox="1"/>
          <p:nvPr>
            <p:ph type="title"/>
          </p:nvPr>
        </p:nvSpPr>
        <p:spPr>
          <a:xfrm>
            <a:off x="301752" y="228600"/>
            <a:ext cx="8534400" cy="1066800"/>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rgbClr val="7A9798"/>
              </a:buClr>
              <a:buSzPct val="100000"/>
              <a:buFont typeface="Georgia"/>
              <a:buNone/>
            </a:pPr>
            <a:br>
              <a:rPr b="1" lang="en-US"/>
            </a:br>
            <a:br>
              <a:rPr b="1" lang="en-US"/>
            </a:br>
            <a:r>
              <a:rPr b="1" lang="en-US"/>
              <a:t>Release Planning</a:t>
            </a:r>
            <a:br>
              <a:rPr b="1" lang="en-US"/>
            </a:br>
            <a:endParaRPr/>
          </a:p>
        </p:txBody>
      </p:sp>
      <p:sp>
        <p:nvSpPr>
          <p:cNvPr id="449" name="Google Shape;449;p36"/>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Prepared and presented by Usman Waheed</a:t>
            </a:r>
            <a:endParaRPr/>
          </a:p>
        </p:txBody>
      </p:sp>
      <p:sp>
        <p:nvSpPr>
          <p:cNvPr id="450" name="Google Shape;450;p36"/>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451" name="Google Shape;451;p36"/>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None/>
            </a:pPr>
            <a:r>
              <a:rPr lang="en-US"/>
              <a:t>Sprint(</a:t>
            </a:r>
            <a:r>
              <a:rPr b="1" lang="en-US"/>
              <a:t>s)</a:t>
            </a:r>
            <a:r>
              <a:rPr lang="en-US"/>
              <a:t> continue until the Product Owner decides the product is almost ready for release, at which point there may be a “</a:t>
            </a:r>
            <a:r>
              <a:rPr b="1" lang="en-US"/>
              <a:t>Release Sprint</a:t>
            </a:r>
            <a:r>
              <a:rPr lang="en-US"/>
              <a:t>” to do final integration and testing in preparation for launch. If the team has followed good development practices along the way, with </a:t>
            </a:r>
            <a:r>
              <a:rPr b="1" lang="en-US"/>
              <a:t>continuous refactoring and integration, and effective testing </a:t>
            </a:r>
            <a:r>
              <a:rPr lang="en-US"/>
              <a:t>during each Sprint, there should be little cleanup required. </a:t>
            </a:r>
            <a:endParaRPr/>
          </a:p>
          <a:p>
            <a:pPr indent="-128587" lvl="0" marL="274320" rtl="0" algn="l">
              <a:spcBef>
                <a:spcPts val="540"/>
              </a:spcBef>
              <a:spcAft>
                <a:spcPts val="0"/>
              </a:spcAft>
              <a:buSzPts val="2295"/>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37"/>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t/>
            </a:r>
            <a:endParaRPr/>
          </a:p>
        </p:txBody>
      </p:sp>
      <p:sp>
        <p:nvSpPr>
          <p:cNvPr id="457" name="Google Shape;457;p37"/>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Prepared and presented by Usman Waheed</a:t>
            </a:r>
            <a:endParaRPr/>
          </a:p>
        </p:txBody>
      </p:sp>
      <p:sp>
        <p:nvSpPr>
          <p:cNvPr id="458" name="Google Shape;458;p37"/>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pic>
        <p:nvPicPr>
          <p:cNvPr id="459" name="Google Shape;459;p37"/>
          <p:cNvPicPr preferRelativeResize="0"/>
          <p:nvPr>
            <p:ph idx="1" type="body"/>
          </p:nvPr>
        </p:nvPicPr>
        <p:blipFill rotWithShape="1">
          <a:blip r:embed="rId3">
            <a:alphaModFix/>
          </a:blip>
          <a:srcRect b="0" l="0" r="0" t="1394"/>
          <a:stretch/>
        </p:blipFill>
        <p:spPr>
          <a:xfrm>
            <a:off x="1780794" y="304800"/>
            <a:ext cx="6076188" cy="60960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38"/>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t/>
            </a:r>
            <a:endParaRPr/>
          </a:p>
        </p:txBody>
      </p:sp>
      <p:sp>
        <p:nvSpPr>
          <p:cNvPr id="465" name="Google Shape;465;p38"/>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Prepared and presented by Usman Waheed</a:t>
            </a:r>
            <a:endParaRPr/>
          </a:p>
        </p:txBody>
      </p:sp>
      <p:sp>
        <p:nvSpPr>
          <p:cNvPr id="466" name="Google Shape;466;p38"/>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pic>
        <p:nvPicPr>
          <p:cNvPr descr="https://shipsoftware.files.wordpress.com/2012/02/scrumdiagram.png?w=500" id="467" name="Google Shape;467;p38"/>
          <p:cNvPicPr preferRelativeResize="0"/>
          <p:nvPr>
            <p:ph idx="1" type="body"/>
          </p:nvPr>
        </p:nvPicPr>
        <p:blipFill rotWithShape="1">
          <a:blip r:embed="rId3">
            <a:alphaModFix/>
          </a:blip>
          <a:srcRect b="0" l="0" r="0" t="0"/>
          <a:stretch/>
        </p:blipFill>
        <p:spPr>
          <a:xfrm>
            <a:off x="175104" y="146230"/>
            <a:ext cx="8816496" cy="628648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4"/>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fastest-growing Agile method</a:t>
            </a:r>
            <a:endParaRPr/>
          </a:p>
        </p:txBody>
      </p:sp>
      <p:sp>
        <p:nvSpPr>
          <p:cNvPr id="192" name="Google Shape;192;p4"/>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Prepared and presented by Usman Waheed</a:t>
            </a:r>
            <a:endParaRPr/>
          </a:p>
        </p:txBody>
      </p:sp>
      <p:sp>
        <p:nvSpPr>
          <p:cNvPr id="193" name="Google Shape;193;p4"/>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194" name="Google Shape;194;p4"/>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fontScale="70000" lnSpcReduction="20000"/>
          </a:bodyPr>
          <a:lstStyle/>
          <a:p>
            <a:pPr indent="-274320" lvl="0" marL="274320" rtl="0" algn="l">
              <a:spcBef>
                <a:spcPts val="0"/>
              </a:spcBef>
              <a:spcAft>
                <a:spcPts val="0"/>
              </a:spcAft>
              <a:buSzPct val="85000"/>
              <a:buNone/>
            </a:pPr>
            <a:r>
              <a:rPr lang="en-US"/>
              <a:t>One of the fastest-growing Agile methods is </a:t>
            </a:r>
            <a:r>
              <a:rPr b="1" lang="en-US"/>
              <a:t>Scrum</a:t>
            </a:r>
            <a:r>
              <a:rPr lang="en-US"/>
              <a:t>. </a:t>
            </a:r>
            <a:endParaRPr/>
          </a:p>
          <a:p>
            <a:pPr indent="-274320" lvl="0" marL="274320" rtl="0" algn="l">
              <a:spcBef>
                <a:spcPts val="378"/>
              </a:spcBef>
              <a:spcAft>
                <a:spcPts val="0"/>
              </a:spcAft>
              <a:buSzPct val="85000"/>
              <a:buNone/>
            </a:pPr>
            <a:r>
              <a:rPr lang="en-US"/>
              <a:t>It was formalized over a decade ago by Ken Schwaber and Dr. Jeff Sutherland, and it’s now being used by companies large and small, including </a:t>
            </a:r>
            <a:endParaRPr/>
          </a:p>
          <a:p>
            <a:pPr indent="-274320" lvl="0" marL="274320" rtl="0" algn="l">
              <a:spcBef>
                <a:spcPts val="378"/>
              </a:spcBef>
              <a:spcAft>
                <a:spcPts val="0"/>
              </a:spcAft>
              <a:buSzPct val="85000"/>
              <a:buNone/>
            </a:pPr>
            <a:r>
              <a:t/>
            </a:r>
            <a:endParaRPr/>
          </a:p>
          <a:p>
            <a:pPr indent="-274320" lvl="0" marL="274320" rtl="0" algn="l">
              <a:spcBef>
                <a:spcPts val="378"/>
              </a:spcBef>
              <a:spcAft>
                <a:spcPts val="0"/>
              </a:spcAft>
              <a:buSzPct val="85000"/>
              <a:buNone/>
            </a:pPr>
            <a:r>
              <a:rPr lang="en-US"/>
              <a:t>Yahoo!, </a:t>
            </a:r>
            <a:endParaRPr/>
          </a:p>
          <a:p>
            <a:pPr indent="-274320" lvl="0" marL="274320" rtl="0" algn="l">
              <a:spcBef>
                <a:spcPts val="378"/>
              </a:spcBef>
              <a:spcAft>
                <a:spcPts val="0"/>
              </a:spcAft>
              <a:buSzPct val="85000"/>
              <a:buNone/>
            </a:pPr>
            <a:r>
              <a:rPr lang="en-US"/>
              <a:t>Microsoft, </a:t>
            </a:r>
            <a:endParaRPr/>
          </a:p>
          <a:p>
            <a:pPr indent="-274320" lvl="0" marL="274320" rtl="0" algn="l">
              <a:spcBef>
                <a:spcPts val="378"/>
              </a:spcBef>
              <a:spcAft>
                <a:spcPts val="0"/>
              </a:spcAft>
              <a:buSzPct val="85000"/>
              <a:buNone/>
            </a:pPr>
            <a:r>
              <a:rPr lang="en-US"/>
              <a:t>Google, </a:t>
            </a:r>
            <a:endParaRPr/>
          </a:p>
          <a:p>
            <a:pPr indent="-274320" lvl="0" marL="274320" rtl="0" algn="l">
              <a:spcBef>
                <a:spcPts val="378"/>
              </a:spcBef>
              <a:spcAft>
                <a:spcPts val="0"/>
              </a:spcAft>
              <a:buSzPct val="85000"/>
              <a:buNone/>
            </a:pPr>
            <a:r>
              <a:rPr lang="en-US"/>
              <a:t>Lockheed Martin, </a:t>
            </a:r>
            <a:endParaRPr/>
          </a:p>
          <a:p>
            <a:pPr indent="-274320" lvl="0" marL="274320" rtl="0" algn="l">
              <a:spcBef>
                <a:spcPts val="378"/>
              </a:spcBef>
              <a:spcAft>
                <a:spcPts val="0"/>
              </a:spcAft>
              <a:buSzPct val="85000"/>
              <a:buNone/>
            </a:pPr>
            <a:r>
              <a:rPr lang="en-US"/>
              <a:t>Motorola, </a:t>
            </a:r>
            <a:endParaRPr/>
          </a:p>
          <a:p>
            <a:pPr indent="-274320" lvl="0" marL="274320" rtl="0" algn="l">
              <a:spcBef>
                <a:spcPts val="378"/>
              </a:spcBef>
              <a:spcAft>
                <a:spcPts val="0"/>
              </a:spcAft>
              <a:buSzPct val="85000"/>
              <a:buNone/>
            </a:pPr>
            <a:r>
              <a:rPr lang="en-US"/>
              <a:t>SAP, </a:t>
            </a:r>
            <a:endParaRPr/>
          </a:p>
          <a:p>
            <a:pPr indent="-274320" lvl="0" marL="274320" rtl="0" algn="l">
              <a:spcBef>
                <a:spcPts val="378"/>
              </a:spcBef>
              <a:spcAft>
                <a:spcPts val="0"/>
              </a:spcAft>
              <a:buSzPct val="85000"/>
              <a:buNone/>
            </a:pPr>
            <a:r>
              <a:rPr lang="en-US"/>
              <a:t>Cisco, </a:t>
            </a:r>
            <a:endParaRPr/>
          </a:p>
          <a:p>
            <a:pPr indent="-274320" lvl="0" marL="274320" rtl="0" algn="l">
              <a:spcBef>
                <a:spcPts val="378"/>
              </a:spcBef>
              <a:spcAft>
                <a:spcPts val="0"/>
              </a:spcAft>
              <a:buSzPct val="85000"/>
              <a:buNone/>
            </a:pPr>
            <a:r>
              <a:rPr lang="en-US"/>
              <a:t>GE Medical, </a:t>
            </a:r>
            <a:endParaRPr/>
          </a:p>
          <a:p>
            <a:pPr indent="-274320" lvl="0" marL="274320" rtl="0" algn="l">
              <a:spcBef>
                <a:spcPts val="378"/>
              </a:spcBef>
              <a:spcAft>
                <a:spcPts val="0"/>
              </a:spcAft>
              <a:buSzPct val="85000"/>
              <a:buNone/>
            </a:pPr>
            <a:r>
              <a:rPr lang="en-US"/>
              <a:t>CapitalOne and </a:t>
            </a:r>
            <a:endParaRPr/>
          </a:p>
          <a:p>
            <a:pPr indent="-274320" lvl="0" marL="274320" rtl="0" algn="l">
              <a:spcBef>
                <a:spcPts val="378"/>
              </a:spcBef>
              <a:spcAft>
                <a:spcPts val="0"/>
              </a:spcAft>
              <a:buSzPct val="85000"/>
              <a:buNone/>
            </a:pPr>
            <a:r>
              <a:rPr lang="en-US"/>
              <a:t>the US Federal Reserve. </a:t>
            </a:r>
            <a:endParaRPr/>
          </a:p>
          <a:p>
            <a:pPr indent="-172307" lvl="0" marL="274320" rtl="0" algn="l">
              <a:spcBef>
                <a:spcPts val="378"/>
              </a:spcBef>
              <a:spcAft>
                <a:spcPts val="0"/>
              </a:spcAft>
              <a:buSzPct val="85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5"/>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Prepared and presented by Usman Waheed</a:t>
            </a:r>
            <a:endParaRPr/>
          </a:p>
        </p:txBody>
      </p:sp>
      <p:pic>
        <p:nvPicPr>
          <p:cNvPr descr="Timeline&#10;&#10;Description automatically generated" id="200" name="Google Shape;200;p5"/>
          <p:cNvPicPr preferRelativeResize="0"/>
          <p:nvPr/>
        </p:nvPicPr>
        <p:blipFill rotWithShape="1">
          <a:blip r:embed="rId3">
            <a:alphaModFix/>
          </a:blip>
          <a:srcRect b="0" l="0" r="0" t="0"/>
          <a:stretch/>
        </p:blipFill>
        <p:spPr>
          <a:xfrm>
            <a:off x="0" y="0"/>
            <a:ext cx="9144000" cy="6410849"/>
          </a:xfrm>
          <a:prstGeom prst="rect">
            <a:avLst/>
          </a:prstGeom>
          <a:noFill/>
          <a:ln>
            <a:noFill/>
          </a:ln>
        </p:spPr>
      </p:pic>
      <p:sp>
        <p:nvSpPr>
          <p:cNvPr id="201" name="Google Shape;201;p5"/>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6"/>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Quiz</a:t>
            </a:r>
            <a:endParaRPr/>
          </a:p>
        </p:txBody>
      </p:sp>
      <p:sp>
        <p:nvSpPr>
          <p:cNvPr id="207" name="Google Shape;207;p6"/>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Prepared and presented by Usman Waheed</a:t>
            </a:r>
            <a:endParaRPr/>
          </a:p>
        </p:txBody>
      </p:sp>
      <p:sp>
        <p:nvSpPr>
          <p:cNvPr id="208" name="Google Shape;208;p6"/>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209" name="Google Shape;209;p6"/>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List roles </a:t>
            </a:r>
            <a:endParaRPr/>
          </a:p>
          <a:p>
            <a:pPr indent="-274320" lvl="0" marL="274320" rtl="0" algn="l">
              <a:spcBef>
                <a:spcPts val="540"/>
              </a:spcBef>
              <a:spcAft>
                <a:spcPts val="0"/>
              </a:spcAft>
              <a:buSzPts val="2295"/>
              <a:buChar char="⚫"/>
            </a:pPr>
            <a:r>
              <a:rPr lang="en-US"/>
              <a:t>List Meetings</a:t>
            </a:r>
            <a:endParaRPr/>
          </a:p>
          <a:p>
            <a:pPr indent="-274320" lvl="0" marL="274320" rtl="0" algn="l">
              <a:spcBef>
                <a:spcPts val="540"/>
              </a:spcBef>
              <a:spcAft>
                <a:spcPts val="0"/>
              </a:spcAft>
              <a:buSzPts val="2295"/>
              <a:buChar char="⚫"/>
            </a:pPr>
            <a:r>
              <a:rPr lang="en-US"/>
              <a:t>List documents</a:t>
            </a:r>
            <a:endParaRPr/>
          </a:p>
          <a:p>
            <a:pPr indent="-128587" lvl="0" marL="274320" rtl="0" algn="l">
              <a:spcBef>
                <a:spcPts val="540"/>
              </a:spcBef>
              <a:spcAft>
                <a:spcPts val="0"/>
              </a:spcAft>
              <a:buSzPts val="2295"/>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7"/>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Scrum</a:t>
            </a:r>
            <a:endParaRPr/>
          </a:p>
        </p:txBody>
      </p:sp>
      <p:sp>
        <p:nvSpPr>
          <p:cNvPr id="215" name="Google Shape;215;p7"/>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Prepared and presented by Usman Waheed</a:t>
            </a:r>
            <a:endParaRPr/>
          </a:p>
        </p:txBody>
      </p:sp>
      <p:sp>
        <p:nvSpPr>
          <p:cNvPr id="216" name="Google Shape;216;p7"/>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217" name="Google Shape;217;p7"/>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fontScale="70000" lnSpcReduction="20000"/>
          </a:bodyPr>
          <a:lstStyle/>
          <a:p>
            <a:pPr indent="-274320" lvl="0" marL="274320" rtl="0" algn="l">
              <a:spcBef>
                <a:spcPts val="0"/>
              </a:spcBef>
              <a:spcAft>
                <a:spcPts val="0"/>
              </a:spcAft>
              <a:buSzPct val="85000"/>
              <a:buChar char="⚫"/>
            </a:pPr>
            <a:r>
              <a:rPr lang="en-US"/>
              <a:t>Scrum is an iterative, incremental process. Scrum structures product development in cycles of work called Sprints, iterations of work which are typically 1-4 weeks in length.</a:t>
            </a:r>
            <a:endParaRPr/>
          </a:p>
          <a:p>
            <a:pPr indent="-274320" lvl="0" marL="274320" rtl="0" algn="l">
              <a:spcBef>
                <a:spcPts val="378"/>
              </a:spcBef>
              <a:spcAft>
                <a:spcPts val="0"/>
              </a:spcAft>
              <a:buSzPct val="85000"/>
              <a:buChar char="⚫"/>
            </a:pPr>
            <a:r>
              <a:rPr b="1" lang="en-US"/>
              <a:t>The Sprints are of fixed duration – they end on a specific date whether the work has been completed or not, and are never extended.</a:t>
            </a:r>
            <a:endParaRPr/>
          </a:p>
          <a:p>
            <a:pPr indent="-274320" lvl="0" marL="274320" rtl="0" algn="l">
              <a:spcBef>
                <a:spcPts val="378"/>
              </a:spcBef>
              <a:spcAft>
                <a:spcPts val="0"/>
              </a:spcAft>
              <a:buSzPct val="85000"/>
              <a:buChar char="⚫"/>
            </a:pPr>
            <a:r>
              <a:rPr lang="en-US"/>
              <a:t>At the beginning of each Sprint, a cross-functional team selects items from a prioritized list of requirements, and commits to complete them by the end of the Sprint. </a:t>
            </a:r>
            <a:endParaRPr/>
          </a:p>
          <a:p>
            <a:pPr indent="-274320" lvl="0" marL="274320" rtl="0" algn="l">
              <a:spcBef>
                <a:spcPts val="378"/>
              </a:spcBef>
              <a:spcAft>
                <a:spcPts val="0"/>
              </a:spcAft>
              <a:buSzPct val="85000"/>
              <a:buChar char="⚫"/>
            </a:pPr>
            <a:r>
              <a:rPr lang="en-US"/>
              <a:t>Each work day, the team gathers briefly to report to each other on progress, and update simple visual representations of work remaining. </a:t>
            </a:r>
            <a:endParaRPr/>
          </a:p>
          <a:p>
            <a:pPr indent="-274320" lvl="0" marL="274320" rtl="0" algn="l">
              <a:spcBef>
                <a:spcPts val="378"/>
              </a:spcBef>
              <a:spcAft>
                <a:spcPts val="0"/>
              </a:spcAft>
              <a:buSzPct val="85000"/>
              <a:buChar char="⚫"/>
            </a:pPr>
            <a:r>
              <a:rPr lang="en-US"/>
              <a:t>At the end of the Sprint, the team demonstrates what they have built, and gets feedback which can then be acted upon in the next Sprint. </a:t>
            </a:r>
            <a:endParaRPr/>
          </a:p>
          <a:p>
            <a:pPr indent="-274320" lvl="0" marL="274320" rtl="0" algn="l">
              <a:spcBef>
                <a:spcPts val="378"/>
              </a:spcBef>
              <a:spcAft>
                <a:spcPts val="0"/>
              </a:spcAft>
              <a:buSzPct val="85000"/>
              <a:buChar char="⚫"/>
            </a:pPr>
            <a:r>
              <a:rPr lang="en-US"/>
              <a:t>Scrum emphasizes producing working product that at the end of the Sprint is really “done”; in the case of software, this means </a:t>
            </a:r>
            <a:r>
              <a:rPr b="1" lang="en-US"/>
              <a:t>code that is fully tested and potentially shippable. </a:t>
            </a:r>
            <a:endParaRPr/>
          </a:p>
          <a:p>
            <a:pPr indent="-172307" lvl="0" marL="274320" rtl="0" algn="l">
              <a:spcBef>
                <a:spcPts val="378"/>
              </a:spcBef>
              <a:spcAft>
                <a:spcPts val="0"/>
              </a:spcAft>
              <a:buSzPct val="85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8"/>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b="1" lang="en-US"/>
              <a:t>Scrum Roles </a:t>
            </a:r>
            <a:endParaRPr/>
          </a:p>
        </p:txBody>
      </p:sp>
      <p:sp>
        <p:nvSpPr>
          <p:cNvPr id="223" name="Google Shape;223;p8"/>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Prepared and presented by Usman Waheed</a:t>
            </a:r>
            <a:endParaRPr/>
          </a:p>
        </p:txBody>
      </p:sp>
      <p:sp>
        <p:nvSpPr>
          <p:cNvPr id="224" name="Google Shape;224;p8"/>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225" name="Google Shape;225;p8"/>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None/>
            </a:pPr>
            <a:r>
              <a:rPr lang="en-US"/>
              <a:t>In Scrum, there are three primary roles: </a:t>
            </a:r>
            <a:endParaRPr/>
          </a:p>
          <a:p>
            <a:pPr indent="-514350" lvl="0" marL="514350" rtl="0" algn="l">
              <a:spcBef>
                <a:spcPts val="540"/>
              </a:spcBef>
              <a:spcAft>
                <a:spcPts val="0"/>
              </a:spcAft>
              <a:buSzPts val="2295"/>
              <a:buFont typeface="Georgia"/>
              <a:buAutoNum type="arabicPeriod"/>
            </a:pPr>
            <a:r>
              <a:rPr lang="en-US"/>
              <a:t>The Product Owner </a:t>
            </a:r>
            <a:endParaRPr/>
          </a:p>
          <a:p>
            <a:pPr indent="-514350" lvl="0" marL="514350" rtl="0" algn="l">
              <a:spcBef>
                <a:spcPts val="540"/>
              </a:spcBef>
              <a:spcAft>
                <a:spcPts val="0"/>
              </a:spcAft>
              <a:buSzPts val="2295"/>
              <a:buFont typeface="Georgia"/>
              <a:buAutoNum type="arabicPeriod"/>
            </a:pPr>
            <a:r>
              <a:rPr lang="en-US"/>
              <a:t>Team Members</a:t>
            </a:r>
            <a:endParaRPr/>
          </a:p>
          <a:p>
            <a:pPr indent="-514350" lvl="0" marL="514350" rtl="0" algn="l">
              <a:spcBef>
                <a:spcPts val="540"/>
              </a:spcBef>
              <a:spcAft>
                <a:spcPts val="0"/>
              </a:spcAft>
              <a:buSzPts val="2295"/>
              <a:buFont typeface="Georgia"/>
              <a:buAutoNum type="arabicPeriod"/>
            </a:pPr>
            <a:r>
              <a:rPr lang="en-US"/>
              <a:t>The ScrumMaster</a:t>
            </a:r>
            <a:endParaRPr/>
          </a:p>
          <a:p>
            <a:pPr indent="-128587" lvl="0" marL="274320" rtl="0" algn="l">
              <a:spcBef>
                <a:spcPts val="540"/>
              </a:spcBef>
              <a:spcAft>
                <a:spcPts val="0"/>
              </a:spcAft>
              <a:buSzPts val="2295"/>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9"/>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b="1" lang="en-US"/>
              <a:t>Product Owner</a:t>
            </a:r>
            <a:endParaRPr/>
          </a:p>
        </p:txBody>
      </p:sp>
      <p:sp>
        <p:nvSpPr>
          <p:cNvPr id="231" name="Google Shape;231;p9"/>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Prepared and presented by Usman Waheed</a:t>
            </a:r>
            <a:endParaRPr/>
          </a:p>
        </p:txBody>
      </p:sp>
      <p:sp>
        <p:nvSpPr>
          <p:cNvPr id="232" name="Google Shape;232;p9"/>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233" name="Google Shape;233;p9"/>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The Product Owner is responsible for taking all the inputs into what the product should be – from the customer or end-user of the product, as well as from Team Members and stakeholders – and translating them into a product vision. </a:t>
            </a:r>
            <a:endParaRPr/>
          </a:p>
          <a:p>
            <a:pPr indent="-128587" lvl="0" marL="274320" rtl="0" algn="l">
              <a:spcBef>
                <a:spcPts val="540"/>
              </a:spcBef>
              <a:spcAft>
                <a:spcPts val="0"/>
              </a:spcAft>
              <a:buSzPts val="2295"/>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ivic">
  <a:themeElements>
    <a:clrScheme name="Civic">
      <a:dk1>
        <a:srgbClr val="000000"/>
      </a:dk1>
      <a:lt1>
        <a:srgbClr val="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2010-07-29T09:31:04Z</dcterms:created>
  <dc:creator>User</dc:creator>
</cp:coreProperties>
</file>