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5" r:id="rId3"/>
    <p:sldId id="376" r:id="rId4"/>
    <p:sldId id="382" r:id="rId5"/>
    <p:sldId id="381" r:id="rId6"/>
    <p:sldId id="383" r:id="rId7"/>
    <p:sldId id="432" r:id="rId8"/>
    <p:sldId id="433" r:id="rId9"/>
    <p:sldId id="273" r:id="rId10"/>
    <p:sldId id="274" r:id="rId11"/>
    <p:sldId id="448" r:id="rId12"/>
    <p:sldId id="449" r:id="rId13"/>
    <p:sldId id="450" r:id="rId14"/>
    <p:sldId id="434" r:id="rId15"/>
    <p:sldId id="436" r:id="rId16"/>
    <p:sldId id="435" r:id="rId17"/>
    <p:sldId id="282" r:id="rId18"/>
    <p:sldId id="438" r:id="rId19"/>
    <p:sldId id="437" r:id="rId20"/>
    <p:sldId id="439" r:id="rId21"/>
    <p:sldId id="440" r:id="rId22"/>
    <p:sldId id="441" r:id="rId23"/>
    <p:sldId id="442" r:id="rId24"/>
    <p:sldId id="444" r:id="rId25"/>
    <p:sldId id="443" r:id="rId26"/>
    <p:sldId id="445" r:id="rId27"/>
    <p:sldId id="379" r:id="rId28"/>
    <p:sldId id="452" r:id="rId29"/>
    <p:sldId id="451" r:id="rId30"/>
    <p:sldId id="380" r:id="rId31"/>
    <p:sldId id="453" r:id="rId32"/>
    <p:sldId id="431" r:id="rId33"/>
    <p:sldId id="446" r:id="rId3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>
        <p:scale>
          <a:sx n="90" d="100"/>
          <a:sy n="90" d="100"/>
        </p:scale>
        <p:origin x="413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75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25FFE-F683-1543-ADFE-301C76213A19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6B2EC25-8ED1-134B-B185-F84E9F9CEEE8}">
      <dgm:prSet phldrT="[Text]"/>
      <dgm:spPr/>
      <dgm:t>
        <a:bodyPr/>
        <a:lstStyle/>
        <a:p>
          <a:r>
            <a:rPr lang="en-GB" dirty="0"/>
            <a:t>Business Requirements </a:t>
          </a:r>
        </a:p>
      </dgm:t>
    </dgm:pt>
    <dgm:pt modelId="{8A6CB1F8-C1B5-464F-88AA-2DAA93E15C93}" type="parTrans" cxnId="{51736BFB-0C12-EB46-B37C-9EDF74CC5B2B}">
      <dgm:prSet/>
      <dgm:spPr/>
      <dgm:t>
        <a:bodyPr/>
        <a:lstStyle/>
        <a:p>
          <a:endParaRPr lang="en-GB"/>
        </a:p>
      </dgm:t>
    </dgm:pt>
    <dgm:pt modelId="{30DBB90B-4AA5-0446-9A0D-C55F94705A88}" type="sibTrans" cxnId="{51736BFB-0C12-EB46-B37C-9EDF74CC5B2B}">
      <dgm:prSet/>
      <dgm:spPr/>
      <dgm:t>
        <a:bodyPr/>
        <a:lstStyle/>
        <a:p>
          <a:endParaRPr lang="en-GB"/>
        </a:p>
      </dgm:t>
    </dgm:pt>
    <dgm:pt modelId="{BDE43F43-2D09-BA47-958E-12EBD12C407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/>
            <a:t>User Requirements </a:t>
          </a:r>
          <a:endParaRPr lang="en-GB" dirty="0"/>
        </a:p>
      </dgm:t>
    </dgm:pt>
    <dgm:pt modelId="{CEB54E0B-3E47-314C-8CC2-44CF13F530FA}" type="parTrans" cxnId="{9FAF806A-0847-464F-A270-D3C8650C7557}">
      <dgm:prSet/>
      <dgm:spPr/>
      <dgm:t>
        <a:bodyPr/>
        <a:lstStyle/>
        <a:p>
          <a:endParaRPr lang="en-GB"/>
        </a:p>
      </dgm:t>
    </dgm:pt>
    <dgm:pt modelId="{5F6492FD-8919-B540-AB3F-7D5B25112BEE}" type="sibTrans" cxnId="{9FAF806A-0847-464F-A270-D3C8650C7557}">
      <dgm:prSet/>
      <dgm:spPr/>
      <dgm:t>
        <a:bodyPr/>
        <a:lstStyle/>
        <a:p>
          <a:endParaRPr lang="en-GB"/>
        </a:p>
      </dgm:t>
    </dgm:pt>
    <dgm:pt modelId="{11CFCB5D-D2B4-4F4B-8B80-7CDD02828EFF}">
      <dgm:prSet phldrT="[Text]"/>
      <dgm:spPr>
        <a:solidFill>
          <a:srgbClr val="7030A0"/>
        </a:solidFill>
      </dgm:spPr>
      <dgm:t>
        <a:bodyPr/>
        <a:lstStyle/>
        <a:p>
          <a:pPr rtl="0"/>
          <a:r>
            <a:rPr lang="en-GB" dirty="0"/>
            <a:t>Functional Requirements</a:t>
          </a:r>
        </a:p>
      </dgm:t>
    </dgm:pt>
    <dgm:pt modelId="{E7C6F5F9-BB55-8144-982A-B51469739784}" type="parTrans" cxnId="{04FEAD76-CC11-B146-BB20-F5BBE0ACB624}">
      <dgm:prSet/>
      <dgm:spPr/>
      <dgm:t>
        <a:bodyPr/>
        <a:lstStyle/>
        <a:p>
          <a:endParaRPr lang="en-GB"/>
        </a:p>
      </dgm:t>
    </dgm:pt>
    <dgm:pt modelId="{82D41630-BFDC-C648-86A9-19B8545A6FDB}" type="sibTrans" cxnId="{04FEAD76-CC11-B146-BB20-F5BBE0ACB624}">
      <dgm:prSet/>
      <dgm:spPr/>
      <dgm:t>
        <a:bodyPr/>
        <a:lstStyle/>
        <a:p>
          <a:endParaRPr lang="en-GB"/>
        </a:p>
      </dgm:t>
    </dgm:pt>
    <dgm:pt modelId="{9C80FFE1-5DA6-7F4E-BCD5-51DE15480948}" type="pres">
      <dgm:prSet presAssocID="{8FB25FFE-F683-1543-ADFE-301C76213A19}" presName="rootnode" presStyleCnt="0">
        <dgm:presLayoutVars>
          <dgm:chMax/>
          <dgm:chPref/>
          <dgm:dir/>
          <dgm:animLvl val="lvl"/>
        </dgm:presLayoutVars>
      </dgm:prSet>
      <dgm:spPr/>
    </dgm:pt>
    <dgm:pt modelId="{E69C128A-86B4-B246-8A4F-84DE03726252}" type="pres">
      <dgm:prSet presAssocID="{96B2EC25-8ED1-134B-B185-F84E9F9CEEE8}" presName="composite" presStyleCnt="0"/>
      <dgm:spPr/>
    </dgm:pt>
    <dgm:pt modelId="{ACC661CA-CC95-2648-AE59-D8E6C504B452}" type="pres">
      <dgm:prSet presAssocID="{96B2EC25-8ED1-134B-B185-F84E9F9CEEE8}" presName="bentUpArrow1" presStyleLbl="alignImgPlace1" presStyleIdx="0" presStyleCnt="2"/>
      <dgm:spPr/>
    </dgm:pt>
    <dgm:pt modelId="{E1E9E72F-D21F-AF46-8238-BD12C1FD80E2}" type="pres">
      <dgm:prSet presAssocID="{96B2EC25-8ED1-134B-B185-F84E9F9CEEE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3783F63-15B8-FD43-81B0-426C91F30ADC}" type="pres">
      <dgm:prSet presAssocID="{96B2EC25-8ED1-134B-B185-F84E9F9CEEE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C43C401-A3BD-3F43-83BC-605FAFCDF648}" type="pres">
      <dgm:prSet presAssocID="{30DBB90B-4AA5-0446-9A0D-C55F94705A88}" presName="sibTrans" presStyleCnt="0"/>
      <dgm:spPr/>
    </dgm:pt>
    <dgm:pt modelId="{EB8FBCD7-469C-4F4D-8F4E-FFC384ADFF2B}" type="pres">
      <dgm:prSet presAssocID="{BDE43F43-2D09-BA47-958E-12EBD12C4076}" presName="composite" presStyleCnt="0"/>
      <dgm:spPr/>
    </dgm:pt>
    <dgm:pt modelId="{8139F0DB-ECAA-5C46-AB9E-934CFD8EC8F7}" type="pres">
      <dgm:prSet presAssocID="{BDE43F43-2D09-BA47-958E-12EBD12C4076}" presName="bentUpArrow1" presStyleLbl="alignImgPlace1" presStyleIdx="1" presStyleCnt="2"/>
      <dgm:spPr/>
    </dgm:pt>
    <dgm:pt modelId="{CFEA4C12-60AD-AD4B-9698-FE2C3D75A7D3}" type="pres">
      <dgm:prSet presAssocID="{BDE43F43-2D09-BA47-958E-12EBD12C407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2BFD8A8-5603-8A42-8693-5161A1BC004B}" type="pres">
      <dgm:prSet presAssocID="{BDE43F43-2D09-BA47-958E-12EBD12C407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B07414B-2CF9-834F-A926-ECCBC01CD2C0}" type="pres">
      <dgm:prSet presAssocID="{5F6492FD-8919-B540-AB3F-7D5B25112BEE}" presName="sibTrans" presStyleCnt="0"/>
      <dgm:spPr/>
    </dgm:pt>
    <dgm:pt modelId="{B509B1E8-4FC0-BB40-A9C9-4E46A398EC05}" type="pres">
      <dgm:prSet presAssocID="{11CFCB5D-D2B4-4F4B-8B80-7CDD02828EFF}" presName="composite" presStyleCnt="0"/>
      <dgm:spPr/>
    </dgm:pt>
    <dgm:pt modelId="{E52F622D-0825-5744-A21C-7A3A4B0E159A}" type="pres">
      <dgm:prSet presAssocID="{11CFCB5D-D2B4-4F4B-8B80-7CDD02828EF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FAF806A-0847-464F-A270-D3C8650C7557}" srcId="{8FB25FFE-F683-1543-ADFE-301C76213A19}" destId="{BDE43F43-2D09-BA47-958E-12EBD12C4076}" srcOrd="1" destOrd="0" parTransId="{CEB54E0B-3E47-314C-8CC2-44CF13F530FA}" sibTransId="{5F6492FD-8919-B540-AB3F-7D5B25112BEE}"/>
    <dgm:cxn modelId="{557D204D-B2FA-4A4A-B425-AC9C11C0102A}" type="presOf" srcId="{8FB25FFE-F683-1543-ADFE-301C76213A19}" destId="{9C80FFE1-5DA6-7F4E-BCD5-51DE15480948}" srcOrd="0" destOrd="0" presId="urn:microsoft.com/office/officeart/2005/8/layout/StepDownProcess"/>
    <dgm:cxn modelId="{04FEAD76-CC11-B146-BB20-F5BBE0ACB624}" srcId="{8FB25FFE-F683-1543-ADFE-301C76213A19}" destId="{11CFCB5D-D2B4-4F4B-8B80-7CDD02828EFF}" srcOrd="2" destOrd="0" parTransId="{E7C6F5F9-BB55-8144-982A-B51469739784}" sibTransId="{82D41630-BFDC-C648-86A9-19B8545A6FDB}"/>
    <dgm:cxn modelId="{DE1A568C-AA4F-CD4C-8247-A77A6D8912F3}" type="presOf" srcId="{11CFCB5D-D2B4-4F4B-8B80-7CDD02828EFF}" destId="{E52F622D-0825-5744-A21C-7A3A4B0E159A}" srcOrd="0" destOrd="0" presId="urn:microsoft.com/office/officeart/2005/8/layout/StepDownProcess"/>
    <dgm:cxn modelId="{E7BF45A0-9CB4-6C4B-BA8B-1DE6B51850F7}" type="presOf" srcId="{BDE43F43-2D09-BA47-958E-12EBD12C4076}" destId="{CFEA4C12-60AD-AD4B-9698-FE2C3D75A7D3}" srcOrd="0" destOrd="0" presId="urn:microsoft.com/office/officeart/2005/8/layout/StepDownProcess"/>
    <dgm:cxn modelId="{072808F2-FE3B-E44D-821C-8CB27EC0DC12}" type="presOf" srcId="{96B2EC25-8ED1-134B-B185-F84E9F9CEEE8}" destId="{E1E9E72F-D21F-AF46-8238-BD12C1FD80E2}" srcOrd="0" destOrd="0" presId="urn:microsoft.com/office/officeart/2005/8/layout/StepDownProcess"/>
    <dgm:cxn modelId="{51736BFB-0C12-EB46-B37C-9EDF74CC5B2B}" srcId="{8FB25FFE-F683-1543-ADFE-301C76213A19}" destId="{96B2EC25-8ED1-134B-B185-F84E9F9CEEE8}" srcOrd="0" destOrd="0" parTransId="{8A6CB1F8-C1B5-464F-88AA-2DAA93E15C93}" sibTransId="{30DBB90B-4AA5-0446-9A0D-C55F94705A88}"/>
    <dgm:cxn modelId="{21300BD7-645A-A740-ACEA-C66EF92076F8}" type="presParOf" srcId="{9C80FFE1-5DA6-7F4E-BCD5-51DE15480948}" destId="{E69C128A-86B4-B246-8A4F-84DE03726252}" srcOrd="0" destOrd="0" presId="urn:microsoft.com/office/officeart/2005/8/layout/StepDownProcess"/>
    <dgm:cxn modelId="{71344272-BAA4-BA46-97CC-F0A35FF56354}" type="presParOf" srcId="{E69C128A-86B4-B246-8A4F-84DE03726252}" destId="{ACC661CA-CC95-2648-AE59-D8E6C504B452}" srcOrd="0" destOrd="0" presId="urn:microsoft.com/office/officeart/2005/8/layout/StepDownProcess"/>
    <dgm:cxn modelId="{A2D477BC-D949-3447-BFCC-D9AC87CD27E2}" type="presParOf" srcId="{E69C128A-86B4-B246-8A4F-84DE03726252}" destId="{E1E9E72F-D21F-AF46-8238-BD12C1FD80E2}" srcOrd="1" destOrd="0" presId="urn:microsoft.com/office/officeart/2005/8/layout/StepDownProcess"/>
    <dgm:cxn modelId="{4E6CFA42-7A98-8D4B-82D2-C02EAB191766}" type="presParOf" srcId="{E69C128A-86B4-B246-8A4F-84DE03726252}" destId="{F3783F63-15B8-FD43-81B0-426C91F30ADC}" srcOrd="2" destOrd="0" presId="urn:microsoft.com/office/officeart/2005/8/layout/StepDownProcess"/>
    <dgm:cxn modelId="{7E1C4EA1-3F2C-9F49-9E74-483571C489EA}" type="presParOf" srcId="{9C80FFE1-5DA6-7F4E-BCD5-51DE15480948}" destId="{EC43C401-A3BD-3F43-83BC-605FAFCDF648}" srcOrd="1" destOrd="0" presId="urn:microsoft.com/office/officeart/2005/8/layout/StepDownProcess"/>
    <dgm:cxn modelId="{EDCA86B2-D58B-9D41-938A-51F8023B7BE9}" type="presParOf" srcId="{9C80FFE1-5DA6-7F4E-BCD5-51DE15480948}" destId="{EB8FBCD7-469C-4F4D-8F4E-FFC384ADFF2B}" srcOrd="2" destOrd="0" presId="urn:microsoft.com/office/officeart/2005/8/layout/StepDownProcess"/>
    <dgm:cxn modelId="{733CF7DB-B32D-164D-9660-1D3C6592D63C}" type="presParOf" srcId="{EB8FBCD7-469C-4F4D-8F4E-FFC384ADFF2B}" destId="{8139F0DB-ECAA-5C46-AB9E-934CFD8EC8F7}" srcOrd="0" destOrd="0" presId="urn:microsoft.com/office/officeart/2005/8/layout/StepDownProcess"/>
    <dgm:cxn modelId="{7EC8CBD7-7D3E-C747-B263-623B467250CC}" type="presParOf" srcId="{EB8FBCD7-469C-4F4D-8F4E-FFC384ADFF2B}" destId="{CFEA4C12-60AD-AD4B-9698-FE2C3D75A7D3}" srcOrd="1" destOrd="0" presId="urn:microsoft.com/office/officeart/2005/8/layout/StepDownProcess"/>
    <dgm:cxn modelId="{1E393766-9F91-0F44-9EE5-CE4FB8BAA4E5}" type="presParOf" srcId="{EB8FBCD7-469C-4F4D-8F4E-FFC384ADFF2B}" destId="{F2BFD8A8-5603-8A42-8693-5161A1BC004B}" srcOrd="2" destOrd="0" presId="urn:microsoft.com/office/officeart/2005/8/layout/StepDownProcess"/>
    <dgm:cxn modelId="{8E96A987-816B-CA41-8AC5-7E8C38DD93DC}" type="presParOf" srcId="{9C80FFE1-5DA6-7F4E-BCD5-51DE15480948}" destId="{AB07414B-2CF9-834F-A926-ECCBC01CD2C0}" srcOrd="3" destOrd="0" presId="urn:microsoft.com/office/officeart/2005/8/layout/StepDownProcess"/>
    <dgm:cxn modelId="{3DA7B4AD-F199-EE42-AD31-510BF663A591}" type="presParOf" srcId="{9C80FFE1-5DA6-7F4E-BCD5-51DE15480948}" destId="{B509B1E8-4FC0-BB40-A9C9-4E46A398EC05}" srcOrd="4" destOrd="0" presId="urn:microsoft.com/office/officeart/2005/8/layout/StepDownProcess"/>
    <dgm:cxn modelId="{AFE785E8-738B-F049-BB54-78838BEF155E}" type="presParOf" srcId="{B509B1E8-4FC0-BB40-A9C9-4E46A398EC05}" destId="{E52F622D-0825-5744-A21C-7A3A4B0E159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661CA-CC95-2648-AE59-D8E6C504B452}">
      <dsp:nvSpPr>
        <dsp:cNvPr id="0" name=""/>
        <dsp:cNvSpPr/>
      </dsp:nvSpPr>
      <dsp:spPr>
        <a:xfrm rot="5400000">
          <a:off x="2724563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9E72F-D21F-AF46-8238-BD12C1FD80E2}">
      <dsp:nvSpPr>
        <dsp:cNvPr id="0" name=""/>
        <dsp:cNvSpPr/>
      </dsp:nvSpPr>
      <dsp:spPr>
        <a:xfrm>
          <a:off x="2353602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Business Requirements </a:t>
          </a:r>
        </a:p>
      </dsp:txBody>
      <dsp:txXfrm>
        <a:off x="2434157" y="111600"/>
        <a:ext cx="2195960" cy="1488762"/>
      </dsp:txXfrm>
    </dsp:sp>
    <dsp:sp modelId="{F3783F63-15B8-FD43-81B0-426C91F30ADC}">
      <dsp:nvSpPr>
        <dsp:cNvPr id="0" name=""/>
        <dsp:cNvSpPr/>
      </dsp:nvSpPr>
      <dsp:spPr>
        <a:xfrm>
          <a:off x="4710672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9F0DB-ECAA-5C46-AB9E-934CFD8EC8F7}">
      <dsp:nvSpPr>
        <dsp:cNvPr id="0" name=""/>
        <dsp:cNvSpPr/>
      </dsp:nvSpPr>
      <dsp:spPr>
        <a:xfrm rot="5400000">
          <a:off x="4678825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A4C12-60AD-AD4B-9698-FE2C3D75A7D3}">
      <dsp:nvSpPr>
        <dsp:cNvPr id="0" name=""/>
        <dsp:cNvSpPr/>
      </dsp:nvSpPr>
      <dsp:spPr>
        <a:xfrm>
          <a:off x="4307864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User Requirements </a:t>
          </a:r>
          <a:endParaRPr lang="en-GB" sz="2700" kern="1200" dirty="0"/>
        </a:p>
      </dsp:txBody>
      <dsp:txXfrm>
        <a:off x="4388419" y="1964952"/>
        <a:ext cx="2195960" cy="1488762"/>
      </dsp:txXfrm>
    </dsp:sp>
    <dsp:sp modelId="{F2BFD8A8-5603-8A42-8693-5161A1BC004B}">
      <dsp:nvSpPr>
        <dsp:cNvPr id="0" name=""/>
        <dsp:cNvSpPr/>
      </dsp:nvSpPr>
      <dsp:spPr>
        <a:xfrm>
          <a:off x="6664934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F622D-0825-5744-A21C-7A3A4B0E159A}">
      <dsp:nvSpPr>
        <dsp:cNvPr id="0" name=""/>
        <dsp:cNvSpPr/>
      </dsp:nvSpPr>
      <dsp:spPr>
        <a:xfrm>
          <a:off x="6262126" y="3737748"/>
          <a:ext cx="2357070" cy="1649872"/>
        </a:xfrm>
        <a:prstGeom prst="roundRect">
          <a:avLst>
            <a:gd name="adj" fmla="val 1667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Functional Requirements</a:t>
          </a:r>
        </a:p>
      </dsp:txBody>
      <dsp:txXfrm>
        <a:off x="6342681" y="3818303"/>
        <a:ext cx="2195960" cy="148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7CB62-D709-4CBD-8918-E8F0B24115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D71ACF1-BD41-4214-B714-69496880D5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67617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D6B39F5-51D9-8C4E-A39C-C95EBA3DEDE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C6B992E-384F-AB4F-9178-21B3D419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45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722915"/>
            <a:ext cx="9216000" cy="112776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216000" cy="533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r>
              <a:rPr lang="en-US"/>
              <a:t>RQ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5533" y="6356350"/>
            <a:ext cx="307175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RQ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96652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44869" y="6356350"/>
            <a:ext cx="263753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3722915"/>
            <a:ext cx="9216000" cy="1127760"/>
          </a:xfrm>
        </p:spPr>
        <p:txBody>
          <a:bodyPr>
            <a:normAutofit/>
          </a:bodyPr>
          <a:lstStyle/>
          <a:p>
            <a:r>
              <a:rPr lang="en-US" dirty="0"/>
              <a:t>Introduction to Software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216000" cy="5334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6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dirty="0"/>
              <a:t>Requirement (information)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6469897"/>
              </p:ext>
            </p:extLst>
          </p:nvPr>
        </p:nvGraphicFramePr>
        <p:xfrm>
          <a:off x="609600" y="1219200"/>
          <a:ext cx="10972800" cy="4937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description of a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behavior that a system will exhibit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 conditions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		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Nonfunctional Requirement</a:t>
                      </a:r>
                      <a:r>
                        <a:rPr kumimoji="0" lang="en-US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description of a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property or characteristic that a system must exhibit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 a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constraint that it must respect.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 Attribute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kind of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nonfunctional requirement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describes a service or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 characteristic of a product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	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Requirement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top-level requirement for a product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contains multiple subsystems, which could be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software or software and hardware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 or task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 classes of users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able to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with a system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or a desired product attribute.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8249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7DFDB-5598-2044-A6A1-D2559B0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D0C527-ED6D-E843-8BCC-08E26F8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516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30E5879-E3D3-5F42-B566-41D5D26B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Requirement Levels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23950-B1BC-1B4D-B0D1-FAC174BE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5533" y="6356350"/>
            <a:ext cx="3071756" cy="365760"/>
          </a:xfrm>
        </p:spPr>
        <p:txBody>
          <a:bodyPr/>
          <a:lstStyle/>
          <a:p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B26EE-F4D6-AD47-BDEB-B5561A56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869" y="6356350"/>
            <a:ext cx="2637532" cy="365760"/>
          </a:xfrm>
        </p:spPr>
        <p:txBody>
          <a:bodyPr/>
          <a:lstStyle/>
          <a:p>
            <a:fld id="{EA7C8D44-3667-46F6-9772-CC52308E2A7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2712CF9-F15E-AE46-86A4-79093EBCA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637610"/>
              </p:ext>
            </p:extLst>
          </p:nvPr>
        </p:nvGraphicFramePr>
        <p:xfrm>
          <a:off x="-73588" y="1244601"/>
          <a:ext cx="109727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239E012-F4FC-6B4D-B36F-223680179791}"/>
              </a:ext>
            </a:extLst>
          </p:cNvPr>
          <p:cNvSpPr/>
          <p:nvPr/>
        </p:nvSpPr>
        <p:spPr>
          <a:xfrm>
            <a:off x="4558542" y="1538795"/>
            <a:ext cx="69956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latin typeface="Segoe"/>
              </a:rPr>
              <a:t>Describe why</a:t>
            </a:r>
            <a:r>
              <a:rPr lang="en-GB" sz="2200" b="1" i="1" dirty="0">
                <a:latin typeface="Segoe"/>
              </a:rPr>
              <a:t> </a:t>
            </a:r>
            <a:r>
              <a:rPr lang="en-GB" sz="2200" b="1" dirty="0">
                <a:latin typeface="Segoe"/>
              </a:rPr>
              <a:t>the organization is implementing the system</a:t>
            </a:r>
            <a:r>
              <a:rPr lang="en-GB" sz="2200" dirty="0">
                <a:latin typeface="Segoe"/>
              </a:rPr>
              <a:t>. The focus is on the business objectives of the organization or the customer who requests the system. </a:t>
            </a:r>
            <a:endParaRPr lang="en-GB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1032C-1EF1-CB4C-9A84-843720CC7371}"/>
              </a:ext>
            </a:extLst>
          </p:cNvPr>
          <p:cNvSpPr/>
          <p:nvPr/>
        </p:nvSpPr>
        <p:spPr>
          <a:xfrm>
            <a:off x="6518786" y="3399936"/>
            <a:ext cx="50636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Segoe"/>
              </a:rPr>
              <a:t>Describe </a:t>
            </a:r>
            <a:r>
              <a:rPr lang="en-GB" sz="2200" b="1" dirty="0">
                <a:latin typeface="Segoe"/>
              </a:rPr>
              <a:t>goals or tasks the users must be able to perform </a:t>
            </a:r>
            <a:r>
              <a:rPr lang="en-GB" sz="2200" dirty="0">
                <a:latin typeface="Segoe"/>
              </a:rPr>
              <a:t>with the product that will provide value to someone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A1C1D-9437-BE49-B332-3BEB15936099}"/>
              </a:ext>
            </a:extLst>
          </p:cNvPr>
          <p:cNvSpPr/>
          <p:nvPr/>
        </p:nvSpPr>
        <p:spPr>
          <a:xfrm>
            <a:off x="8506576" y="5092680"/>
            <a:ext cx="30717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Segoe"/>
              </a:rPr>
              <a:t>Specify the </a:t>
            </a:r>
            <a:r>
              <a:rPr lang="en-GB" sz="2200" b="1" dirty="0">
                <a:latin typeface="Segoe"/>
              </a:rPr>
              <a:t>behaviours the product will exhibit under specific conditions</a:t>
            </a:r>
            <a:r>
              <a:rPr lang="en-GB" sz="2200" dirty="0">
                <a:latin typeface="Segoe"/>
              </a:rPr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D96A5-1C5F-C142-913E-4E194A5FC09D}"/>
              </a:ext>
            </a:extLst>
          </p:cNvPr>
          <p:cNvSpPr/>
          <p:nvPr/>
        </p:nvSpPr>
        <p:spPr>
          <a:xfrm rot="2132535">
            <a:off x="-221339" y="4958221"/>
            <a:ext cx="58329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i="1" dirty="0">
                <a:solidFill>
                  <a:srgbClr val="7030A0"/>
                </a:solidFill>
                <a:latin typeface="Segoe"/>
              </a:rPr>
              <a:t>What the developers must implement </a:t>
            </a:r>
          </a:p>
          <a:p>
            <a:r>
              <a:rPr lang="en-GB" sz="2200" i="1" dirty="0">
                <a:solidFill>
                  <a:srgbClr val="00B050"/>
                </a:solidFill>
                <a:latin typeface="Segoe"/>
              </a:rPr>
              <a:t>to enable users to accomplish their tasks</a:t>
            </a:r>
          </a:p>
          <a:p>
            <a:r>
              <a:rPr lang="en-GB" sz="2200" i="1" dirty="0">
                <a:solidFill>
                  <a:srgbClr val="0070C0"/>
                </a:solidFill>
                <a:latin typeface="Segoe"/>
              </a:rPr>
              <a:t>thereby satisfying the business needs </a:t>
            </a:r>
            <a:endParaRPr lang="en-GB" sz="2200" i="1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C049C-4B55-214E-A5D5-CACF0B6E1A66}"/>
              </a:ext>
            </a:extLst>
          </p:cNvPr>
          <p:cNvCxnSpPr/>
          <p:nvPr/>
        </p:nvCxnSpPr>
        <p:spPr>
          <a:xfrm>
            <a:off x="4312933" y="6288616"/>
            <a:ext cx="1800000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B8D8D-E9CE-6F49-8100-FC01072BF691}"/>
              </a:ext>
            </a:extLst>
          </p:cNvPr>
          <p:cNvCxnSpPr>
            <a:cxnSpLocks/>
          </p:cNvCxnSpPr>
          <p:nvPr/>
        </p:nvCxnSpPr>
        <p:spPr>
          <a:xfrm flipV="1">
            <a:off x="4397601" y="4859867"/>
            <a:ext cx="0" cy="18622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C19D85D-66A0-2E48-9391-954FA99513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49564" y="1857692"/>
            <a:ext cx="2609873" cy="1972081"/>
          </a:xfrm>
          <a:prstGeom prst="bentConnector3">
            <a:avLst>
              <a:gd name="adj1" fmla="val 9995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5D8F-7366-A54B-AEC5-D7787B7F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Requirement Levels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3045A-CEA1-894D-9EE3-EF689790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C4A2-B951-2B4F-A93E-EE8380F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7FAB2-DE3D-5F47-A4AD-0FBA191B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3" y="1210732"/>
            <a:ext cx="7740345" cy="5213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8C1D5F-CC63-8243-922C-BC21A53DA5CE}"/>
              </a:ext>
            </a:extLst>
          </p:cNvPr>
          <p:cNvSpPr/>
          <p:nvPr/>
        </p:nvSpPr>
        <p:spPr>
          <a:xfrm>
            <a:off x="8345878" y="610677"/>
            <a:ext cx="342333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Relationships among several types of requirements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Solid arrows mean “are stored in</a:t>
            </a:r>
            <a:r>
              <a:rPr lang="en-GB" sz="2400" dirty="0"/>
              <a:t>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Dotted arrows mean “are the origin of” or “influence.</a:t>
            </a:r>
            <a:r>
              <a:rPr lang="en-GB" sz="2400" dirty="0"/>
              <a:t>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requirements are not shown explicitly </a:t>
            </a:r>
          </a:p>
        </p:txBody>
      </p:sp>
    </p:spTree>
    <p:extLst>
      <p:ext uri="{BB962C8B-B14F-4D97-AF65-F5344CB8AC3E}">
        <p14:creationId xmlns:p14="http://schemas.microsoft.com/office/powerpoint/2010/main" val="287042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682EF0-D061-3741-A5F7-2B837E96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57" y="169681"/>
            <a:ext cx="4390103" cy="6518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6C071-C0B8-8C49-8283-A4A0239B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Working with 3 requirement levels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7B37D-47CD-A243-B79E-DEC1F334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8043-417E-E64D-8419-88BC5429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F1E353-F621-784F-8577-A8FFA34365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926826" cy="51371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How various stakeholders (Customer , User, Business Analyst)might participate in eliciting the three levels of requirements.</a:t>
            </a:r>
          </a:p>
          <a:p>
            <a:r>
              <a:rPr lang="en-GB" dirty="0"/>
              <a:t>Different organizations use a variety of names for the roles involved in these activities</a:t>
            </a:r>
          </a:p>
          <a:p>
            <a:pPr lvl="1"/>
            <a:r>
              <a:rPr lang="en-GB" dirty="0"/>
              <a:t>think about who performs these activities in your organization</a:t>
            </a:r>
          </a:p>
          <a:p>
            <a:r>
              <a:rPr lang="en-GB" dirty="0"/>
              <a:t>The role names often differ depending on whether the developing organization is an internal corporate entity or a company building software for commercial use</a:t>
            </a:r>
          </a:p>
          <a:p>
            <a:r>
              <a:rPr lang="en-US" dirty="0"/>
              <a:t>Corporate Roles (overall management) Commercial Roles (revenue generation)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3341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ace palm emoticon Royalty Free Vector Image - VectorStock">
            <a:extLst>
              <a:ext uri="{FF2B5EF4-FFF2-40B4-BE49-F238E27FC236}">
                <a16:creationId xmlns:a16="http://schemas.microsoft.com/office/drawing/2014/main" id="{58FCA89C-3CFA-224E-8D20-71411928B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 bwMode="auto">
          <a:xfrm>
            <a:off x="9504299" y="5060786"/>
            <a:ext cx="1518672" cy="147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94FC63-8936-2D46-AFDD-5A0F380D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PK" dirty="0"/>
              <a:t>Requirements Engineering</a:t>
            </a:r>
            <a:r>
              <a:rPr lang="en-US" dirty="0"/>
              <a:t> ?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BBBE3-03CA-9341-A784-F44430F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F4305-964F-D04F-A9C0-752C4891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1DC1D-7022-0748-A3E6-6CD70ED3C2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223933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Anyone involved in the </a:t>
            </a:r>
            <a:r>
              <a:rPr lang="en-GB" sz="2400" b="1" dirty="0"/>
              <a:t>development of products, systems or software </a:t>
            </a:r>
            <a:r>
              <a:rPr lang="en-GB" sz="2400" dirty="0"/>
              <a:t>is </a:t>
            </a:r>
            <a:r>
              <a:rPr lang="en-GB" sz="2400" b="1" dirty="0"/>
              <a:t>faced</a:t>
            </a:r>
            <a:r>
              <a:rPr lang="en-GB" sz="2400" dirty="0"/>
              <a:t> with </a:t>
            </a:r>
            <a:r>
              <a:rPr lang="en-GB" sz="2400" b="1" dirty="0"/>
              <a:t>various questions</a:t>
            </a:r>
            <a:r>
              <a:rPr lang="en-GB" sz="2400" dirty="0"/>
              <a:t>: </a:t>
            </a:r>
          </a:p>
          <a:p>
            <a:pPr lvl="1"/>
            <a:r>
              <a:rPr lang="en-GB" b="1" dirty="0"/>
              <a:t>What are the requirements </a:t>
            </a:r>
            <a:r>
              <a:rPr lang="en-GB" dirty="0"/>
              <a:t>– i.e. the capabilities and characteristics – of the desired product? </a:t>
            </a:r>
            <a:r>
              <a:rPr lang="en-GB" b="1" dirty="0"/>
              <a:t>How can these requirements be specified </a:t>
            </a:r>
            <a:endParaRPr lang="en-GB" dirty="0"/>
          </a:p>
          <a:p>
            <a:pPr lvl="1"/>
            <a:r>
              <a:rPr lang="en-GB" dirty="0"/>
              <a:t>– i.e. </a:t>
            </a:r>
            <a:r>
              <a:rPr lang="en-GB" b="1" dirty="0"/>
              <a:t>collected, analysed, documented and validated</a:t>
            </a:r>
            <a:r>
              <a:rPr lang="en-GB" dirty="0"/>
              <a:t>? </a:t>
            </a:r>
          </a:p>
          <a:p>
            <a:pPr lvl="1"/>
            <a:r>
              <a:rPr lang="en-GB" dirty="0"/>
              <a:t>How should requirements be managed – i.e. released, possibly modified and tracked? </a:t>
            </a:r>
          </a:p>
          <a:p>
            <a:r>
              <a:rPr lang="en-GB" dirty="0"/>
              <a:t>The answers to these questions are provided by </a:t>
            </a:r>
            <a:r>
              <a:rPr lang="en-GB" sz="2600" b="1" dirty="0"/>
              <a:t>Requirements Engineering </a:t>
            </a:r>
          </a:p>
          <a:p>
            <a:pPr lvl="1"/>
            <a:r>
              <a:rPr lang="en-PK" sz="2600" b="1" dirty="0">
                <a:solidFill>
                  <a:srgbClr val="C00000"/>
                </a:solidFill>
              </a:rPr>
              <a:t>Requirements Engineering</a:t>
            </a:r>
            <a:r>
              <a:rPr lang="en-GB" sz="2600" b="1" dirty="0">
                <a:solidFill>
                  <a:srgbClr val="C00000"/>
                </a:solidFill>
              </a:rPr>
              <a:t> is the systematic procedure for specifying (developing) and managing requirements for a product, system or software</a:t>
            </a:r>
            <a:r>
              <a:rPr lang="en-GB" dirty="0"/>
              <a:t>. </a:t>
            </a:r>
          </a:p>
          <a:p>
            <a:r>
              <a:rPr lang="en-GB" dirty="0"/>
              <a:t>But confusion about requirements terminology extends even </a:t>
            </a:r>
          </a:p>
          <a:p>
            <a:pPr marL="0" indent="0">
              <a:buNone/>
            </a:pPr>
            <a:r>
              <a:rPr lang="en-GB" dirty="0"/>
              <a:t>   to what to call the whole discipline!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585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CCD4-1E84-A044-9304-B344A257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Elements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27BD-3720-2D40-8FE6-BFF40FE7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9ABD-81E5-EC46-BE41-741C6628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2DEBD8-39FB-CA4C-AD9F-E29FE413BA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3464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International Requirements Engineering Board (IREB) considers </a:t>
            </a:r>
          </a:p>
          <a:p>
            <a:pPr lvl="1"/>
            <a:r>
              <a:rPr lang="en-GB" dirty="0"/>
              <a:t>Elicitation(Gathering Information)/determination of requirements</a:t>
            </a:r>
          </a:p>
          <a:p>
            <a:pPr lvl="1"/>
            <a:r>
              <a:rPr lang="en-GB" dirty="0"/>
              <a:t>documentation as an adequate description of requirements</a:t>
            </a:r>
          </a:p>
          <a:p>
            <a:pPr lvl="1"/>
            <a:r>
              <a:rPr lang="en-GB" dirty="0"/>
              <a:t>validation of requirements with the aim of ensuring quality </a:t>
            </a:r>
          </a:p>
          <a:p>
            <a:pPr lvl="1"/>
            <a:r>
              <a:rPr lang="en-GB" dirty="0"/>
              <a:t>management of requirements </a:t>
            </a:r>
          </a:p>
          <a:p>
            <a:r>
              <a:rPr lang="en-GB" dirty="0"/>
              <a:t>The International Institute of Business Analysis (IIBA) addresses</a:t>
            </a:r>
          </a:p>
          <a:p>
            <a:pPr lvl="1"/>
            <a:r>
              <a:rPr lang="en-GB" dirty="0"/>
              <a:t>requirements elicitation of stakeholders (Customer , User, Business Analyst)</a:t>
            </a:r>
          </a:p>
          <a:p>
            <a:pPr lvl="1"/>
            <a:r>
              <a:rPr lang="en-GB" dirty="0"/>
              <a:t>requirements management including communication</a:t>
            </a:r>
          </a:p>
          <a:p>
            <a:pPr lvl="1"/>
            <a:r>
              <a:rPr lang="en-GB" dirty="0"/>
              <a:t>requirements analysis</a:t>
            </a:r>
          </a:p>
          <a:p>
            <a:r>
              <a:rPr lang="en-GB" dirty="0"/>
              <a:t>IEEE 24765:2017(E) standard speaks of </a:t>
            </a:r>
          </a:p>
          <a:p>
            <a:pPr lvl="1"/>
            <a:r>
              <a:rPr lang="en-GB" dirty="0"/>
              <a:t>discovering, eliciting and developing requirements</a:t>
            </a:r>
          </a:p>
          <a:p>
            <a:pPr lvl="1"/>
            <a:r>
              <a:rPr lang="en-GB" dirty="0"/>
              <a:t>analysing requirements </a:t>
            </a:r>
          </a:p>
          <a:p>
            <a:pPr lvl="1"/>
            <a:r>
              <a:rPr lang="en-GB" dirty="0"/>
              <a:t>determining verification methods and validating requirements</a:t>
            </a:r>
          </a:p>
          <a:p>
            <a:pPr lvl="1"/>
            <a:r>
              <a:rPr lang="en-GB" dirty="0"/>
              <a:t>communicating, documenting and managing requirements </a:t>
            </a:r>
          </a:p>
          <a:p>
            <a:pPr marL="0" indent="0">
              <a:buNone/>
            </a:pPr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987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91F3-20F3-9544-BF9C-E773DF95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8C83-3895-E64B-860E-920B9564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7B74A-DCDD-FD4C-B98A-1FC97154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AC532-C425-B541-BBB8-F4E07456AB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K" dirty="0"/>
              <a:t>We can split Requirements Engineering into two domains:</a:t>
            </a:r>
          </a:p>
          <a:p>
            <a:pPr lvl="1"/>
            <a:r>
              <a:rPr lang="en-PK" dirty="0"/>
              <a:t>Requirements Development</a:t>
            </a:r>
          </a:p>
          <a:p>
            <a:pPr lvl="1"/>
            <a:r>
              <a:rPr lang="en-PK" dirty="0"/>
              <a:t>Requirements Management</a:t>
            </a:r>
          </a:p>
          <a:p>
            <a:pPr marL="0" indent="0">
              <a:buNone/>
            </a:pPr>
            <a:endParaRPr lang="en-PK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48816-D31A-144F-A7C1-602966AF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02" y="2499610"/>
            <a:ext cx="8858097" cy="38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6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dirty="0"/>
              <a:t>Requirements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r>
              <a:rPr lang="en-US" dirty="0"/>
              <a:t>Requirements development can be subdivided into:</a:t>
            </a:r>
          </a:p>
          <a:p>
            <a:pPr lvl="1"/>
            <a:r>
              <a:rPr lang="en-US" dirty="0"/>
              <a:t>Elicitation 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Specification </a:t>
            </a:r>
          </a:p>
          <a:p>
            <a:pPr lvl="1"/>
            <a:r>
              <a:rPr lang="en-US" dirty="0"/>
              <a:t>Validation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These sub-disciplines encompass all the activities involved with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</a:rPr>
              <a:t>exploring, evaluating, documenting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sz="2400" dirty="0">
                <a:latin typeface="Arial Narrow" panose="020B0606020202030204" pitchFamily="34" charset="0"/>
              </a:rPr>
              <a:t>and confirming the requirements for a product</a:t>
            </a:r>
            <a:r>
              <a:rPr lang="en-US" dirty="0"/>
              <a:t>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B20CA1-7118-E242-8313-8B6A489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DA576-96EA-9340-9EF6-441AF92F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6357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A972-234D-8043-A0A7-8FF5BFCF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BA18B-85CD-5E47-8924-C36A3D64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4BDBF-5348-5741-A6AD-0E334681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6CC30-775E-C447-9794-7A1CA09499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Elicitation encompasses all of the activities involved with discovering requirements, such as </a:t>
            </a:r>
            <a:r>
              <a:rPr lang="en-GB" b="1" dirty="0"/>
              <a:t>interviews, workshops, document analysis, prototyping</a:t>
            </a:r>
            <a:r>
              <a:rPr lang="en-GB" dirty="0"/>
              <a:t>, and others. </a:t>
            </a:r>
          </a:p>
          <a:p>
            <a:r>
              <a:rPr lang="en-GB" dirty="0"/>
              <a:t>The key actions are: </a:t>
            </a:r>
          </a:p>
          <a:p>
            <a:pPr lvl="1"/>
            <a:r>
              <a:rPr lang="en-GB" b="1" dirty="0"/>
              <a:t>Identifying</a:t>
            </a:r>
            <a:r>
              <a:rPr lang="en-GB" dirty="0"/>
              <a:t> the </a:t>
            </a:r>
            <a:r>
              <a:rPr lang="en-GB" b="1" dirty="0"/>
              <a:t>product’s expected user classes </a:t>
            </a:r>
            <a:r>
              <a:rPr lang="en-GB" dirty="0"/>
              <a:t>and other </a:t>
            </a:r>
            <a:r>
              <a:rPr lang="en-GB" b="1" dirty="0"/>
              <a:t>stakeholders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Understanding user tasks and goals and the business objectives with which those tasks align. </a:t>
            </a:r>
          </a:p>
          <a:p>
            <a:pPr lvl="1"/>
            <a:r>
              <a:rPr lang="en-GB" b="1" dirty="0"/>
              <a:t>Learning</a:t>
            </a:r>
            <a:r>
              <a:rPr lang="en-GB" dirty="0"/>
              <a:t> about the </a:t>
            </a:r>
            <a:r>
              <a:rPr lang="en-GB" b="1" dirty="0"/>
              <a:t>environment in which the new product will be used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Working with individuals who represent </a:t>
            </a:r>
            <a:r>
              <a:rPr lang="en-GB" b="1" dirty="0"/>
              <a:t>each user class </a:t>
            </a:r>
            <a:r>
              <a:rPr lang="en-GB" dirty="0"/>
              <a:t>to understand their </a:t>
            </a:r>
            <a:r>
              <a:rPr lang="en-GB" b="1" dirty="0"/>
              <a:t>functionality needs and their quality expectations</a:t>
            </a:r>
            <a:r>
              <a:rPr lang="en-GB" dirty="0"/>
              <a:t>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8372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6179-5801-7B41-BDB6-B96E0547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 Approaches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7C78-3942-E84E-B374-BE8A11C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AEB86-B7DC-D84F-99FB-734185D2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D9CBA-09A7-2F41-BADC-C7992AA9E9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elicitation typically takes either a </a:t>
            </a:r>
            <a:r>
              <a:rPr lang="en-GB" b="1" dirty="0"/>
              <a:t>usage-centric</a:t>
            </a:r>
            <a:r>
              <a:rPr lang="en-GB" dirty="0"/>
              <a:t> or a </a:t>
            </a:r>
            <a:r>
              <a:rPr lang="en-GB" b="1" dirty="0"/>
              <a:t>product-centric</a:t>
            </a:r>
            <a:r>
              <a:rPr lang="en-GB" dirty="0"/>
              <a:t> approach</a:t>
            </a:r>
          </a:p>
          <a:p>
            <a:pPr lvl="1"/>
            <a:r>
              <a:rPr lang="en-GB" dirty="0"/>
              <a:t>other strategies also are possible</a:t>
            </a:r>
          </a:p>
          <a:p>
            <a:r>
              <a:rPr lang="en-GB" dirty="0"/>
              <a:t>The </a:t>
            </a:r>
            <a:r>
              <a:rPr lang="en-GB" b="1" dirty="0"/>
              <a:t>usage-centric</a:t>
            </a:r>
            <a:r>
              <a:rPr lang="en-GB" dirty="0"/>
              <a:t> strategy emphasizes understanding and </a:t>
            </a:r>
            <a:r>
              <a:rPr lang="en-GB" b="1" dirty="0"/>
              <a:t>exploring user goals to </a:t>
            </a:r>
            <a:r>
              <a:rPr lang="en-GB" dirty="0"/>
              <a:t>derive the necessary system functionality. </a:t>
            </a:r>
          </a:p>
          <a:p>
            <a:r>
              <a:rPr lang="en-GB" dirty="0"/>
              <a:t>The </a:t>
            </a:r>
            <a:r>
              <a:rPr lang="en-GB" b="1" dirty="0"/>
              <a:t>product-centric</a:t>
            </a:r>
            <a:r>
              <a:rPr lang="en-GB" dirty="0"/>
              <a:t> approach focuses on </a:t>
            </a:r>
            <a:r>
              <a:rPr lang="en-GB" b="1" dirty="0"/>
              <a:t>defining features that you expect will lead to marketplace or business success</a:t>
            </a:r>
            <a:r>
              <a:rPr lang="en-GB" dirty="0"/>
              <a:t>. </a:t>
            </a:r>
          </a:p>
          <a:p>
            <a:r>
              <a:rPr lang="en-GB" dirty="0"/>
              <a:t>Recommended to understand business objectives and user goals first, then use that insight to determine the appropriate product features and characteristics.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119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202A-F394-A640-BC07-5B5EB5E2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A4FBB-7C51-1542-81FB-0F723105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C484B-C5C9-5644-8207-1DA397EB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E1033-0FF0-5548-88C6-8E118D00F0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K" dirty="0"/>
              <a:t>What is a requirement?</a:t>
            </a:r>
          </a:p>
          <a:p>
            <a:r>
              <a:rPr lang="en-PK" dirty="0"/>
              <a:t>Types and levels of requirements</a:t>
            </a:r>
          </a:p>
          <a:p>
            <a:r>
              <a:rPr lang="en-PK" dirty="0"/>
              <a:t>R</a:t>
            </a:r>
            <a:r>
              <a:rPr lang="en-GB" dirty="0"/>
              <a:t>e</a:t>
            </a:r>
            <a:r>
              <a:rPr lang="en-PK" dirty="0"/>
              <a:t>quirements engin</a:t>
            </a:r>
            <a:r>
              <a:rPr lang="en-US" dirty="0" err="1"/>
              <a:t>eering</a:t>
            </a:r>
            <a:endParaRPr lang="en-PK" dirty="0"/>
          </a:p>
          <a:p>
            <a:r>
              <a:rPr lang="en-PK" dirty="0"/>
              <a:t>Requirements development</a:t>
            </a:r>
          </a:p>
          <a:p>
            <a:r>
              <a:rPr lang="en-PK" dirty="0"/>
              <a:t>Requirements management</a:t>
            </a:r>
          </a:p>
          <a:p>
            <a:r>
              <a:rPr lang="en-PK" dirty="0"/>
              <a:t>Misclaneous requirements related concepts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00865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53F8-0CE3-7C47-8E83-D35C463E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CFBBE-ADA8-B949-9E2C-0300ABCF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5F7ED-387C-F246-BA87-EC17CE9E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36EE6-CAC1-2349-B8A8-B8310DB6FD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1097718" cy="531651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Analysing requirements involves </a:t>
            </a:r>
            <a:r>
              <a:rPr lang="en-GB" b="1" dirty="0"/>
              <a:t>reaching a richer and more precise understanding of each requirement </a:t>
            </a:r>
            <a:r>
              <a:rPr lang="en-GB" dirty="0"/>
              <a:t>and representing sets of requirements in multiple ways. </a:t>
            </a:r>
          </a:p>
          <a:p>
            <a:r>
              <a:rPr lang="en-GB" dirty="0"/>
              <a:t>The key actions are: </a:t>
            </a:r>
          </a:p>
          <a:p>
            <a:pPr lvl="1"/>
            <a:r>
              <a:rPr lang="en-GB" b="1" dirty="0" err="1"/>
              <a:t>Analyzing</a:t>
            </a:r>
            <a:r>
              <a:rPr lang="en-GB" dirty="0"/>
              <a:t> the </a:t>
            </a:r>
            <a:r>
              <a:rPr lang="en-GB" b="1" dirty="0"/>
              <a:t>information received from users </a:t>
            </a:r>
            <a:r>
              <a:rPr lang="en-GB" dirty="0"/>
              <a:t>to distinguish their task goals from functional requirements, quality expectations, business rules, suggested solutions, and other information </a:t>
            </a:r>
          </a:p>
          <a:p>
            <a:pPr lvl="1"/>
            <a:r>
              <a:rPr lang="en-GB" dirty="0"/>
              <a:t>Decomposing </a:t>
            </a:r>
            <a:r>
              <a:rPr lang="en-GB" b="1" dirty="0"/>
              <a:t>high-level requirements into an appropriate level </a:t>
            </a:r>
            <a:r>
              <a:rPr lang="en-GB" dirty="0"/>
              <a:t>of detail</a:t>
            </a:r>
            <a:br>
              <a:rPr lang="en-GB" dirty="0"/>
            </a:br>
            <a:r>
              <a:rPr lang="en-GB" dirty="0"/>
              <a:t>Deriving functional requirements from other requirements information Understanding the relative importance of quality attributes</a:t>
            </a:r>
            <a:br>
              <a:rPr lang="en-GB" dirty="0"/>
            </a:br>
            <a:r>
              <a:rPr lang="en-GB" dirty="0"/>
              <a:t>Allocating requirements to software components defined in the system architecture Negotiating implementation priorities </a:t>
            </a:r>
          </a:p>
          <a:p>
            <a:pPr lvl="1"/>
            <a:r>
              <a:rPr lang="en-GB" dirty="0"/>
              <a:t>Identifying </a:t>
            </a:r>
            <a:r>
              <a:rPr lang="en-GB" b="1" dirty="0"/>
              <a:t>gaps in requirements or unnecessary requirements </a:t>
            </a:r>
            <a:r>
              <a:rPr lang="en-GB" dirty="0"/>
              <a:t>as they relate to the defined scope.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377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250-7876-7944-B7A5-87BD9ECB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Specification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58C41-885B-204C-982E-6C15A82D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22CBC-0C56-0742-A1CE-BD8CA3C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3DFD17-7B59-6F45-8585-ADF56DC70F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Requirements specification involves representing and storing the collected </a:t>
            </a:r>
            <a:r>
              <a:rPr lang="en-GB" b="1" dirty="0"/>
              <a:t>requirements knowledge in a persistent and well-organized fashion. </a:t>
            </a:r>
          </a:p>
          <a:p>
            <a:r>
              <a:rPr lang="en-GB" dirty="0"/>
              <a:t>The principal activity is: </a:t>
            </a:r>
          </a:p>
          <a:p>
            <a:pPr lvl="1"/>
            <a:r>
              <a:rPr lang="en-GB" dirty="0"/>
              <a:t>Translating the collected user needs into written requirements and diagrams suitable for comprehension, review, and use by their intended audiences.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0247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00E7-F613-CE45-8675-CA2BBF60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Validation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9D4B1-CF90-694E-89A5-ECC93CB2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D283-67AE-AA4A-9C49-DE20604D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6EF973-0A19-5048-8043-0AA43381CB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Requirements validation confirms that you have the </a:t>
            </a:r>
            <a:r>
              <a:rPr lang="en-GB" b="1" dirty="0"/>
              <a:t>correct set of requirements information </a:t>
            </a:r>
            <a:r>
              <a:rPr lang="en-GB" dirty="0"/>
              <a:t>that will enable developers to build a solution that satisfies the business objectives. </a:t>
            </a:r>
          </a:p>
          <a:p>
            <a:r>
              <a:rPr lang="en-GB" dirty="0"/>
              <a:t>The key actions are: </a:t>
            </a:r>
          </a:p>
          <a:p>
            <a:pPr lvl="1"/>
            <a:r>
              <a:rPr lang="en-GB" b="1" dirty="0"/>
              <a:t>Reviewing the documented </a:t>
            </a:r>
            <a:r>
              <a:rPr lang="en-GB" dirty="0"/>
              <a:t>requirements to </a:t>
            </a:r>
            <a:r>
              <a:rPr lang="en-GB" b="1" dirty="0"/>
              <a:t>correct any problems </a:t>
            </a:r>
            <a:r>
              <a:rPr lang="en-GB" dirty="0"/>
              <a:t>before </a:t>
            </a:r>
            <a:r>
              <a:rPr lang="en-GB" b="1" dirty="0"/>
              <a:t>the development group accepts them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Developing acceptance tests and criteria to confirm that a product based on the requirements would meet customer needs and achieve the business objectives.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378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4A6F-DED8-D547-AD2D-C4B316D6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Requirements Development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24A69-A7C3-5F4B-B806-E288B258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2D691-B89F-E74D-99CD-BB875DE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602EB-547D-014A-A476-E395EB5FE0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37150"/>
          </a:xfrm>
        </p:spPr>
        <p:txBody>
          <a:bodyPr>
            <a:normAutofit/>
          </a:bodyPr>
          <a:lstStyle/>
          <a:p>
            <a:r>
              <a:rPr lang="en-GB" dirty="0"/>
              <a:t>Iteration is a key to requirements development success</a:t>
            </a:r>
          </a:p>
          <a:p>
            <a:pPr lvl="1"/>
            <a:r>
              <a:rPr lang="en-GB" dirty="0"/>
              <a:t>Plan for multiple cycles of exploring requirements, progressively refining requirements and confirming correctness with users. </a:t>
            </a:r>
          </a:p>
          <a:p>
            <a:pPr lvl="1"/>
            <a:r>
              <a:rPr lang="en-GB" dirty="0"/>
              <a:t>This takes time and it can be frustrating but it’s an intrinsic aspect of dealing with the fuzzy uncertainty of defining a new software system. </a:t>
            </a:r>
          </a:p>
          <a:p>
            <a:r>
              <a:rPr lang="en-GB" dirty="0"/>
              <a:t>You’re never going to get </a:t>
            </a:r>
            <a:r>
              <a:rPr lang="en-GB" i="1" dirty="0"/>
              <a:t>perfect</a:t>
            </a:r>
            <a:r>
              <a:rPr lang="en-GB" dirty="0"/>
              <a:t> requirements </a:t>
            </a:r>
          </a:p>
          <a:p>
            <a:pPr lvl="1"/>
            <a:r>
              <a:rPr lang="en-GB" dirty="0"/>
              <a:t>Practically, the goal of requirements development is to </a:t>
            </a:r>
            <a:r>
              <a:rPr lang="en-GB" dirty="0">
                <a:solidFill>
                  <a:srgbClr val="7030A0"/>
                </a:solidFill>
              </a:rPr>
              <a:t>accumulate a shared understanding of requirements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that is 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good enough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allow construction of the entire product or next portion of the product </a:t>
            </a:r>
            <a:r>
              <a:rPr lang="en-GB" dirty="0">
                <a:solidFill>
                  <a:srgbClr val="0070C0"/>
                </a:solidFill>
              </a:rPr>
              <a:t>at an acceptable level of risk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major risk </a:t>
            </a:r>
            <a:r>
              <a:rPr lang="en-GB" dirty="0"/>
              <a:t>is that of having to do </a:t>
            </a:r>
            <a:r>
              <a:rPr lang="en-GB" b="1" dirty="0"/>
              <a:t>excessive unplanned rework </a:t>
            </a:r>
            <a:r>
              <a:rPr lang="en-GB" dirty="0"/>
              <a:t>because the team didn’t </a:t>
            </a:r>
            <a:r>
              <a:rPr lang="en-GB" b="1" dirty="0"/>
              <a:t>sufficiently understand the requirements </a:t>
            </a:r>
            <a:r>
              <a:rPr lang="en-GB" dirty="0"/>
              <a:t>for the next chunk of work before starting design and construction. </a:t>
            </a:r>
          </a:p>
          <a:p>
            <a:pPr lvl="1"/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908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6FF-D2C4-9949-83C7-082E0D61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</a:t>
            </a:r>
            <a:r>
              <a:rPr lang="en-GB" dirty="0"/>
              <a:t>e</a:t>
            </a:r>
            <a:r>
              <a:rPr lang="en-PK" dirty="0"/>
              <a:t>quirements Management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08523-46AC-7240-8963-4B0F5924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87D47-6DCA-7A41-AE34-7513D583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62A91-4088-5C46-8D65-9A0975D339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Requirements Management is an </a:t>
            </a:r>
            <a:r>
              <a:rPr lang="en-GB" b="1" dirty="0"/>
              <a:t>iterative set of activities </a:t>
            </a:r>
            <a:r>
              <a:rPr lang="en-GB" dirty="0"/>
              <a:t>that help ensure that </a:t>
            </a:r>
            <a:r>
              <a:rPr lang="en-GB" b="1" dirty="0"/>
              <a:t>elicitation, documentation, refinement</a:t>
            </a:r>
            <a:r>
              <a:rPr lang="en-GB" dirty="0"/>
              <a:t>, and changes of requirements is adequately dealt with during a lifecycle, with a view toward satisfying the overall mission or need in a quality manner and to the customers’ satisfaction.</a:t>
            </a:r>
          </a:p>
          <a:p>
            <a:r>
              <a:rPr lang="en-GB" dirty="0"/>
              <a:t>The </a:t>
            </a:r>
            <a:r>
              <a:rPr lang="en-GB" b="1" dirty="0"/>
              <a:t>object is not to stifle change or to make it difficult</a:t>
            </a:r>
            <a:r>
              <a:rPr lang="en-GB" dirty="0"/>
              <a:t>, but the objective is to </a:t>
            </a:r>
            <a:r>
              <a:rPr lang="en-GB" b="1" dirty="0"/>
              <a:t>anticipate and accommodate the changes </a:t>
            </a:r>
            <a:r>
              <a:rPr lang="en-GB" dirty="0"/>
              <a:t>that you can </a:t>
            </a:r>
            <a:r>
              <a:rPr lang="en-GB" b="1" dirty="0"/>
              <a:t>always expect so as to minimize their disruptive impact </a:t>
            </a:r>
            <a:r>
              <a:rPr lang="en-GB" dirty="0"/>
              <a:t>on the project.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021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424E-94A7-184C-8C33-727E3978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management activities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E0F83-2CAD-8D4A-8E25-278778AD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32BC-E4AE-E94C-BB8A-69C92A23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AEAC1-F235-8741-8E39-53E3A244CB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37647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Defining the requirements baseline, often for a specific product release or development iteration </a:t>
            </a:r>
          </a:p>
          <a:p>
            <a:pPr lvl="1"/>
            <a:r>
              <a:rPr lang="en-GB" dirty="0"/>
              <a:t>A requirements baseline is a </a:t>
            </a:r>
            <a:r>
              <a:rPr lang="en-GB" b="1" dirty="0"/>
              <a:t>snapshot in time that represents an agreed-upon, reviewed</a:t>
            </a:r>
            <a:r>
              <a:rPr lang="en-GB" dirty="0"/>
              <a:t>, </a:t>
            </a:r>
            <a:r>
              <a:rPr lang="en-GB" b="1" dirty="0"/>
              <a:t>and approved set of requirements that have been committed to a specific product release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Baselining is a mechanism to </a:t>
            </a:r>
            <a:r>
              <a:rPr lang="en-GB" b="1" dirty="0"/>
              <a:t>package a set of requirements at a particular point in time and pass that off to the next group in the project team</a:t>
            </a:r>
            <a:r>
              <a:rPr lang="en-GB" dirty="0"/>
              <a:t>.</a:t>
            </a:r>
          </a:p>
          <a:p>
            <a:r>
              <a:rPr lang="en-GB" dirty="0"/>
              <a:t>Evaluating the impact of proposed requirements changes and incorporating approved changes into the project in a controlled way </a:t>
            </a:r>
          </a:p>
          <a:p>
            <a:r>
              <a:rPr lang="en-GB" dirty="0"/>
              <a:t>Keeping project plans current with the requirements as they evolve </a:t>
            </a:r>
          </a:p>
          <a:p>
            <a:r>
              <a:rPr lang="en-GB" dirty="0"/>
              <a:t>Negotiating new commitments based on the estimated impact of requirements changes </a:t>
            </a:r>
          </a:p>
          <a:p>
            <a:r>
              <a:rPr lang="en-GB" dirty="0"/>
              <a:t>Defining the relationships and dependencies that exist between requirements </a:t>
            </a:r>
          </a:p>
          <a:p>
            <a:r>
              <a:rPr lang="en-GB" dirty="0"/>
              <a:t>Tracing individual requirements to their corresponding designs, source code, and tests </a:t>
            </a:r>
          </a:p>
          <a:p>
            <a:r>
              <a:rPr lang="en-GB" dirty="0"/>
              <a:t>Tracking requirements status and change activity throughout the project </a:t>
            </a:r>
          </a:p>
        </p:txBody>
      </p:sp>
    </p:spTree>
    <p:extLst>
      <p:ext uri="{BB962C8B-B14F-4D97-AF65-F5344CB8AC3E}">
        <p14:creationId xmlns:p14="http://schemas.microsoft.com/office/powerpoint/2010/main" val="370257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EF76-26B4-1B4B-BC8D-718D0496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</a:t>
            </a:r>
            <a:r>
              <a:rPr lang="en-GB" dirty="0"/>
              <a:t>e</a:t>
            </a:r>
            <a:r>
              <a:rPr lang="en-PK" dirty="0"/>
              <a:t>quirements development and management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8929-81B9-9D42-BEFC-E05D28F3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DDD45-4107-C94F-854F-B8B694C2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B9F6C-15FC-574A-862A-19604B87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41" y="1143000"/>
            <a:ext cx="7797456" cy="54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5C2BA-7DD9-6E43-95B2-69B51D3A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052A1-06D1-BA46-A3B9-76388E5B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50D068-CDE4-DF40-A807-8EC91710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45" y="0"/>
            <a:ext cx="94719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50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8BBE2E6C-EFB7-C64E-86D2-6668AA34DB4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8878E-238D-AA42-978A-47551FF0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RQ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0EB9-AFC5-454F-8998-E37A93AC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C8D44-3667-46F6-9772-CC52308E2A7F}" type="slidenum">
              <a:rPr kumimoji="0"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kumimoji="0"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9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7C26-029A-5B47-B66D-F725B09C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Product vs project requirements 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7BF3A-27D9-B84E-A3AC-B0CBA2FD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ECA0E-44C1-E84B-B6BD-4CCA21E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15D2A-4AB1-A440-B247-32B1CA0C09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5533" y="1174956"/>
            <a:ext cx="11355409" cy="5486400"/>
          </a:xfrm>
        </p:spPr>
        <p:txBody>
          <a:bodyPr>
            <a:normAutofit fontScale="92500"/>
          </a:bodyPr>
          <a:lstStyle/>
          <a:p>
            <a:r>
              <a:rPr lang="en-GB" dirty="0"/>
              <a:t>Product requirements describe properties of a software system to be built; it outlines the product's purpose, its features, functionalities, and behaviour.</a:t>
            </a:r>
          </a:p>
          <a:p>
            <a:pPr lvl="1"/>
            <a:r>
              <a:rPr lang="en-GB" dirty="0"/>
              <a:t>An SRS houses the product requirements, but it should not include design or implementation details, project plans, test plans, or similar information. </a:t>
            </a:r>
          </a:p>
          <a:p>
            <a:r>
              <a:rPr lang="en-GB" dirty="0"/>
              <a:t>Project requirements are conditions or tasks that must be completed to ensure the success or completion of the project; it provides a clear picture of the work that needs to be done.</a:t>
            </a:r>
          </a:p>
          <a:p>
            <a:pPr lvl="1"/>
            <a:r>
              <a:rPr lang="en-GB" dirty="0"/>
              <a:t>Project requirements are stored in Project Management Plan, which may include physical resource needs, staff training needs, marketing, and distribution requirements, etc.</a:t>
            </a:r>
          </a:p>
          <a:p>
            <a:r>
              <a:rPr lang="en-GB" dirty="0"/>
              <a:t>This course does not directly address project requirements </a:t>
            </a:r>
          </a:p>
          <a:p>
            <a:pPr lvl="1"/>
            <a:r>
              <a:rPr lang="en-GB" dirty="0"/>
              <a:t>That doesn’t mean that they aren’t important! </a:t>
            </a:r>
          </a:p>
          <a:p>
            <a:r>
              <a:rPr lang="en-GB" dirty="0"/>
              <a:t>Project requirements often come up while eliciting product requirements</a:t>
            </a:r>
          </a:p>
          <a:p>
            <a:pPr lvl="1"/>
            <a:r>
              <a:rPr lang="en-GB" dirty="0"/>
              <a:t>Identifying project requirements is a shared responsibility of the BA and the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30617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B4F7-1A9B-B642-A95A-3925536E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C3E57-42CD-764E-A3A9-3E360B19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EEF5-6A01-FA49-947E-7EC5D34D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50534E-4EC0-7E4C-B52A-A7E6A80DCF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9733" y="2933700"/>
            <a:ext cx="10752667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K" sz="4400" dirty="0"/>
              <a:t>…</a:t>
            </a:r>
          </a:p>
        </p:txBody>
      </p:sp>
      <p:pic>
        <p:nvPicPr>
          <p:cNvPr id="1026" name="Picture 2" descr="Humor - Cartoon: We Misunderstood the Business Requirements... | Business  analyst humor, Business requirements, Business analyst">
            <a:extLst>
              <a:ext uri="{FF2B5EF4-FFF2-40B4-BE49-F238E27FC236}">
                <a16:creationId xmlns:a16="http://schemas.microsoft.com/office/drawing/2014/main" id="{48755149-3864-A447-8DF0-139E98BFA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75" y="148500"/>
            <a:ext cx="5328000" cy="6660000"/>
          </a:xfrm>
          <a:prstGeom prst="rect">
            <a:avLst/>
          </a:prstGeom>
          <a:noFill/>
          <a:ln w="50800">
            <a:solidFill>
              <a:srgbClr val="0070C0">
                <a:alpha val="18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D4BA708-6B4B-B341-9B85-80487C67270F}"/>
              </a:ext>
            </a:extLst>
          </p:cNvPr>
          <p:cNvGrpSpPr/>
          <p:nvPr/>
        </p:nvGrpSpPr>
        <p:grpSpPr>
          <a:xfrm>
            <a:off x="225525" y="155350"/>
            <a:ext cx="5538582" cy="6646300"/>
            <a:chOff x="225525" y="155350"/>
            <a:chExt cx="5538582" cy="6646300"/>
          </a:xfrm>
        </p:grpSpPr>
        <p:pic>
          <p:nvPicPr>
            <p:cNvPr id="6" name="Picture 4" descr="Humor - Cartoon: While I get the business requirements... | Programmer  humor, Computer humor, Business requirements">
              <a:extLst>
                <a:ext uri="{FF2B5EF4-FFF2-40B4-BE49-F238E27FC236}">
                  <a16:creationId xmlns:a16="http://schemas.microsoft.com/office/drawing/2014/main" id="{942E4779-73FC-7043-B0A3-A5F23B0CA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25" y="155350"/>
              <a:ext cx="5538582" cy="6646300"/>
            </a:xfrm>
            <a:prstGeom prst="rect">
              <a:avLst/>
            </a:prstGeom>
            <a:noFill/>
            <a:ln w="50800">
              <a:solidFill>
                <a:srgbClr val="0070C0">
                  <a:alpha val="18000"/>
                </a:srgbClr>
              </a:solidFill>
            </a:ln>
            <a:effectLst>
              <a:outerShdw blurRad="50800" dist="50800" dir="5400000" algn="ctr" rotWithShape="0">
                <a:schemeClr val="bg1"/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367D06-9751-544A-90B9-AE9BECFDD683}"/>
                </a:ext>
              </a:extLst>
            </p:cNvPr>
            <p:cNvSpPr txBox="1"/>
            <p:nvPr/>
          </p:nvSpPr>
          <p:spPr>
            <a:xfrm>
              <a:off x="225525" y="5630479"/>
              <a:ext cx="5538582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“I’ll go talk to the stakeholders and find out their requirements … in the mean time, you guys start coding.”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5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ood vs. bad requirements">
            <a:extLst>
              <a:ext uri="{FF2B5EF4-FFF2-40B4-BE49-F238E27FC236}">
                <a16:creationId xmlns:a16="http://schemas.microsoft.com/office/drawing/2014/main" id="{16DD034C-5A4A-E74D-A666-813D223FDE5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643466"/>
            <a:ext cx="1041320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89F48-5023-DF48-8991-CDAFA398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RQ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46C2-0064-294A-A983-14311FF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C8D44-3667-46F6-9772-CC52308E2A7F}" type="slidenum">
              <a:rPr kumimoji="0"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kumimoji="0"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20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5ACA10-3FA6-1044-92FF-120C088B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39" y="167147"/>
            <a:ext cx="10972800" cy="1263445"/>
          </a:xfrm>
        </p:spPr>
        <p:txBody>
          <a:bodyPr>
            <a:normAutofit fontScale="90000"/>
          </a:bodyPr>
          <a:lstStyle/>
          <a:p>
            <a:r>
              <a:rPr lang="en-PK" dirty="0"/>
              <a:t>Requirements </a:t>
            </a:r>
            <a:br>
              <a:rPr lang="en-PK" dirty="0"/>
            </a:br>
            <a:r>
              <a:rPr lang="en-PK" dirty="0"/>
              <a:t>related </a:t>
            </a:r>
            <a:br>
              <a:rPr lang="en-PK" dirty="0"/>
            </a:br>
            <a:r>
              <a:rPr lang="en-PK" dirty="0"/>
              <a:t>risks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70BF-C76F-B345-B365-D37DAC24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5533" y="6356350"/>
            <a:ext cx="3071756" cy="365760"/>
          </a:xfrm>
        </p:spPr>
        <p:txBody>
          <a:bodyPr/>
          <a:lstStyle/>
          <a:p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67467-4424-C94A-84F6-EA780ABA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869" y="6356350"/>
            <a:ext cx="2637532" cy="365760"/>
          </a:xfrm>
        </p:spPr>
        <p:txBody>
          <a:bodyPr/>
          <a:lstStyle/>
          <a:p>
            <a:fld id="{EA7C8D44-3667-46F6-9772-CC52308E2A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40EC6-5F13-DB45-A3DE-ACC28BF10B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94271" y="417866"/>
            <a:ext cx="9488129" cy="644013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Insufficient user involvement </a:t>
            </a:r>
          </a:p>
          <a:p>
            <a:pPr lvl="1"/>
            <a:r>
              <a:rPr lang="en-GB" dirty="0"/>
              <a:t>The BA might not understand and properly record the true business or customer needs </a:t>
            </a:r>
          </a:p>
          <a:p>
            <a:r>
              <a:rPr lang="en-GB" dirty="0"/>
              <a:t>Overlooked stakeholders </a:t>
            </a:r>
          </a:p>
          <a:p>
            <a:pPr lvl="1"/>
            <a:r>
              <a:rPr lang="en-GB" dirty="0"/>
              <a:t>If you don’t identify the important user classes for your product early on, some user needs won’t be met. </a:t>
            </a:r>
          </a:p>
          <a:p>
            <a:r>
              <a:rPr lang="en-GB" dirty="0"/>
              <a:t>Inaccurate planning </a:t>
            </a:r>
          </a:p>
          <a:p>
            <a:pPr lvl="1"/>
            <a:r>
              <a:rPr lang="en-GB" dirty="0"/>
              <a:t>Vague, poorly understood requirements lead to overly optimistic estimates</a:t>
            </a:r>
          </a:p>
          <a:p>
            <a:r>
              <a:rPr lang="en-GB" dirty="0"/>
              <a:t>Creeping user requirements </a:t>
            </a:r>
          </a:p>
          <a:p>
            <a:pPr lvl="1"/>
            <a:r>
              <a:rPr lang="en-GB" dirty="0"/>
              <a:t>As requirements evolve during development, projects often exceed their planned schedules and budgets </a:t>
            </a:r>
            <a:endParaRPr lang="en-PK" dirty="0"/>
          </a:p>
          <a:p>
            <a:r>
              <a:rPr lang="en-GB" dirty="0"/>
              <a:t>Ambiguous requirements </a:t>
            </a:r>
          </a:p>
          <a:p>
            <a:pPr lvl="1"/>
            <a:r>
              <a:rPr lang="en-GB" dirty="0"/>
              <a:t>Ambiguity leads to different expectations on the part of various stakeholders</a:t>
            </a:r>
          </a:p>
          <a:p>
            <a:r>
              <a:rPr lang="en-GB" dirty="0"/>
              <a:t>Gold plating </a:t>
            </a:r>
          </a:p>
          <a:p>
            <a:pPr lvl="1"/>
            <a:r>
              <a:rPr lang="en-GB" i="1" dirty="0"/>
              <a:t>Gold plating </a:t>
            </a:r>
            <a:r>
              <a:rPr lang="en-GB" dirty="0"/>
              <a:t>takes place when a developer adds functionality that wasn’t in the requirements specification but which the developer believes “the users are just going to love.” </a:t>
            </a:r>
          </a:p>
        </p:txBody>
      </p:sp>
    </p:spTree>
    <p:extLst>
      <p:ext uri="{BB962C8B-B14F-4D97-AF65-F5344CB8AC3E}">
        <p14:creationId xmlns:p14="http://schemas.microsoft.com/office/powerpoint/2010/main" val="3456013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6CC6-2975-4A4B-878D-6091FA1E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Quality realted Concepts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C58BD-9646-B34C-9ACF-457E56AE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41EB-2EB0-DD4C-B6EA-682A07BD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32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4B07F-D224-1146-A5AC-2445523045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Customer satisfaction </a:t>
            </a:r>
            <a:r>
              <a:rPr lang="en-GB" dirty="0"/>
              <a:t>is about making sure that the people who are paying for the end product are happy with what they get. </a:t>
            </a:r>
          </a:p>
          <a:p>
            <a:r>
              <a:rPr lang="en-GB" i="1" dirty="0"/>
              <a:t>Fitness for use </a:t>
            </a:r>
            <a:r>
              <a:rPr lang="en-GB" dirty="0"/>
              <a:t>is about making sure that the product you build has the best design possible to fit the customer’s needs. </a:t>
            </a:r>
          </a:p>
          <a:p>
            <a:endParaRPr lang="en-GB" i="1" dirty="0"/>
          </a:p>
          <a:p>
            <a:r>
              <a:rPr lang="en-GB" i="1" dirty="0"/>
              <a:t>Conformance to requirements </a:t>
            </a:r>
            <a:r>
              <a:rPr lang="en-GB" dirty="0"/>
              <a:t>implies that your product needs to do what you wrote down in your requirements; it covers both customer satisfaction and fitness for use. </a:t>
            </a:r>
          </a:p>
          <a:p>
            <a:endParaRPr lang="en-GB" dirty="0"/>
          </a:p>
          <a:p>
            <a:r>
              <a:rPr lang="en-GB" dirty="0"/>
              <a:t>In the end, a product’s quality is judged by whether you built what you said you would build. </a:t>
            </a:r>
          </a:p>
          <a:p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0734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C305-5A91-6E43-B8D5-01C4ACDA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0B656-5BAA-8243-A486-7D5E0163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CFF2A-E79D-A84A-B216-710FA4A5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64591-C160-2B44-9F1A-8D88B22E7C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K" dirty="0"/>
              <a:t>What is a requirement?</a:t>
            </a:r>
          </a:p>
          <a:p>
            <a:r>
              <a:rPr lang="en-PK" dirty="0"/>
              <a:t>Types and levels of requirements</a:t>
            </a:r>
          </a:p>
          <a:p>
            <a:r>
              <a:rPr lang="en-PK" dirty="0"/>
              <a:t>R</a:t>
            </a:r>
            <a:r>
              <a:rPr lang="en-GB" dirty="0"/>
              <a:t>e</a:t>
            </a:r>
            <a:r>
              <a:rPr lang="en-PK" dirty="0"/>
              <a:t>quirements enginering</a:t>
            </a:r>
          </a:p>
          <a:p>
            <a:r>
              <a:rPr lang="en-PK" dirty="0"/>
              <a:t>Requirements development</a:t>
            </a:r>
          </a:p>
          <a:p>
            <a:r>
              <a:rPr lang="en-PK" dirty="0"/>
              <a:t>Requirements management</a:t>
            </a:r>
          </a:p>
          <a:p>
            <a:r>
              <a:rPr lang="en-PK" dirty="0"/>
              <a:t>Misclaneous requirements related concepts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69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732D5-6794-1941-82FC-8F3C29D5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96" y="359544"/>
            <a:ext cx="4522602" cy="1942810"/>
          </a:xfrm>
        </p:spPr>
        <p:txBody>
          <a:bodyPr anchor="b">
            <a:normAutofit/>
          </a:bodyPr>
          <a:lstStyle/>
          <a:p>
            <a:r>
              <a:rPr lang="en-PK" sz="4000" dirty="0"/>
              <a:t>Common Reasons for Project Faliure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61FCB-99B0-0041-AD90-FC2AF9DC11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3395" y="2544218"/>
            <a:ext cx="4783697" cy="3994694"/>
          </a:xfrm>
        </p:spPr>
        <p:txBody>
          <a:bodyPr>
            <a:normAutofit/>
          </a:bodyPr>
          <a:lstStyle/>
          <a:p>
            <a:r>
              <a:rPr lang="en-GB" sz="2400" dirty="0"/>
              <a:t>In the 10</a:t>
            </a:r>
            <a:r>
              <a:rPr lang="en-GB" sz="2400" baseline="30000" dirty="0"/>
              <a:t>th</a:t>
            </a:r>
            <a:r>
              <a:rPr lang="en-GB" sz="2400" dirty="0"/>
              <a:t> Global Project Management Survey by PMI, 4000+ Project Management Practitioners globally were asked the following question:</a:t>
            </a:r>
          </a:p>
          <a:p>
            <a:r>
              <a:rPr lang="en-GB" sz="2400" dirty="0">
                <a:solidFill>
                  <a:schemeClr val="tx2"/>
                </a:solidFill>
              </a:rPr>
              <a:t>Of the projects started in your organization in the past 12 months that were deemed failures, what were the primary causes of those failures? (Select up to 3) </a:t>
            </a:r>
          </a:p>
          <a:p>
            <a:endParaRPr lang="en-PK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604ED-7AAA-6E41-BD3B-4E022D5D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71" y="230083"/>
            <a:ext cx="7262406" cy="63978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DE73B-10D3-0348-901D-30449795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eaLnBrk="1" latinLnBrk="0" hangingPunct="1">
              <a:spcAft>
                <a:spcPts val="600"/>
              </a:spcAft>
            </a:pPr>
            <a:r>
              <a:rPr lang="en-US"/>
              <a:t>RQ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3A9C4-A762-DC41-93CA-7A3868FF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eaLnBrk="1" latinLnBrk="0" hangingPunct="1">
              <a:spcAft>
                <a:spcPts val="600"/>
              </a:spcAft>
            </a:pPr>
            <a:fld id="{EA7C8D44-3667-46F6-9772-CC52308E2A7F}" type="slidenum">
              <a:rPr kumimoji="0" lang="en-US" smtClean="0"/>
              <a:pPr eaLnBrk="1" latinLnBrk="0" hangingPunct="1">
                <a:spcAft>
                  <a:spcPts val="600"/>
                </a:spcAft>
              </a:pPr>
              <a:t>4</a:t>
            </a:fld>
            <a:endParaRPr kumimoji="0"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7B3643-1F6B-F647-BF34-718523FE63E7}"/>
              </a:ext>
            </a:extLst>
          </p:cNvPr>
          <p:cNvSpPr/>
          <p:nvPr/>
        </p:nvSpPr>
        <p:spPr>
          <a:xfrm>
            <a:off x="4931833" y="1120838"/>
            <a:ext cx="2702859" cy="968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216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5FC4E-C7D2-6C47-80A5-1A97D594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33" y="228600"/>
            <a:ext cx="10976867" cy="914400"/>
          </a:xfrm>
        </p:spPr>
        <p:txBody>
          <a:bodyPr/>
          <a:lstStyle/>
          <a:p>
            <a:r>
              <a:rPr lang="en-PK" dirty="0"/>
              <a:t>Common Reasons for Software Project Faliure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46587-DBFC-9940-B1CB-6DB94611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F9DBA-753A-1342-81AC-108C22E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9094A-95F4-DA45-8459-6CD8240CA8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8040" y="2136648"/>
            <a:ext cx="5590424" cy="458851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Not understanding the needs of the business</a:t>
            </a:r>
          </a:p>
          <a:p>
            <a:pPr lvl="1"/>
            <a:r>
              <a:rPr lang="en-GB" dirty="0"/>
              <a:t>The business must clearly articulate the requirements in detail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Not starting with the end customer</a:t>
            </a:r>
          </a:p>
          <a:p>
            <a:pPr lvl="1"/>
            <a:r>
              <a:rPr lang="en-GB" dirty="0"/>
              <a:t>Sometimes developers discover that the problem they solved wasn’t actually the problem their customer needed to be solved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Working in a silo (Isolation Mode)</a:t>
            </a:r>
          </a:p>
          <a:p>
            <a:pPr lvl="1"/>
            <a:r>
              <a:rPr lang="en-GB" dirty="0"/>
              <a:t>Sometimes teams start to build something that does not address the right problem due to misalignment between the business and tech 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89F7A-8F45-174F-97E2-FED505A1429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76263" y="2133600"/>
            <a:ext cx="5607697" cy="458851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Inability to reach consensus on priorities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sponsors</a:t>
            </a:r>
            <a:r>
              <a:rPr lang="en-GB" dirty="0"/>
              <a:t> and </a:t>
            </a:r>
            <a:r>
              <a:rPr lang="en-GB" b="1" dirty="0"/>
              <a:t>project teams </a:t>
            </a:r>
            <a:r>
              <a:rPr lang="en-GB" dirty="0"/>
              <a:t>are </a:t>
            </a:r>
            <a:r>
              <a:rPr lang="en-GB" b="1" dirty="0"/>
              <a:t>not clear</a:t>
            </a:r>
            <a:r>
              <a:rPr lang="en-GB" dirty="0"/>
              <a:t> on top priorities of project.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Unclear requirements</a:t>
            </a:r>
          </a:p>
          <a:p>
            <a:pPr lvl="1"/>
            <a:r>
              <a:rPr lang="en-GB" dirty="0"/>
              <a:t>Common reasons software projects fail is unclear requirements and the </a:t>
            </a:r>
            <a:r>
              <a:rPr lang="en-GB" b="1" dirty="0"/>
              <a:t>lack of a detailed explanation; often clients themselves are not sure exactly what they want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Not enough emphasis on soft skills</a:t>
            </a:r>
          </a:p>
          <a:p>
            <a:pPr lvl="1"/>
            <a:r>
              <a:rPr lang="en-GB" dirty="0"/>
              <a:t>Software projects run into challenges because they are </a:t>
            </a:r>
            <a:r>
              <a:rPr lang="en-GB" b="1" dirty="0"/>
              <a:t>super-focused on </a:t>
            </a:r>
            <a:r>
              <a:rPr lang="en-GB" dirty="0"/>
              <a:t>the </a:t>
            </a:r>
            <a:r>
              <a:rPr lang="en-GB" b="1" dirty="0"/>
              <a:t>technical work </a:t>
            </a:r>
            <a:r>
              <a:rPr lang="en-GB" dirty="0"/>
              <a:t>but </a:t>
            </a:r>
            <a:r>
              <a:rPr lang="en-GB" b="1" dirty="0"/>
              <a:t>not applying enough energy toward training, coaching, team building </a:t>
            </a:r>
            <a:r>
              <a:rPr lang="en-GB" dirty="0"/>
              <a:t>and soft skills</a:t>
            </a:r>
            <a:endParaRPr lang="en-PK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19B50FB-92D0-C648-AA0F-680B074DFE82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9728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In 2020, Forbes Technology Council members shared common reasons why software projects fail in their experience. 6 of the14 responses are given below:</a:t>
            </a:r>
          </a:p>
        </p:txBody>
      </p:sp>
    </p:spTree>
    <p:extLst>
      <p:ext uri="{BB962C8B-B14F-4D97-AF65-F5344CB8AC3E}">
        <p14:creationId xmlns:p14="http://schemas.microsoft.com/office/powerpoint/2010/main" val="96207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7F90EA-7D7D-1043-B3FF-14F1B9E4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requirement?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50060-ABA0-6749-A8CA-7CBD8E61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49522-7370-E849-94D9-0D8A8FD2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9D77F5-2B36-BE4C-950C-922BFA86FF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371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term </a:t>
            </a:r>
            <a:r>
              <a:rPr lang="en-GB" i="1" dirty="0"/>
              <a:t>requirement</a:t>
            </a:r>
            <a:r>
              <a:rPr lang="en-GB" dirty="0"/>
              <a:t> is not used in the software industry in a consistent way. </a:t>
            </a:r>
          </a:p>
          <a:p>
            <a:r>
              <a:rPr lang="en-GB" dirty="0"/>
              <a:t>There are varying terminologies and perspectives</a:t>
            </a:r>
          </a:p>
          <a:p>
            <a:pPr lvl="1"/>
            <a:r>
              <a:rPr lang="en-GB" dirty="0"/>
              <a:t>user requirement, software requirement, business requirement, functional requirement, system requirement, product requirement, project requirement, user story, feature, constraint …</a:t>
            </a:r>
          </a:p>
          <a:p>
            <a:r>
              <a:rPr lang="en-GB" dirty="0"/>
              <a:t>In some cases, a requirement is simply a high-level, abstract statement of a service that the system should provide or a constraint on the system. 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customer’s definition of requirements </a:t>
            </a:r>
            <a:r>
              <a:rPr lang="en-GB" dirty="0"/>
              <a:t>might sound like a </a:t>
            </a:r>
            <a:r>
              <a:rPr lang="en-GB" b="1" dirty="0"/>
              <a:t>high-level product concept </a:t>
            </a:r>
            <a:r>
              <a:rPr lang="en-GB" dirty="0"/>
              <a:t>to the developer. </a:t>
            </a:r>
          </a:p>
          <a:p>
            <a:r>
              <a:rPr lang="en-GB" dirty="0"/>
              <a:t>At the other extreme, it is a detailed, formal definition of a system function.</a:t>
            </a:r>
          </a:p>
          <a:p>
            <a:pPr lvl="1"/>
            <a:r>
              <a:rPr lang="en-GB" dirty="0"/>
              <a:t>The developer’s notion of </a:t>
            </a:r>
            <a:r>
              <a:rPr lang="en-GB" b="1" dirty="0"/>
              <a:t>requirements</a:t>
            </a:r>
            <a:r>
              <a:rPr lang="en-GB" dirty="0"/>
              <a:t> might sound like a </a:t>
            </a:r>
            <a:r>
              <a:rPr lang="en-GB" b="1" dirty="0"/>
              <a:t>detailed user interface design </a:t>
            </a:r>
            <a:r>
              <a:rPr lang="en-GB" dirty="0"/>
              <a:t>to the user. </a:t>
            </a:r>
          </a:p>
          <a:p>
            <a:r>
              <a:rPr lang="en-GB" dirty="0"/>
              <a:t>This diversity of understanding leads to confusion. 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6443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E08E-B0EF-4E46-AA85-25B59CA0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</a:t>
            </a:r>
            <a:r>
              <a:rPr lang="en-PK" dirty="0"/>
              <a:t>Requirement</a:t>
            </a:r>
            <a:r>
              <a:rPr lang="en-US" dirty="0"/>
              <a:t> ?</a:t>
            </a:r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06685-194B-5748-BBC4-A0DEE2E3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1DF9-2E3E-064C-9C89-91FF6E95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AFDA3-80E2-924B-B967-AD814A16C5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Brian Lawrence suggests that a </a:t>
            </a:r>
            <a:r>
              <a:rPr lang="en-GB" i="1" dirty="0"/>
              <a:t>requirement </a:t>
            </a:r>
            <a:r>
              <a:rPr lang="en-GB" dirty="0"/>
              <a:t>is “</a:t>
            </a:r>
            <a:r>
              <a:rPr lang="en-GB" dirty="0">
                <a:solidFill>
                  <a:schemeClr val="tx2"/>
                </a:solidFill>
              </a:rPr>
              <a:t>anything that drives design choices</a:t>
            </a:r>
            <a:r>
              <a:rPr lang="en-GB" dirty="0"/>
              <a:t>” </a:t>
            </a:r>
          </a:p>
          <a:p>
            <a:r>
              <a:rPr lang="en-GB" dirty="0"/>
              <a:t>PMI describes a </a:t>
            </a:r>
            <a:r>
              <a:rPr lang="en-GB" i="1" dirty="0"/>
              <a:t>requirement</a:t>
            </a:r>
            <a:r>
              <a:rPr lang="en-GB" dirty="0"/>
              <a:t> as “</a:t>
            </a:r>
            <a:r>
              <a:rPr lang="en-GB" dirty="0">
                <a:solidFill>
                  <a:schemeClr val="tx2"/>
                </a:solidFill>
              </a:rPr>
              <a:t>a </a:t>
            </a:r>
            <a:r>
              <a:rPr lang="en-GB" b="1" dirty="0">
                <a:solidFill>
                  <a:schemeClr val="tx2"/>
                </a:solidFill>
              </a:rPr>
              <a:t>condition</a:t>
            </a:r>
            <a:r>
              <a:rPr lang="en-GB" dirty="0">
                <a:solidFill>
                  <a:schemeClr val="tx2"/>
                </a:solidFill>
              </a:rPr>
              <a:t> or </a:t>
            </a:r>
            <a:r>
              <a:rPr lang="en-GB" b="1" dirty="0">
                <a:solidFill>
                  <a:schemeClr val="tx2"/>
                </a:solidFill>
              </a:rPr>
              <a:t>capability</a:t>
            </a:r>
            <a:r>
              <a:rPr lang="en-GB" dirty="0">
                <a:solidFill>
                  <a:schemeClr val="tx2"/>
                </a:solidFill>
              </a:rPr>
              <a:t> that is </a:t>
            </a:r>
            <a:r>
              <a:rPr lang="en-GB" b="1" dirty="0">
                <a:solidFill>
                  <a:schemeClr val="tx2"/>
                </a:solidFill>
              </a:rPr>
              <a:t>necessary to be present in a product</a:t>
            </a:r>
            <a:r>
              <a:rPr lang="en-GB" dirty="0">
                <a:solidFill>
                  <a:schemeClr val="tx2"/>
                </a:solidFill>
              </a:rPr>
              <a:t>, service, or result to satisfy a business need</a:t>
            </a:r>
            <a:r>
              <a:rPr lang="en-GB" dirty="0"/>
              <a:t>”.</a:t>
            </a:r>
          </a:p>
          <a:p>
            <a:r>
              <a:rPr lang="en-GB" dirty="0"/>
              <a:t>Ian Sommerville mentions that “</a:t>
            </a:r>
            <a:r>
              <a:rPr lang="en-GB" dirty="0">
                <a:solidFill>
                  <a:schemeClr val="tx2"/>
                </a:solidFill>
              </a:rPr>
              <a:t>the requirements for a system are the </a:t>
            </a:r>
            <a:r>
              <a:rPr lang="en-GB" b="1" dirty="0">
                <a:solidFill>
                  <a:schemeClr val="tx2"/>
                </a:solidFill>
              </a:rPr>
              <a:t>descriptions of the services provided by the system </a:t>
            </a:r>
            <a:r>
              <a:rPr lang="en-GB" dirty="0">
                <a:solidFill>
                  <a:schemeClr val="tx2"/>
                </a:solidFill>
              </a:rPr>
              <a:t>and its operational constraints</a:t>
            </a:r>
            <a:r>
              <a:rPr lang="en-GB" dirty="0"/>
              <a:t>”. </a:t>
            </a:r>
          </a:p>
          <a:p>
            <a:endParaRPr lang="en-GB" dirty="0"/>
          </a:p>
          <a:p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9617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AB92-6441-7447-BE0B-ACA32FFE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PK" dirty="0"/>
              <a:t>Requirements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6B488-CED1-6240-96E7-4EB76A6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5533" y="6356350"/>
            <a:ext cx="3071756" cy="365760"/>
          </a:xfrm>
        </p:spPr>
        <p:txBody>
          <a:bodyPr/>
          <a:lstStyle/>
          <a:p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ACA1-824C-6140-8FAE-918F19D4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869" y="6356350"/>
            <a:ext cx="2637532" cy="365760"/>
          </a:xfrm>
        </p:spPr>
        <p:txBody>
          <a:bodyPr/>
          <a:lstStyle/>
          <a:p>
            <a:fld id="{EA7C8D44-3667-46F6-9772-CC52308E2A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25633-6850-6F4C-A220-3234A79C61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1292590" cy="5502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100" dirty="0"/>
              <a:t>International Standard ISO/IEC/IEEE 24765:2017(E) “Systems and Software Engineering –  Vocabulary” gives following definitions of requirement:</a:t>
            </a:r>
          </a:p>
          <a:p>
            <a:pPr marL="268288" indent="-254000">
              <a:buFont typeface="+mj-lt"/>
              <a:buAutoNum type="arabicPeriod"/>
            </a:pPr>
            <a:r>
              <a:rPr lang="en-GB" sz="3600" dirty="0"/>
              <a:t>Statement that translates or expresses a need and its associated constraints and conditions </a:t>
            </a:r>
          </a:p>
          <a:p>
            <a:pPr marL="631508" lvl="1" indent="-342900"/>
            <a:r>
              <a:rPr lang="en-GB" dirty="0"/>
              <a:t>ISO/IEC TS 24748-1:2016 Systems and software engineering – Life cycle management</a:t>
            </a:r>
          </a:p>
          <a:p>
            <a:pPr marL="631508" lvl="1" indent="-342900"/>
            <a:r>
              <a:rPr lang="en-GB" dirty="0"/>
              <a:t>ISO/IEC/IEEE 29148:2011 </a:t>
            </a:r>
            <a:r>
              <a:rPr lang="en-GB" sz="2300" dirty="0"/>
              <a:t>Systems and software engineering – Life cycle processes – Requirements engineering</a:t>
            </a:r>
            <a:endParaRPr lang="en-GB" dirty="0"/>
          </a:p>
          <a:p>
            <a:pPr marL="268288" indent="-254000">
              <a:buFont typeface="+mj-lt"/>
              <a:buAutoNum type="arabicPeriod"/>
            </a:pPr>
            <a:r>
              <a:rPr lang="en-GB" sz="3600" b="1" dirty="0">
                <a:latin typeface="Arial Narrow" panose="020B0606020202030204" pitchFamily="34" charset="0"/>
              </a:rPr>
              <a:t>Condition or capability that must be met or possessed by a system</a:t>
            </a:r>
            <a:r>
              <a:rPr lang="en-GB" sz="3600" dirty="0"/>
              <a:t>, system component, product, or service to satisfy an agreement, standard, specification, or other formally imposed documents </a:t>
            </a:r>
          </a:p>
          <a:p>
            <a:pPr marL="631508" lvl="1" indent="-342900"/>
            <a:r>
              <a:rPr lang="en-GB" dirty="0"/>
              <a:t>IEEE 730-2014 IEEE Standard for Software Quality Assurance Processes</a:t>
            </a:r>
          </a:p>
          <a:p>
            <a:pPr marL="268288" indent="-254000">
              <a:buFont typeface="+mj-lt"/>
              <a:buAutoNum type="arabicPeriod"/>
            </a:pPr>
            <a:r>
              <a:rPr lang="en-GB" sz="3600" dirty="0"/>
              <a:t>Provision that contains criteria to be fulfilled </a:t>
            </a:r>
          </a:p>
          <a:p>
            <a:pPr marL="631508" lvl="1" indent="-342900"/>
            <a:r>
              <a:rPr lang="en-GB" dirty="0"/>
              <a:t>ISO/IEC 14143-2:2011 Information technology – Software measurement – Functional size measurement</a:t>
            </a:r>
          </a:p>
          <a:p>
            <a:pPr marL="268288" indent="-254000">
              <a:buFont typeface="+mj-lt"/>
              <a:buAutoNum type="arabicPeriod"/>
            </a:pPr>
            <a:r>
              <a:rPr lang="en-GB" sz="3600" dirty="0"/>
              <a:t>A condition or </a:t>
            </a:r>
            <a:r>
              <a:rPr lang="en-GB" sz="3600" b="1" dirty="0"/>
              <a:t>capability</a:t>
            </a:r>
            <a:r>
              <a:rPr lang="en-GB" sz="3600" dirty="0"/>
              <a:t> that must be </a:t>
            </a:r>
            <a:r>
              <a:rPr lang="en-GB" sz="3600" b="1" dirty="0"/>
              <a:t>present in a product, service, or result</a:t>
            </a:r>
            <a:r>
              <a:rPr lang="en-GB" sz="3600" dirty="0"/>
              <a:t> to satisfy a contract or other formally imposed specification </a:t>
            </a:r>
          </a:p>
          <a:p>
            <a:pPr marL="631508" lvl="1" indent="-342900"/>
            <a:r>
              <a:rPr lang="en-GB" dirty="0"/>
              <a:t>A Guide to the Project Management Body of Knowledge (PMBOK® Guide) – 5</a:t>
            </a:r>
            <a:r>
              <a:rPr lang="en-GB" baseline="30000" dirty="0"/>
              <a:t>th</a:t>
            </a:r>
            <a:r>
              <a:rPr lang="en-GB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334744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dirty="0"/>
              <a:t>Requirement (information)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1815046"/>
              </p:ext>
            </p:extLst>
          </p:nvPr>
        </p:nvGraphicFramePr>
        <p:xfrm>
          <a:off x="609600" y="1202267"/>
          <a:ext cx="10972800" cy="4968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Requirement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high-level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objective of the organization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builds a product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 of a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who procures it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Rule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policy, guideline, standard, or regulation that defines or constrains some aspect of the business</a:t>
                      </a:r>
                      <a:r>
                        <a:rPr kumimoji="0"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a software requirement </a:t>
                      </a:r>
                      <a:r>
                        <a:rPr kumimoji="0"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itself, but the origin of several types of software requirements.	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restriction that is imposed on the choices available to the developer</a:t>
                      </a:r>
                      <a:r>
                        <a:rPr kumimoji="0"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the design and construction of a product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Interface Requirement	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description of a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connection between a software system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user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another software system, or a hardware device.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high-level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objective 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organization that </a:t>
                      </a:r>
                      <a:r>
                        <a:rPr kumimoji="0"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builds a product or of a customer who procures it.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48301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91F21-0550-C949-AD8D-0598C864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BC6B-E501-1D4F-ACD5-ED48BC1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2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14563</TotalTime>
  <Words>2633</Words>
  <Application>Microsoft Office PowerPoint</Application>
  <PresentationFormat>Widescreen</PresentationFormat>
  <Paragraphs>288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Narrow</vt:lpstr>
      <vt:lpstr>Bookman Old Style</vt:lpstr>
      <vt:lpstr>Calibri</vt:lpstr>
      <vt:lpstr>Gill Sans MT</vt:lpstr>
      <vt:lpstr>Segoe</vt:lpstr>
      <vt:lpstr>Times New Roman</vt:lpstr>
      <vt:lpstr>Wingdings</vt:lpstr>
      <vt:lpstr>Wingdings 3</vt:lpstr>
      <vt:lpstr>Origin</vt:lpstr>
      <vt:lpstr>Introduction to Software Requirements</vt:lpstr>
      <vt:lpstr>Contents</vt:lpstr>
      <vt:lpstr>PowerPoint Presentation</vt:lpstr>
      <vt:lpstr>Common Reasons for Project Faliure</vt:lpstr>
      <vt:lpstr>Common Reasons for Software Project Faliure</vt:lpstr>
      <vt:lpstr>What is a requirement?</vt:lpstr>
      <vt:lpstr>How to Define Requirement ?</vt:lpstr>
      <vt:lpstr>Requirements</vt:lpstr>
      <vt:lpstr>Requirement (information) types</vt:lpstr>
      <vt:lpstr>Requirement (information) types</vt:lpstr>
      <vt:lpstr>Requirement Levels</vt:lpstr>
      <vt:lpstr>Requirement Levels</vt:lpstr>
      <vt:lpstr>Working with 3 requirement levels</vt:lpstr>
      <vt:lpstr>What is Requirements Engineering ?</vt:lpstr>
      <vt:lpstr>Requirements Engineering Elements</vt:lpstr>
      <vt:lpstr>Requirements Engineering</vt:lpstr>
      <vt:lpstr>Requirements Development </vt:lpstr>
      <vt:lpstr>Elicitation</vt:lpstr>
      <vt:lpstr>Elicitation Approaches</vt:lpstr>
      <vt:lpstr>Analysis</vt:lpstr>
      <vt:lpstr>Specification</vt:lpstr>
      <vt:lpstr>Validation</vt:lpstr>
      <vt:lpstr>Requirements Development</vt:lpstr>
      <vt:lpstr>Requirements Management</vt:lpstr>
      <vt:lpstr>Requirements management activities</vt:lpstr>
      <vt:lpstr>Requirements development and management</vt:lpstr>
      <vt:lpstr>PowerPoint Presentation</vt:lpstr>
      <vt:lpstr>PowerPoint Presentation</vt:lpstr>
      <vt:lpstr>Product vs project requirements </vt:lpstr>
      <vt:lpstr>PowerPoint Presentation</vt:lpstr>
      <vt:lpstr>Requirements  related  risks</vt:lpstr>
      <vt:lpstr>Quality realted Concepts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durreshahwar</dc:creator>
  <cp:lastModifiedBy>Syed Muhammad Naveed</cp:lastModifiedBy>
  <cp:revision>221</cp:revision>
  <cp:lastPrinted>2019-02-13T04:20:32Z</cp:lastPrinted>
  <dcterms:created xsi:type="dcterms:W3CDTF">2014-09-16T21:38:26Z</dcterms:created>
  <dcterms:modified xsi:type="dcterms:W3CDTF">2024-09-19T05:55:45Z</dcterms:modified>
</cp:coreProperties>
</file>