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256" r:id="rId2"/>
    <p:sldId id="416" r:id="rId3"/>
    <p:sldId id="417" r:id="rId4"/>
    <p:sldId id="457" r:id="rId5"/>
    <p:sldId id="477" r:id="rId6"/>
    <p:sldId id="479" r:id="rId7"/>
    <p:sldId id="467" r:id="rId8"/>
    <p:sldId id="468" r:id="rId9"/>
    <p:sldId id="459" r:id="rId10"/>
    <p:sldId id="469" r:id="rId11"/>
    <p:sldId id="470" r:id="rId12"/>
    <p:sldId id="428" r:id="rId13"/>
    <p:sldId id="471" r:id="rId14"/>
    <p:sldId id="472" r:id="rId15"/>
    <p:sldId id="473" r:id="rId16"/>
    <p:sldId id="475" r:id="rId17"/>
    <p:sldId id="478" r:id="rId18"/>
    <p:sldId id="455" r:id="rId1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9437FF"/>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7" autoAdjust="0"/>
    <p:restoredTop sz="94660"/>
  </p:normalViewPr>
  <p:slideViewPr>
    <p:cSldViewPr snapToGrid="0">
      <p:cViewPr varScale="1">
        <p:scale>
          <a:sx n="67" d="100"/>
          <a:sy n="67" d="100"/>
        </p:scale>
        <p:origin x="652" y="44"/>
      </p:cViewPr>
      <p:guideLst/>
    </p:cSldViewPr>
  </p:slideViewPr>
  <p:notesTextViewPr>
    <p:cViewPr>
      <p:scale>
        <a:sx n="1" d="1"/>
        <a:sy n="1" d="1"/>
      </p:scale>
      <p:origin x="0" y="0"/>
    </p:cViewPr>
  </p:notesTextViewPr>
  <p:notesViewPr>
    <p:cSldViewPr snapToGrid="0">
      <p:cViewPr varScale="1">
        <p:scale>
          <a:sx n="62" d="100"/>
          <a:sy n="62" d="100"/>
        </p:scale>
        <p:origin x="375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7CB62-D709-4CBD-8918-E8F0B241158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0D71ACF1-BD41-4214-B714-69496880D5B9}" type="slidenum">
              <a:rPr lang="en-PK" smtClean="0"/>
              <a:t>‹#›</a:t>
            </a:fld>
            <a:endParaRPr lang="en-PK"/>
          </a:p>
        </p:txBody>
      </p:sp>
    </p:spTree>
    <p:extLst>
      <p:ext uri="{BB962C8B-B14F-4D97-AF65-F5344CB8AC3E}">
        <p14:creationId xmlns:p14="http://schemas.microsoft.com/office/powerpoint/2010/main" val="5967617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BD6B39F5-51D9-8C4E-A39C-C95EBA3DEDE0}" type="datetimeFigureOut">
              <a:rPr lang="en-US" smtClean="0"/>
              <a:t>8/1/2021</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C6B992E-384F-AB4F-9178-21B3D419C0ED}" type="slidenum">
              <a:rPr lang="en-US" smtClean="0"/>
              <a:t>‹#›</a:t>
            </a:fld>
            <a:endParaRPr lang="en-US"/>
          </a:p>
        </p:txBody>
      </p:sp>
    </p:spTree>
    <p:extLst>
      <p:ext uri="{BB962C8B-B14F-4D97-AF65-F5344CB8AC3E}">
        <p14:creationId xmlns:p14="http://schemas.microsoft.com/office/powerpoint/2010/main" val="6019745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49556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722915"/>
            <a:ext cx="9216000" cy="1127760"/>
          </a:xfrm>
        </p:spPr>
        <p:txBody>
          <a:bodyPr anchor="ctr"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625600" y="5124450"/>
            <a:ext cx="9216000" cy="533400"/>
          </a:xfrm>
        </p:spPr>
        <p:txBody>
          <a:bodyPr>
            <a:noAutofit/>
          </a:bodyPr>
          <a:lstStyle>
            <a:lvl1pPr marL="0" indent="0" algn="r">
              <a:spcBef>
                <a:spcPts val="0"/>
              </a:spcBef>
              <a:buNone/>
              <a:defRPr sz="2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r>
              <a:rPr lang="en-US"/>
              <a:t>RQ</a:t>
            </a:r>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609600" y="1219200"/>
            <a:ext cx="10972800" cy="4937760"/>
          </a:xfrm>
        </p:spPr>
        <p:txBody>
          <a:bodyPr>
            <a:normAutofit/>
          </a:bodyPr>
          <a:lstStyle>
            <a:lvl1pPr>
              <a:defRPr sz="2800"/>
            </a:lvl1pPr>
            <a:lvl2pPr>
              <a:defRPr sz="2400"/>
            </a:lvl2pPr>
            <a:lvl3pPr>
              <a:defRPr sz="2200"/>
            </a:lvl3pPr>
            <a:lvl4pPr>
              <a:defRPr sz="20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r>
              <a:rPr lang="en-US"/>
              <a:t>RQ</a:t>
            </a:r>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r>
              <a:rPr lang="en-US"/>
              <a:t>RQ</a:t>
            </a:r>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a:t>RQ</a:t>
            </a:r>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5533" y="6356350"/>
            <a:ext cx="3071756" cy="365760"/>
          </a:xfrm>
          <a:prstGeom prst="rect">
            <a:avLst/>
          </a:prstGeom>
        </p:spPr>
        <p:txBody>
          <a:bodyPr vert="horz"/>
          <a:lstStyle>
            <a:lvl1pPr algn="l" eaLnBrk="1" latinLnBrk="0" hangingPunct="1">
              <a:defRPr kumimoji="0" sz="1200">
                <a:solidFill>
                  <a:schemeClr val="tx2"/>
                </a:solidFill>
              </a:defRPr>
            </a:lvl1pPr>
          </a:lstStyle>
          <a:p>
            <a:r>
              <a:rPr lang="en-US"/>
              <a:t>RQ</a:t>
            </a:r>
            <a:endParaRPr lang="en-US" sz="1400" dirty="0"/>
          </a:p>
        </p:txBody>
      </p:sp>
      <p:sp>
        <p:nvSpPr>
          <p:cNvPr id="3" name="Footer Placeholder 2"/>
          <p:cNvSpPr>
            <a:spLocks noGrp="1"/>
          </p:cNvSpPr>
          <p:nvPr>
            <p:ph type="ftr" sz="quarter" idx="3"/>
          </p:nvPr>
        </p:nvSpPr>
        <p:spPr>
          <a:xfrm>
            <a:off x="3864864" y="6356350"/>
            <a:ext cx="4966520" cy="365760"/>
          </a:xfrm>
          <a:prstGeom prst="rect">
            <a:avLst/>
          </a:prstGeom>
        </p:spPr>
        <p:txBody>
          <a:bodyPr vert="horz"/>
          <a:lstStyle>
            <a:lvl1pPr algn="ct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8944869" y="6356350"/>
            <a:ext cx="2637532" cy="365760"/>
          </a:xfrm>
          <a:prstGeom prst="rect">
            <a:avLst/>
          </a:prstGeom>
        </p:spPr>
        <p:txBody>
          <a:bodyPr vert="horz"/>
          <a:lstStyle>
            <a:lvl1pPr algn="r" eaLnBrk="1" latinLnBrk="0" hangingPunct="1">
              <a:defRPr kumimoji="0" sz="1200">
                <a:solidFill>
                  <a:schemeClr val="tx2"/>
                </a:solidFill>
              </a:defRPr>
            </a:lvl1pPr>
          </a:lstStyle>
          <a:p>
            <a:fld id="{EA7C8D44-3667-46F6-9772-CC52308E2A7F}" type="slidenum">
              <a:rPr lang="en-US" smtClean="0"/>
              <a:pPr/>
              <a:t>‹#›</a:t>
            </a:fld>
            <a:endParaRPr lang="en-US" sz="1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3722915"/>
            <a:ext cx="9216000" cy="1127760"/>
          </a:xfrm>
        </p:spPr>
        <p:txBody>
          <a:bodyPr>
            <a:normAutofit/>
          </a:bodyPr>
          <a:lstStyle/>
          <a:p>
            <a:r>
              <a:rPr lang="en-GB" dirty="0"/>
              <a:t>Visual Representation</a:t>
            </a:r>
          </a:p>
        </p:txBody>
      </p:sp>
      <p:sp>
        <p:nvSpPr>
          <p:cNvPr id="3" name="Subtitle 2"/>
          <p:cNvSpPr>
            <a:spLocks noGrp="1"/>
          </p:cNvSpPr>
          <p:nvPr>
            <p:ph type="subTitle" idx="1"/>
          </p:nvPr>
        </p:nvSpPr>
        <p:spPr>
          <a:xfrm>
            <a:off x="1625600" y="5124450"/>
            <a:ext cx="9216000" cy="533400"/>
          </a:xfrm>
        </p:spPr>
        <p:txBody>
          <a:bodyPr/>
          <a:lstStyle/>
          <a:p>
            <a:r>
              <a:rPr lang="en-US" dirty="0"/>
              <a:t>10</a:t>
            </a:r>
          </a:p>
        </p:txBody>
      </p:sp>
    </p:spTree>
    <p:extLst>
      <p:ext uri="{BB962C8B-B14F-4D97-AF65-F5344CB8AC3E}">
        <p14:creationId xmlns:p14="http://schemas.microsoft.com/office/powerpoint/2010/main" val="27162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Data flow diagrams</a:t>
            </a:r>
          </a:p>
        </p:txBody>
      </p:sp>
      <p:sp>
        <p:nvSpPr>
          <p:cNvPr id="3" name="Content Placeholder 2"/>
          <p:cNvSpPr>
            <a:spLocks noGrp="1"/>
          </p:cNvSpPr>
          <p:nvPr>
            <p:ph sz="quarter" idx="1"/>
          </p:nvPr>
        </p:nvSpPr>
        <p:spPr>
          <a:xfrm>
            <a:off x="609600" y="1219200"/>
            <a:ext cx="10972800" cy="4937760"/>
          </a:xfrm>
        </p:spPr>
        <p:txBody>
          <a:bodyPr>
            <a:normAutofit/>
          </a:bodyPr>
          <a:lstStyle/>
          <a:p>
            <a:r>
              <a:rPr lang="en-US" dirty="0"/>
              <a:t>DFD Level 0 is highest level DFD </a:t>
            </a:r>
          </a:p>
          <a:p>
            <a:pPr lvl="1"/>
            <a:r>
              <a:rPr lang="en-US" dirty="0"/>
              <a:t>It’s a basic overview of the whole system or process being analyzed or modeled.</a:t>
            </a:r>
          </a:p>
          <a:p>
            <a:pPr lvl="1"/>
            <a:r>
              <a:rPr lang="en-US" dirty="0"/>
              <a:t>You can elaborate the context diagram into a level 0 DFD</a:t>
            </a:r>
          </a:p>
          <a:p>
            <a:r>
              <a:rPr lang="en-US" dirty="0"/>
              <a:t>DFD Level 1 provides a more detailed breakout of pieces of the Context Level Diagram. </a:t>
            </a:r>
          </a:p>
          <a:p>
            <a:r>
              <a:rPr lang="en-US" dirty="0"/>
              <a:t>DFDs could go beyond level 3, but they rarely do. </a:t>
            </a:r>
          </a:p>
          <a:p>
            <a:pPr lvl="1"/>
            <a:r>
              <a:rPr lang="en-US" dirty="0"/>
              <a:t>Level 3 data flow diagrams are detailed enough that it doesn’t usually make sense to break them down further.</a:t>
            </a:r>
          </a:p>
          <a:p>
            <a:r>
              <a:rPr lang="en-US" dirty="0"/>
              <a:t>Symbols used in DFD:</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085" t="82254"/>
          <a:stretch/>
        </p:blipFill>
        <p:spPr bwMode="auto">
          <a:xfrm>
            <a:off x="4166668" y="4896923"/>
            <a:ext cx="7758643" cy="175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a:extLst>
              <a:ext uri="{FF2B5EF4-FFF2-40B4-BE49-F238E27FC236}">
                <a16:creationId xmlns:a16="http://schemas.microsoft.com/office/drawing/2014/main" id="{C925F86C-BB6B-463A-89E5-8211C0B4E65E}"/>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9325A6A4-2017-42CC-B6D5-E7BE6513E3C2}"/>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Tree>
    <p:extLst>
      <p:ext uri="{BB962C8B-B14F-4D97-AF65-F5344CB8AC3E}">
        <p14:creationId xmlns:p14="http://schemas.microsoft.com/office/powerpoint/2010/main" val="207682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4530" y="101380"/>
            <a:ext cx="7443042" cy="662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73662" y="-132911"/>
            <a:ext cx="4781109" cy="1610833"/>
          </a:xfrm>
        </p:spPr>
        <p:txBody>
          <a:bodyPr>
            <a:normAutofit fontScale="90000"/>
          </a:bodyPr>
          <a:lstStyle/>
          <a:p>
            <a:r>
              <a:rPr lang="en-US" dirty="0"/>
              <a:t>Partial level 0 data flow diagram for the Chemical Tracking System</a:t>
            </a:r>
          </a:p>
        </p:txBody>
      </p:sp>
      <p:sp>
        <p:nvSpPr>
          <p:cNvPr id="4" name="Content Placeholder 3"/>
          <p:cNvSpPr>
            <a:spLocks noGrp="1"/>
          </p:cNvSpPr>
          <p:nvPr>
            <p:ph sz="quarter" idx="1"/>
          </p:nvPr>
        </p:nvSpPr>
        <p:spPr>
          <a:xfrm>
            <a:off x="173662" y="1477922"/>
            <a:ext cx="5686573" cy="5244187"/>
          </a:xfrm>
        </p:spPr>
        <p:txBody>
          <a:bodyPr>
            <a:normAutofit fontScale="77500" lnSpcReduction="20000"/>
          </a:bodyPr>
          <a:lstStyle/>
          <a:p>
            <a:r>
              <a:rPr lang="en-US" dirty="0"/>
              <a:t>A chemist or a member of the                  chemical stockroom staff can place a          request for one or more chemicals if                the user is an authorized requester.  The     request can be fulfilled either by delivering            a container of the chemical that is already           in the chemical stockroom’s inventory or           by placing an order for a new container of         the chemical with an outside vendor. If the chemical is hazardous, the chemical can be delivered only if the user is trained. The person placing the request must be able to search vendor catalogs online for specific chemicals while preparing his request. The system needs to track the status of every chemical request from the time it is prepared until the request is either fulfilled or canceled. It also needs to track the history of every chemical container from the time it is received at the company until it is fully consumed or disposed of.</a:t>
            </a:r>
          </a:p>
        </p:txBody>
      </p:sp>
      <p:sp>
        <p:nvSpPr>
          <p:cNvPr id="8" name="Date Placeholder 7">
            <a:extLst>
              <a:ext uri="{FF2B5EF4-FFF2-40B4-BE49-F238E27FC236}">
                <a16:creationId xmlns:a16="http://schemas.microsoft.com/office/drawing/2014/main" id="{2C0F7ABE-CA2A-4D7A-A757-92E4A7B80819}"/>
              </a:ext>
            </a:extLst>
          </p:cNvPr>
          <p:cNvSpPr>
            <a:spLocks noGrp="1"/>
          </p:cNvSpPr>
          <p:nvPr>
            <p:ph type="dt" sz="half" idx="10"/>
          </p:nvPr>
        </p:nvSpPr>
        <p:spPr/>
        <p:txBody>
          <a:bodyPr/>
          <a:lstStyle/>
          <a:p>
            <a:pPr eaLnBrk="1" latinLnBrk="0" hangingPunct="1"/>
            <a:r>
              <a:rPr lang="en-US"/>
              <a:t>RQ</a:t>
            </a:r>
          </a:p>
        </p:txBody>
      </p:sp>
      <p:sp>
        <p:nvSpPr>
          <p:cNvPr id="9" name="Slide Number Placeholder 8">
            <a:extLst>
              <a:ext uri="{FF2B5EF4-FFF2-40B4-BE49-F238E27FC236}">
                <a16:creationId xmlns:a16="http://schemas.microsoft.com/office/drawing/2014/main" id="{FFD79E0D-FFC9-4780-BA0B-50A738FA19B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a:p>
        </p:txBody>
      </p:sp>
    </p:spTree>
    <p:extLst>
      <p:ext uri="{BB962C8B-B14F-4D97-AF65-F5344CB8AC3E}">
        <p14:creationId xmlns:p14="http://schemas.microsoft.com/office/powerpoint/2010/main" val="151443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Autofit/>
          </a:bodyPr>
          <a:lstStyle/>
          <a:p>
            <a:br>
              <a:rPr lang="en-US" dirty="0"/>
            </a:br>
            <a:r>
              <a:rPr lang="en-US" dirty="0"/>
              <a:t>Swimlane diagrams</a:t>
            </a:r>
          </a:p>
        </p:txBody>
      </p:sp>
      <p:sp>
        <p:nvSpPr>
          <p:cNvPr id="6" name="Date Placeholder 5">
            <a:extLst>
              <a:ext uri="{FF2B5EF4-FFF2-40B4-BE49-F238E27FC236}">
                <a16:creationId xmlns:a16="http://schemas.microsoft.com/office/drawing/2014/main" id="{94A2AD03-FAC3-4712-B61E-6CCFEDB8C90B}"/>
              </a:ext>
            </a:extLst>
          </p:cNvPr>
          <p:cNvSpPr>
            <a:spLocks noGrp="1"/>
          </p:cNvSpPr>
          <p:nvPr>
            <p:ph type="dt" sz="half" idx="10"/>
          </p:nvPr>
        </p:nvSpPr>
        <p:spPr>
          <a:xfrm>
            <a:off x="605533" y="6356350"/>
            <a:ext cx="3071756" cy="365760"/>
          </a:xfrm>
        </p:spPr>
        <p:txBody>
          <a:bodyPr/>
          <a:lstStyle/>
          <a:p>
            <a:r>
              <a:rPr lang="en-US"/>
              <a:t>RQ</a:t>
            </a:r>
            <a:endParaRPr lang="en-US" dirty="0"/>
          </a:p>
        </p:txBody>
      </p:sp>
      <p:sp>
        <p:nvSpPr>
          <p:cNvPr id="7" name="Slide Number Placeholder 6">
            <a:extLst>
              <a:ext uri="{FF2B5EF4-FFF2-40B4-BE49-F238E27FC236}">
                <a16:creationId xmlns:a16="http://schemas.microsoft.com/office/drawing/2014/main" id="{3D5C018E-ADB3-4D74-959C-20DE0FA968D5}"/>
              </a:ext>
            </a:extLst>
          </p:cNvPr>
          <p:cNvSpPr>
            <a:spLocks noGrp="1"/>
          </p:cNvSpPr>
          <p:nvPr>
            <p:ph type="sldNum" sz="quarter" idx="12"/>
          </p:nvPr>
        </p:nvSpPr>
        <p:spPr>
          <a:xfrm>
            <a:off x="8944869" y="6356350"/>
            <a:ext cx="2637532" cy="365760"/>
          </a:xfrm>
        </p:spPr>
        <p:txBody>
          <a:bodyPr/>
          <a:lstStyle/>
          <a:p>
            <a:fld id="{EA7C8D44-3667-46F6-9772-CC52308E2A7F}" type="slidenum">
              <a:rPr lang="en-US" smtClean="0"/>
              <a:pPr/>
              <a:t>12</a:t>
            </a:fld>
            <a:endParaRPr lang="en-US" dirty="0"/>
          </a:p>
        </p:txBody>
      </p:sp>
      <p:sp>
        <p:nvSpPr>
          <p:cNvPr id="3" name="Content Placeholder 2"/>
          <p:cNvSpPr>
            <a:spLocks noGrp="1"/>
          </p:cNvSpPr>
          <p:nvPr>
            <p:ph sz="quarter" idx="1"/>
          </p:nvPr>
        </p:nvSpPr>
        <p:spPr>
          <a:xfrm>
            <a:off x="609600" y="1219200"/>
            <a:ext cx="10972800" cy="4937760"/>
          </a:xfrm>
        </p:spPr>
        <p:txBody>
          <a:bodyPr>
            <a:normAutofit/>
          </a:bodyPr>
          <a:lstStyle/>
          <a:p>
            <a:r>
              <a:rPr lang="en-US" dirty="0"/>
              <a:t>Swimlane diagrams provide a way to represent the steps involved in a business process or the operations of a proposed software system. </a:t>
            </a:r>
          </a:p>
          <a:p>
            <a:r>
              <a:rPr lang="en-US" dirty="0"/>
              <a:t>They are a variation of flowcharts, subdivided into visual subcomponents called lanes. The lanes can represent different systems or actors that execute the steps in the process. </a:t>
            </a:r>
          </a:p>
          <a:p>
            <a:r>
              <a:rPr lang="en-US" dirty="0"/>
              <a:t>They are similar to UML activity diagrams. </a:t>
            </a:r>
          </a:p>
          <a:p>
            <a:pPr lvl="1"/>
            <a:r>
              <a:rPr lang="en-US" dirty="0"/>
              <a:t>sometimes called cross-functional diagrams.</a:t>
            </a:r>
          </a:p>
          <a:p>
            <a:endParaRPr lang="en-US" dirty="0"/>
          </a:p>
        </p:txBody>
      </p:sp>
    </p:spTree>
    <p:extLst>
      <p:ext uri="{BB962C8B-B14F-4D97-AF65-F5344CB8AC3E}">
        <p14:creationId xmlns:p14="http://schemas.microsoft.com/office/powerpoint/2010/main" val="247859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Swimlane diagram</a:t>
            </a:r>
          </a:p>
        </p:txBody>
      </p:sp>
      <p:sp>
        <p:nvSpPr>
          <p:cNvPr id="3" name="Content Placeholder 2"/>
          <p:cNvSpPr>
            <a:spLocks noGrp="1"/>
          </p:cNvSpPr>
          <p:nvPr>
            <p:ph sz="quarter" idx="1"/>
          </p:nvPr>
        </p:nvSpPr>
        <p:spPr>
          <a:xfrm>
            <a:off x="609600" y="1219200"/>
            <a:ext cx="10972800" cy="4937760"/>
          </a:xfrm>
        </p:spPr>
        <p:txBody>
          <a:bodyPr>
            <a:normAutofit/>
          </a:bodyPr>
          <a:lstStyle/>
          <a:p>
            <a:r>
              <a:rPr lang="en-US" dirty="0"/>
              <a:t>Swimlane diagrams can contain additional shapes, but the most commonly used elements are:</a:t>
            </a:r>
          </a:p>
          <a:p>
            <a:pPr lvl="1"/>
            <a:r>
              <a:rPr lang="en-US" dirty="0"/>
              <a:t>Process steps, shown as rectangles.</a:t>
            </a:r>
          </a:p>
          <a:p>
            <a:pPr lvl="1"/>
            <a:r>
              <a:rPr lang="en-US" dirty="0"/>
              <a:t>Transitions between process steps, shown as arrows connecting pairs of rectangles.</a:t>
            </a:r>
          </a:p>
          <a:p>
            <a:pPr lvl="1"/>
            <a:r>
              <a:rPr lang="en-US" dirty="0"/>
              <a:t>Decisions, shown as diamonds with multiple branches leaving each diamond. </a:t>
            </a:r>
          </a:p>
          <a:p>
            <a:pPr lvl="1"/>
            <a:r>
              <a:rPr lang="en-US" dirty="0"/>
              <a:t>Swimlanes to subdivide the process, shown as horizontal or vertical lines on the page. The lanes are most commonly roles, departments, or systems. They show who or what is executing the steps in a given lane.</a:t>
            </a:r>
          </a:p>
          <a:p>
            <a:pPr lvl="2"/>
            <a:endParaRPr lang="en-US" dirty="0"/>
          </a:p>
        </p:txBody>
      </p:sp>
      <p:sp>
        <p:nvSpPr>
          <p:cNvPr id="6" name="Date Placeholder 5">
            <a:extLst>
              <a:ext uri="{FF2B5EF4-FFF2-40B4-BE49-F238E27FC236}">
                <a16:creationId xmlns:a16="http://schemas.microsoft.com/office/drawing/2014/main" id="{A7D3221F-8631-44F1-BC11-2BF171BAF84C}"/>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C19BDFCB-321A-4E8F-BF64-0075CD728EA0}"/>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dirty="0"/>
          </a:p>
        </p:txBody>
      </p:sp>
    </p:spTree>
    <p:extLst>
      <p:ext uri="{BB962C8B-B14F-4D97-AF65-F5344CB8AC3E}">
        <p14:creationId xmlns:p14="http://schemas.microsoft.com/office/powerpoint/2010/main" val="125350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fontScale="90000"/>
          </a:bodyPr>
          <a:lstStyle/>
          <a:p>
            <a:r>
              <a:rPr lang="en-US" dirty="0"/>
              <a:t>Partial swimlane diagram for a process in the Chemical Tracking System</a:t>
            </a:r>
          </a:p>
        </p:txBody>
      </p:sp>
      <p:sp>
        <p:nvSpPr>
          <p:cNvPr id="5" name="Content Placeholder 4">
            <a:extLst>
              <a:ext uri="{FF2B5EF4-FFF2-40B4-BE49-F238E27FC236}">
                <a16:creationId xmlns:a16="http://schemas.microsoft.com/office/drawing/2014/main" id="{22F4C390-0EE1-450B-8B46-1A80D8B69F39}"/>
              </a:ext>
            </a:extLst>
          </p:cNvPr>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39900"/>
            <a:ext cx="93218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a:extLst>
              <a:ext uri="{FF2B5EF4-FFF2-40B4-BE49-F238E27FC236}">
                <a16:creationId xmlns:a16="http://schemas.microsoft.com/office/drawing/2014/main" id="{9112D993-A37B-4412-9151-02863E61160A}"/>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CDC447BB-DBBD-4B66-9375-733CBFE9BD2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spTree>
    <p:extLst>
      <p:ext uri="{BB962C8B-B14F-4D97-AF65-F5344CB8AC3E}">
        <p14:creationId xmlns:p14="http://schemas.microsoft.com/office/powerpoint/2010/main" val="392995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fontScale="90000"/>
          </a:bodyPr>
          <a:lstStyle/>
          <a:p>
            <a:br>
              <a:rPr lang="en-US" dirty="0"/>
            </a:br>
            <a:r>
              <a:rPr lang="en-US" dirty="0"/>
              <a:t>Entity-relationship diagrams (ERDs) </a:t>
            </a:r>
          </a:p>
        </p:txBody>
      </p:sp>
      <p:sp>
        <p:nvSpPr>
          <p:cNvPr id="3" name="Content Placeholder 2"/>
          <p:cNvSpPr>
            <a:spLocks noGrp="1"/>
          </p:cNvSpPr>
          <p:nvPr>
            <p:ph sz="quarter" idx="1"/>
          </p:nvPr>
        </p:nvSpPr>
        <p:spPr>
          <a:xfrm>
            <a:off x="609600" y="1219200"/>
            <a:ext cx="10972800" cy="4937760"/>
          </a:xfrm>
        </p:spPr>
        <p:txBody>
          <a:bodyPr>
            <a:normAutofit/>
          </a:bodyPr>
          <a:lstStyle/>
          <a:p>
            <a:r>
              <a:rPr lang="en-US" dirty="0"/>
              <a:t>An entity relationship diagram (ERD) shows the relationships of entity sets stored in a database. </a:t>
            </a:r>
          </a:p>
          <a:p>
            <a:r>
              <a:rPr lang="en-US" dirty="0"/>
              <a:t>An entity in this context is an object, a component of data. An entity set is a collection of similar entities. These entities can have attributes that define its properties.</a:t>
            </a:r>
          </a:p>
          <a:p>
            <a:r>
              <a:rPr lang="en-US" dirty="0"/>
              <a:t>An entity is an object or component of data. An entity is represented as rectangle in an ER diagram. Entities could represent physical items (including people) or collections of data that are important to the business you’re analyzing or to the system you intend to build. </a:t>
            </a:r>
          </a:p>
          <a:p>
            <a:r>
              <a:rPr lang="en-US" dirty="0"/>
              <a:t>Symbols used in ERDs:</a:t>
            </a:r>
          </a:p>
          <a:p>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960" t="76158" r="-1567" b="-232"/>
          <a:stretch/>
        </p:blipFill>
        <p:spPr bwMode="auto">
          <a:xfrm>
            <a:off x="4276724" y="5326380"/>
            <a:ext cx="3371707" cy="1395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a:extLst>
              <a:ext uri="{FF2B5EF4-FFF2-40B4-BE49-F238E27FC236}">
                <a16:creationId xmlns:a16="http://schemas.microsoft.com/office/drawing/2014/main" id="{C668FD1B-FE7D-4094-AC80-5D3934C13315}"/>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30C8B6CB-21D0-4D90-A71D-85FEEB5EC4FE}"/>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dirty="0"/>
          </a:p>
        </p:txBody>
      </p:sp>
    </p:spTree>
    <p:extLst>
      <p:ext uri="{BB962C8B-B14F-4D97-AF65-F5344CB8AC3E}">
        <p14:creationId xmlns:p14="http://schemas.microsoft.com/office/powerpoint/2010/main" val="215149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fontScale="90000"/>
          </a:bodyPr>
          <a:lstStyle/>
          <a:p>
            <a:r>
              <a:rPr lang="en-US" dirty="0"/>
              <a:t>Partial entity-relationship diagram for the Chemical Tracking System</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2221"/>
          <a:stretch/>
        </p:blipFill>
        <p:spPr bwMode="auto">
          <a:xfrm>
            <a:off x="723899" y="1143000"/>
            <a:ext cx="10080481" cy="50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a:extLst>
              <a:ext uri="{FF2B5EF4-FFF2-40B4-BE49-F238E27FC236}">
                <a16:creationId xmlns:a16="http://schemas.microsoft.com/office/drawing/2014/main" id="{4E830D74-53D7-4F0A-94DC-6B4450C8899D}"/>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C588B5A3-2FB2-4785-9E6D-136F4D30D106}"/>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dirty="0"/>
          </a:p>
        </p:txBody>
      </p:sp>
    </p:spTree>
    <p:extLst>
      <p:ext uri="{BB962C8B-B14F-4D97-AF65-F5344CB8AC3E}">
        <p14:creationId xmlns:p14="http://schemas.microsoft.com/office/powerpoint/2010/main" val="3523321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2D72DE-65AB-46B7-A2F9-5C7FC1814D0C}"/>
              </a:ext>
            </a:extLst>
          </p:cNvPr>
          <p:cNvPicPr>
            <a:picLocks noChangeAspect="1"/>
          </p:cNvPicPr>
          <p:nvPr/>
        </p:nvPicPr>
        <p:blipFill>
          <a:blip r:embed="rId2"/>
          <a:stretch>
            <a:fillRect/>
          </a:stretch>
        </p:blipFill>
        <p:spPr>
          <a:xfrm>
            <a:off x="1253691" y="1621240"/>
            <a:ext cx="9684618" cy="5110395"/>
          </a:xfrm>
          <a:prstGeom prst="rect">
            <a:avLst/>
          </a:prstGeom>
        </p:spPr>
      </p:pic>
      <p:sp>
        <p:nvSpPr>
          <p:cNvPr id="2" name="Title 1">
            <a:extLst>
              <a:ext uri="{FF2B5EF4-FFF2-40B4-BE49-F238E27FC236}">
                <a16:creationId xmlns:a16="http://schemas.microsoft.com/office/drawing/2014/main" id="{B06E095A-27BC-438A-9323-AF7508717530}"/>
              </a:ext>
            </a:extLst>
          </p:cNvPr>
          <p:cNvSpPr>
            <a:spLocks noGrp="1"/>
          </p:cNvSpPr>
          <p:nvPr>
            <p:ph type="title"/>
          </p:nvPr>
        </p:nvSpPr>
        <p:spPr/>
        <p:txBody>
          <a:bodyPr/>
          <a:lstStyle/>
          <a:p>
            <a:r>
              <a:rPr lang="en-US" dirty="0"/>
              <a:t>Requirements to analysis model components</a:t>
            </a:r>
          </a:p>
        </p:txBody>
      </p:sp>
      <p:sp>
        <p:nvSpPr>
          <p:cNvPr id="3" name="Date Placeholder 2">
            <a:extLst>
              <a:ext uri="{FF2B5EF4-FFF2-40B4-BE49-F238E27FC236}">
                <a16:creationId xmlns:a16="http://schemas.microsoft.com/office/drawing/2014/main" id="{23016766-8A3F-463E-875B-37DFA0103C51}"/>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ED6B306-8E89-4053-828A-F4373819BA93}"/>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dirty="0"/>
          </a:p>
        </p:txBody>
      </p:sp>
      <p:sp>
        <p:nvSpPr>
          <p:cNvPr id="5" name="Content Placeholder 4">
            <a:extLst>
              <a:ext uri="{FF2B5EF4-FFF2-40B4-BE49-F238E27FC236}">
                <a16:creationId xmlns:a16="http://schemas.microsoft.com/office/drawing/2014/main" id="{CA0AEB2C-575B-49F5-8D36-4A88A6FA1846}"/>
              </a:ext>
            </a:extLst>
          </p:cNvPr>
          <p:cNvSpPr>
            <a:spLocks noGrp="1"/>
          </p:cNvSpPr>
          <p:nvPr>
            <p:ph sz="quarter" idx="1"/>
          </p:nvPr>
        </p:nvSpPr>
        <p:spPr>
          <a:xfrm>
            <a:off x="609600" y="1219200"/>
            <a:ext cx="11582400" cy="4937760"/>
          </a:xfrm>
        </p:spPr>
        <p:txBody>
          <a:bodyPr>
            <a:normAutofit/>
          </a:bodyPr>
          <a:lstStyle/>
          <a:p>
            <a:pPr marL="0" indent="0">
              <a:buNone/>
            </a:pPr>
            <a:r>
              <a:rPr lang="en-US" sz="2400" dirty="0"/>
              <a:t>BA can pick out keywords from requirements that translate into specific model elements</a:t>
            </a:r>
          </a:p>
        </p:txBody>
      </p:sp>
    </p:spTree>
    <p:extLst>
      <p:ext uri="{BB962C8B-B14F-4D97-AF65-F5344CB8AC3E}">
        <p14:creationId xmlns:p14="http://schemas.microsoft.com/office/powerpoint/2010/main" val="1430617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lstStyle/>
          <a:p>
            <a:r>
              <a:rPr lang="en-US" dirty="0"/>
              <a:t>Summary</a:t>
            </a:r>
          </a:p>
        </p:txBody>
      </p:sp>
      <p:sp>
        <p:nvSpPr>
          <p:cNvPr id="3" name="Content Placeholder 2"/>
          <p:cNvSpPr>
            <a:spLocks noGrp="1"/>
          </p:cNvSpPr>
          <p:nvPr>
            <p:ph sz="quarter" idx="1"/>
          </p:nvPr>
        </p:nvSpPr>
        <p:spPr>
          <a:xfrm>
            <a:off x="609600" y="1219200"/>
            <a:ext cx="10972800" cy="4937760"/>
          </a:xfrm>
        </p:spPr>
        <p:txBody>
          <a:bodyPr>
            <a:normAutofit/>
          </a:bodyPr>
          <a:lstStyle/>
          <a:p>
            <a:r>
              <a:rPr lang="en-US" dirty="0"/>
              <a:t>Modeling the requirements</a:t>
            </a:r>
          </a:p>
          <a:p>
            <a:r>
              <a:rPr lang="en-US" dirty="0"/>
              <a:t>Data flow diagrams (DFDs) </a:t>
            </a:r>
          </a:p>
          <a:p>
            <a:r>
              <a:rPr lang="en-US" dirty="0"/>
              <a:t>Process flow diagrams </a:t>
            </a:r>
          </a:p>
          <a:p>
            <a:r>
              <a:rPr lang="en-US" dirty="0"/>
              <a:t>Entity-relationship diagrams (ERDs) </a:t>
            </a:r>
          </a:p>
          <a:p>
            <a:pPr lvl="1"/>
            <a:endParaRPr lang="en-US" dirty="0"/>
          </a:p>
        </p:txBody>
      </p:sp>
      <p:sp>
        <p:nvSpPr>
          <p:cNvPr id="6" name="Date Placeholder 5">
            <a:extLst>
              <a:ext uri="{FF2B5EF4-FFF2-40B4-BE49-F238E27FC236}">
                <a16:creationId xmlns:a16="http://schemas.microsoft.com/office/drawing/2014/main" id="{DD2DB3D3-296D-48F2-BE1F-0C4AC22695F1}"/>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178EA764-B237-45C8-893E-92B96162E6D5}"/>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spTree>
    <p:extLst>
      <p:ext uri="{BB962C8B-B14F-4D97-AF65-F5344CB8AC3E}">
        <p14:creationId xmlns:p14="http://schemas.microsoft.com/office/powerpoint/2010/main" val="428710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CC79-237D-3145-8846-6CA339D273FE}"/>
              </a:ext>
            </a:extLst>
          </p:cNvPr>
          <p:cNvSpPr>
            <a:spLocks noGrp="1"/>
          </p:cNvSpPr>
          <p:nvPr>
            <p:ph type="title"/>
          </p:nvPr>
        </p:nvSpPr>
        <p:spPr/>
        <p:txBody>
          <a:bodyPr/>
          <a:lstStyle/>
          <a:p>
            <a:r>
              <a:rPr lang="en-PK" dirty="0"/>
              <a:t>Contents</a:t>
            </a:r>
          </a:p>
        </p:txBody>
      </p:sp>
      <p:sp>
        <p:nvSpPr>
          <p:cNvPr id="3" name="Date Placeholder 2">
            <a:extLst>
              <a:ext uri="{FF2B5EF4-FFF2-40B4-BE49-F238E27FC236}">
                <a16:creationId xmlns:a16="http://schemas.microsoft.com/office/drawing/2014/main" id="{C293E326-CED0-EB4E-8E80-66D07244C59F}"/>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6E24FDDF-0A6C-A147-9E70-AFD1E06E3E0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5" name="Content Placeholder 4">
            <a:extLst>
              <a:ext uri="{FF2B5EF4-FFF2-40B4-BE49-F238E27FC236}">
                <a16:creationId xmlns:a16="http://schemas.microsoft.com/office/drawing/2014/main" id="{00ADB409-5EBB-8142-8CDC-565420AD4734}"/>
              </a:ext>
            </a:extLst>
          </p:cNvPr>
          <p:cNvSpPr>
            <a:spLocks noGrp="1"/>
          </p:cNvSpPr>
          <p:nvPr>
            <p:ph sz="quarter" idx="1"/>
          </p:nvPr>
        </p:nvSpPr>
        <p:spPr/>
        <p:txBody>
          <a:bodyPr/>
          <a:lstStyle/>
          <a:p>
            <a:r>
              <a:rPr lang="en-US" dirty="0"/>
              <a:t>Modeling the requirements</a:t>
            </a:r>
          </a:p>
          <a:p>
            <a:r>
              <a:rPr lang="en-US" dirty="0"/>
              <a:t>Data flow diagrams (DFDs) </a:t>
            </a:r>
          </a:p>
          <a:p>
            <a:r>
              <a:rPr lang="en-US" dirty="0"/>
              <a:t>Process flow diagrams </a:t>
            </a:r>
          </a:p>
          <a:p>
            <a:r>
              <a:rPr lang="en-US" dirty="0"/>
              <a:t>Entity-relationship diagrams (ERDs) </a:t>
            </a:r>
          </a:p>
          <a:p>
            <a:pPr lvl="1"/>
            <a:endParaRPr lang="en-US" dirty="0"/>
          </a:p>
          <a:p>
            <a:endParaRPr lang="en-PK" dirty="0"/>
          </a:p>
        </p:txBody>
      </p:sp>
    </p:spTree>
    <p:extLst>
      <p:ext uri="{BB962C8B-B14F-4D97-AF65-F5344CB8AC3E}">
        <p14:creationId xmlns:p14="http://schemas.microsoft.com/office/powerpoint/2010/main" val="285072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9ED2-9BC6-46FD-9F86-C6840E61C755}"/>
              </a:ext>
            </a:extLst>
          </p:cNvPr>
          <p:cNvSpPr>
            <a:spLocks noGrp="1"/>
          </p:cNvSpPr>
          <p:nvPr>
            <p:ph type="title"/>
          </p:nvPr>
        </p:nvSpPr>
        <p:spPr/>
        <p:txBody>
          <a:bodyPr/>
          <a:lstStyle/>
          <a:p>
            <a:r>
              <a:rPr lang="en-US" dirty="0"/>
              <a:t>Visual representations of the requirements </a:t>
            </a:r>
          </a:p>
        </p:txBody>
      </p:sp>
      <p:sp>
        <p:nvSpPr>
          <p:cNvPr id="3" name="Date Placeholder 2">
            <a:extLst>
              <a:ext uri="{FF2B5EF4-FFF2-40B4-BE49-F238E27FC236}">
                <a16:creationId xmlns:a16="http://schemas.microsoft.com/office/drawing/2014/main" id="{F0FE26AC-E567-4805-BC26-72BA34CA330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0563D987-4638-42EB-B0FF-934A3CD3C737}"/>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dirty="0"/>
          </a:p>
        </p:txBody>
      </p:sp>
      <p:sp>
        <p:nvSpPr>
          <p:cNvPr id="5" name="Content Placeholder 4">
            <a:extLst>
              <a:ext uri="{FF2B5EF4-FFF2-40B4-BE49-F238E27FC236}">
                <a16:creationId xmlns:a16="http://schemas.microsoft.com/office/drawing/2014/main" id="{AF89D52E-EB48-4994-925E-B99DB395C7FD}"/>
              </a:ext>
            </a:extLst>
          </p:cNvPr>
          <p:cNvSpPr>
            <a:spLocks noGrp="1"/>
          </p:cNvSpPr>
          <p:nvPr>
            <p:ph sz="quarter" idx="1"/>
          </p:nvPr>
        </p:nvSpPr>
        <p:spPr/>
        <p:txBody>
          <a:bodyPr>
            <a:normAutofit/>
          </a:bodyPr>
          <a:lstStyle/>
          <a:p>
            <a:r>
              <a:rPr lang="en-US" dirty="0"/>
              <a:t>No single view of the requirements provides a complete understanding. </a:t>
            </a:r>
          </a:p>
          <a:p>
            <a:r>
              <a:rPr lang="en-US" dirty="0"/>
              <a:t>You need a combination of textual and visual requirements representations at different levels of abstraction to paint a full picture of the intended system.</a:t>
            </a:r>
          </a:p>
          <a:p>
            <a:r>
              <a:rPr lang="en-US" dirty="0"/>
              <a:t>Diagrams communicate certain types of information more efficiently than text can. </a:t>
            </a:r>
          </a:p>
          <a:p>
            <a:pPr lvl="1"/>
            <a:r>
              <a:rPr lang="en-US" dirty="0"/>
              <a:t>Pictures help bridge language and vocabulary barriers among team members.</a:t>
            </a:r>
          </a:p>
          <a:p>
            <a:r>
              <a:rPr lang="en-US" dirty="0"/>
              <a:t>There are many different diagrams and modeling techniques to choose from to create visual representations of the requirements.</a:t>
            </a:r>
          </a:p>
          <a:p>
            <a:endParaRPr lang="en-US" dirty="0"/>
          </a:p>
        </p:txBody>
      </p:sp>
    </p:spTree>
    <p:extLst>
      <p:ext uri="{BB962C8B-B14F-4D97-AF65-F5344CB8AC3E}">
        <p14:creationId xmlns:p14="http://schemas.microsoft.com/office/powerpoint/2010/main" val="44072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Modeling the requirements</a:t>
            </a:r>
          </a:p>
        </p:txBody>
      </p:sp>
      <p:sp>
        <p:nvSpPr>
          <p:cNvPr id="3" name="Content Placeholder 2"/>
          <p:cNvSpPr>
            <a:spLocks noGrp="1"/>
          </p:cNvSpPr>
          <p:nvPr>
            <p:ph sz="quarter" idx="1"/>
          </p:nvPr>
        </p:nvSpPr>
        <p:spPr>
          <a:xfrm>
            <a:off x="609600" y="1219200"/>
            <a:ext cx="10972800" cy="5248977"/>
          </a:xfrm>
        </p:spPr>
        <p:txBody>
          <a:bodyPr>
            <a:normAutofit/>
          </a:bodyPr>
          <a:lstStyle/>
          <a:p>
            <a:r>
              <a:rPr lang="en-US" dirty="0"/>
              <a:t>BAs hope to find one technique that pulls everything together into a full representation of a system’s requirements</a:t>
            </a:r>
          </a:p>
          <a:p>
            <a:r>
              <a:rPr lang="en-US" dirty="0"/>
              <a:t>Unfortunately, there is no such all-encompassing diagram</a:t>
            </a:r>
          </a:p>
          <a:p>
            <a:pPr lvl="1"/>
            <a:r>
              <a:rPr lang="en-US" dirty="0"/>
              <a:t>In fact, if you could model the entire system in a single diagram, that diagram would be just as unusable as a long list of requirements on its own.</a:t>
            </a:r>
          </a:p>
          <a:p>
            <a:r>
              <a:rPr lang="en-US" dirty="0"/>
              <a:t>Visual requirements models can help you identify missing, unnecessary, and inconsistent requirements. </a:t>
            </a:r>
          </a:p>
          <a:p>
            <a:endParaRPr lang="en-US" dirty="0"/>
          </a:p>
        </p:txBody>
      </p:sp>
      <p:sp>
        <p:nvSpPr>
          <p:cNvPr id="8" name="Date Placeholder 7">
            <a:extLst>
              <a:ext uri="{FF2B5EF4-FFF2-40B4-BE49-F238E27FC236}">
                <a16:creationId xmlns:a16="http://schemas.microsoft.com/office/drawing/2014/main" id="{71CF7883-55EF-4B58-A2DF-2A4AB4B9F123}"/>
              </a:ext>
            </a:extLst>
          </p:cNvPr>
          <p:cNvSpPr>
            <a:spLocks noGrp="1"/>
          </p:cNvSpPr>
          <p:nvPr>
            <p:ph type="dt" sz="half" idx="10"/>
          </p:nvPr>
        </p:nvSpPr>
        <p:spPr/>
        <p:txBody>
          <a:bodyPr/>
          <a:lstStyle/>
          <a:p>
            <a:pPr eaLnBrk="1" latinLnBrk="0" hangingPunct="1"/>
            <a:r>
              <a:rPr lang="en-US"/>
              <a:t>RQ</a:t>
            </a:r>
            <a:endParaRPr lang="en-US" dirty="0"/>
          </a:p>
        </p:txBody>
      </p:sp>
      <p:sp>
        <p:nvSpPr>
          <p:cNvPr id="9" name="Slide Number Placeholder 8">
            <a:extLst>
              <a:ext uri="{FF2B5EF4-FFF2-40B4-BE49-F238E27FC236}">
                <a16:creationId xmlns:a16="http://schemas.microsoft.com/office/drawing/2014/main" id="{FE08E9B9-1A8D-4671-9FC2-9463137BB9A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Tree>
    <p:extLst>
      <p:ext uri="{BB962C8B-B14F-4D97-AF65-F5344CB8AC3E}">
        <p14:creationId xmlns:p14="http://schemas.microsoft.com/office/powerpoint/2010/main" val="255425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1826-626B-41B4-9A50-5D610B8C6EC3}"/>
              </a:ext>
            </a:extLst>
          </p:cNvPr>
          <p:cNvSpPr>
            <a:spLocks noGrp="1"/>
          </p:cNvSpPr>
          <p:nvPr>
            <p:ph type="title"/>
          </p:nvPr>
        </p:nvSpPr>
        <p:spPr/>
        <p:txBody>
          <a:bodyPr/>
          <a:lstStyle/>
          <a:p>
            <a:r>
              <a:rPr lang="en-US" dirty="0"/>
              <a:t>Visual requirements models</a:t>
            </a:r>
          </a:p>
        </p:txBody>
      </p:sp>
      <p:sp>
        <p:nvSpPr>
          <p:cNvPr id="3" name="Date Placeholder 2">
            <a:extLst>
              <a:ext uri="{FF2B5EF4-FFF2-40B4-BE49-F238E27FC236}">
                <a16:creationId xmlns:a16="http://schemas.microsoft.com/office/drawing/2014/main" id="{695D4B6E-BDB7-4F75-8138-5110B1B772F8}"/>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C19F38E3-98DE-4DF3-A5B6-056A9DE12114}"/>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
        <p:nvSpPr>
          <p:cNvPr id="5" name="Content Placeholder 4">
            <a:extLst>
              <a:ext uri="{FF2B5EF4-FFF2-40B4-BE49-F238E27FC236}">
                <a16:creationId xmlns:a16="http://schemas.microsoft.com/office/drawing/2014/main" id="{B735E435-214A-4B79-8406-FA5F74736F51}"/>
              </a:ext>
            </a:extLst>
          </p:cNvPr>
          <p:cNvSpPr>
            <a:spLocks noGrp="1"/>
          </p:cNvSpPr>
          <p:nvPr>
            <p:ph sz="quarter" idx="1"/>
          </p:nvPr>
        </p:nvSpPr>
        <p:spPr>
          <a:xfrm>
            <a:off x="609600" y="1219200"/>
            <a:ext cx="10972800" cy="5137150"/>
          </a:xfrm>
        </p:spPr>
        <p:txBody>
          <a:bodyPr>
            <a:normAutofit fontScale="92500" lnSpcReduction="10000"/>
          </a:bodyPr>
          <a:lstStyle/>
          <a:p>
            <a:r>
              <a:rPr lang="en-US" dirty="0"/>
              <a:t>Visual requirements models include:</a:t>
            </a:r>
          </a:p>
          <a:p>
            <a:pPr lvl="1"/>
            <a:r>
              <a:rPr lang="en-US" dirty="0"/>
              <a:t>Data flow diagrams (DFDs)</a:t>
            </a:r>
          </a:p>
          <a:p>
            <a:pPr lvl="1"/>
            <a:r>
              <a:rPr lang="en-US" dirty="0"/>
              <a:t>Process flow diagrams</a:t>
            </a:r>
          </a:p>
          <a:p>
            <a:pPr lvl="1"/>
            <a:r>
              <a:rPr lang="en-US" dirty="0"/>
              <a:t>State-transition diagrams (STDs) and state tables</a:t>
            </a:r>
          </a:p>
          <a:p>
            <a:pPr lvl="1"/>
            <a:r>
              <a:rPr lang="en-US" dirty="0"/>
              <a:t>Dialog maps</a:t>
            </a:r>
          </a:p>
          <a:p>
            <a:pPr lvl="1"/>
            <a:r>
              <a:rPr lang="en-US" dirty="0"/>
              <a:t>Decision tables and decision trees</a:t>
            </a:r>
          </a:p>
          <a:p>
            <a:pPr lvl="1"/>
            <a:r>
              <a:rPr lang="en-US" dirty="0"/>
              <a:t>Event-response tables</a:t>
            </a:r>
          </a:p>
          <a:p>
            <a:pPr lvl="1"/>
            <a:r>
              <a:rPr lang="en-US" dirty="0"/>
              <a:t>Feature trees</a:t>
            </a:r>
          </a:p>
          <a:p>
            <a:pPr lvl="1"/>
            <a:r>
              <a:rPr lang="en-US" dirty="0"/>
              <a:t>Use case diagrams</a:t>
            </a:r>
          </a:p>
          <a:p>
            <a:pPr lvl="1"/>
            <a:r>
              <a:rPr lang="en-US" dirty="0"/>
              <a:t>Activity diagrams</a:t>
            </a:r>
          </a:p>
          <a:p>
            <a:pPr lvl="1"/>
            <a:r>
              <a:rPr lang="en-US" dirty="0"/>
              <a:t>Entity-relationship diagrams (ERDs) </a:t>
            </a:r>
          </a:p>
          <a:p>
            <a:r>
              <a:rPr lang="en-US" dirty="0"/>
              <a:t>These models are useful for elaborating and exploring the requirements, as well as for designing software solutions</a:t>
            </a:r>
          </a:p>
          <a:p>
            <a:endParaRPr lang="en-US" dirty="0"/>
          </a:p>
        </p:txBody>
      </p:sp>
    </p:spTree>
    <p:extLst>
      <p:ext uri="{BB962C8B-B14F-4D97-AF65-F5344CB8AC3E}">
        <p14:creationId xmlns:p14="http://schemas.microsoft.com/office/powerpoint/2010/main" val="400038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ACC-6FF7-47F2-B347-5387462C8578}"/>
              </a:ext>
            </a:extLst>
          </p:cNvPr>
          <p:cNvSpPr>
            <a:spLocks noGrp="1"/>
          </p:cNvSpPr>
          <p:nvPr>
            <p:ph type="title"/>
          </p:nvPr>
        </p:nvSpPr>
        <p:spPr/>
        <p:txBody>
          <a:bodyPr/>
          <a:lstStyle/>
          <a:p>
            <a:r>
              <a:rPr lang="en-US" dirty="0"/>
              <a:t>Visual models</a:t>
            </a:r>
          </a:p>
        </p:txBody>
      </p:sp>
      <p:sp>
        <p:nvSpPr>
          <p:cNvPr id="3" name="Date Placeholder 2">
            <a:extLst>
              <a:ext uri="{FF2B5EF4-FFF2-40B4-BE49-F238E27FC236}">
                <a16:creationId xmlns:a16="http://schemas.microsoft.com/office/drawing/2014/main" id="{01B608C1-9586-4D62-8614-F90B26977039}"/>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E37E7761-8DBA-4A74-A784-58DA4A9DF590}"/>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
        <p:nvSpPr>
          <p:cNvPr id="5" name="Content Placeholder 4">
            <a:extLst>
              <a:ext uri="{FF2B5EF4-FFF2-40B4-BE49-F238E27FC236}">
                <a16:creationId xmlns:a16="http://schemas.microsoft.com/office/drawing/2014/main" id="{8E688F6B-BBC6-4255-88B0-42FA0729F3DD}"/>
              </a:ext>
            </a:extLst>
          </p:cNvPr>
          <p:cNvSpPr>
            <a:spLocks noGrp="1"/>
          </p:cNvSpPr>
          <p:nvPr>
            <p:ph sz="quarter" idx="1"/>
          </p:nvPr>
        </p:nvSpPr>
        <p:spPr/>
        <p:txBody>
          <a:bodyPr/>
          <a:lstStyle/>
          <a:p>
            <a:r>
              <a:rPr lang="en-US" dirty="0"/>
              <a:t>A team usually does </a:t>
            </a:r>
            <a:r>
              <a:rPr lang="en-US" i="1" dirty="0"/>
              <a:t>not</a:t>
            </a:r>
            <a:r>
              <a:rPr lang="en-US" dirty="0"/>
              <a:t> need to create a complete set of analysis models for an entire system. </a:t>
            </a:r>
          </a:p>
          <a:p>
            <a:r>
              <a:rPr lang="en-US" dirty="0"/>
              <a:t>Focus your modeling on the most complex and riskiest portions of the system and on those portions most subject to ambiguity or uncertainty. </a:t>
            </a:r>
          </a:p>
          <a:p>
            <a:pPr lvl="1"/>
            <a:r>
              <a:rPr lang="en-US" dirty="0"/>
              <a:t>Safety-critical, security-critical, and mission-critical system elements are good candidates for modeling because the impact of defects in those areas is so severe. </a:t>
            </a:r>
          </a:p>
          <a:p>
            <a:r>
              <a:rPr lang="en-US" dirty="0"/>
              <a:t>Also choose models to use together to help ensure all of the models are complete. </a:t>
            </a:r>
          </a:p>
          <a:p>
            <a:pPr lvl="1"/>
            <a:r>
              <a:rPr lang="en-US" dirty="0"/>
              <a:t>For example, examining the data objects in a DFD can uncover missing entities in an ERD.</a:t>
            </a:r>
          </a:p>
        </p:txBody>
      </p:sp>
    </p:spTree>
    <p:extLst>
      <p:ext uri="{BB962C8B-B14F-4D97-AF65-F5344CB8AC3E}">
        <p14:creationId xmlns:p14="http://schemas.microsoft.com/office/powerpoint/2010/main" val="424158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Selecting the right representations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02349236"/>
              </p:ext>
            </p:extLst>
          </p:nvPr>
        </p:nvGraphicFramePr>
        <p:xfrm>
          <a:off x="605533" y="1143000"/>
          <a:ext cx="11362660" cy="5486400"/>
        </p:xfrm>
        <a:graphic>
          <a:graphicData uri="http://schemas.openxmlformats.org/drawingml/2006/table">
            <a:tbl>
              <a:tblPr firstRow="1" bandRow="1">
                <a:tableStyleId>{69012ECD-51FC-41F1-AA8D-1B2483CD663E}</a:tableStyleId>
              </a:tblPr>
              <a:tblGrid>
                <a:gridCol w="2052607">
                  <a:extLst>
                    <a:ext uri="{9D8B030D-6E8A-4147-A177-3AD203B41FA5}">
                      <a16:colId xmlns:a16="http://schemas.microsoft.com/office/drawing/2014/main" val="20000"/>
                    </a:ext>
                  </a:extLst>
                </a:gridCol>
                <a:gridCol w="9310053">
                  <a:extLst>
                    <a:ext uri="{9D8B030D-6E8A-4147-A177-3AD203B41FA5}">
                      <a16:colId xmlns:a16="http://schemas.microsoft.com/office/drawing/2014/main" val="20001"/>
                    </a:ext>
                  </a:extLst>
                </a:gridCol>
              </a:tblGrid>
              <a:tr h="370840">
                <a:tc>
                  <a:txBody>
                    <a:bodyPr/>
                    <a:lstStyle/>
                    <a:p>
                      <a:r>
                        <a:rPr kumimoji="0" lang="en-US" sz="2200" b="1" i="0" u="none" strike="noStrike" kern="1200" baseline="0" dirty="0">
                          <a:solidFill>
                            <a:schemeClr val="bg1"/>
                          </a:solidFill>
                          <a:latin typeface="+mn-lt"/>
                          <a:ea typeface="+mn-ea"/>
                          <a:cs typeface="+mn-cs"/>
                        </a:rPr>
                        <a:t>Information depicted</a:t>
                      </a:r>
                      <a:endParaRPr kumimoji="0" lang="en-US" sz="2200" b="0" i="0" u="none" strike="noStrike" kern="1200" baseline="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2200" b="1" i="0" u="none" strike="noStrike" kern="1200" baseline="0" dirty="0">
                          <a:solidFill>
                            <a:schemeClr val="bg1"/>
                          </a:solidFill>
                          <a:latin typeface="+mn-lt"/>
                          <a:ea typeface="+mn-ea"/>
                          <a:cs typeface="+mn-cs"/>
                        </a:rPr>
                        <a:t>Representation techniques</a:t>
                      </a:r>
                      <a:r>
                        <a:rPr kumimoji="0" lang="en-US" sz="2200" b="0" i="0" u="none" strike="noStrike" kern="1200" baseline="0" dirty="0">
                          <a:solidFill>
                            <a:schemeClr val="bg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kumimoji="0" lang="en-US" sz="2200" b="0" i="0" u="none" strike="noStrike" kern="1200" baseline="0" dirty="0">
                          <a:solidFill>
                            <a:schemeClr val="tx1"/>
                          </a:solidFill>
                          <a:latin typeface="+mn-lt"/>
                          <a:ea typeface="+mn-ea"/>
                          <a:cs typeface="+mn-cs"/>
                        </a:rPr>
                        <a:t>System external interfaces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2200" b="0" i="1" u="none" strike="noStrike" kern="1200" baseline="0" dirty="0">
                          <a:solidFill>
                            <a:schemeClr val="tx1"/>
                          </a:solidFill>
                          <a:latin typeface="+mn-lt"/>
                          <a:ea typeface="+mn-ea"/>
                          <a:cs typeface="+mn-cs"/>
                        </a:rPr>
                        <a:t>The context diagram </a:t>
                      </a:r>
                      <a:r>
                        <a:rPr kumimoji="0" lang="en-US" sz="2200" b="0" i="0" u="none" strike="noStrike" kern="1200" baseline="0" dirty="0">
                          <a:solidFill>
                            <a:schemeClr val="tx1"/>
                          </a:solidFill>
                          <a:latin typeface="+mn-lt"/>
                          <a:ea typeface="+mn-ea"/>
                          <a:cs typeface="+mn-cs"/>
                        </a:rPr>
                        <a:t>and </a:t>
                      </a:r>
                      <a:r>
                        <a:rPr kumimoji="0" lang="en-US" sz="2200" b="0" i="1" u="none" strike="noStrike" kern="1200" baseline="0" dirty="0">
                          <a:solidFill>
                            <a:schemeClr val="tx1"/>
                          </a:solidFill>
                          <a:latin typeface="+mn-lt"/>
                          <a:ea typeface="+mn-ea"/>
                          <a:cs typeface="+mn-cs"/>
                        </a:rPr>
                        <a:t>use case diagram </a:t>
                      </a:r>
                      <a:r>
                        <a:rPr kumimoji="0" lang="en-US" sz="2200" b="0" i="0" u="none" strike="noStrike" kern="1200" baseline="0" dirty="0">
                          <a:solidFill>
                            <a:schemeClr val="tx1"/>
                          </a:solidFill>
                          <a:latin typeface="+mn-lt"/>
                          <a:ea typeface="+mn-ea"/>
                          <a:cs typeface="+mn-cs"/>
                        </a:rPr>
                        <a:t>identify objects outside the system that connect to it. The context diagram and </a:t>
                      </a:r>
                      <a:r>
                        <a:rPr kumimoji="0" lang="en-US" sz="2200" b="0" i="1" u="none" strike="noStrike" kern="1200" baseline="0" dirty="0">
                          <a:solidFill>
                            <a:schemeClr val="tx1"/>
                          </a:solidFill>
                          <a:latin typeface="+mn-lt"/>
                          <a:ea typeface="+mn-ea"/>
                          <a:cs typeface="+mn-cs"/>
                        </a:rPr>
                        <a:t>data flow diagrams </a:t>
                      </a:r>
                      <a:r>
                        <a:rPr kumimoji="0" lang="en-US" sz="2200" b="0" i="0" u="none" strike="noStrike" kern="1200" baseline="0" dirty="0">
                          <a:solidFill>
                            <a:schemeClr val="tx1"/>
                          </a:solidFill>
                          <a:latin typeface="+mn-lt"/>
                          <a:ea typeface="+mn-ea"/>
                          <a:cs typeface="+mn-cs"/>
                        </a:rPr>
                        <a:t>illustrate the system inputs and outputs at a high level of abstraction.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kumimoji="0" lang="en-US" sz="2200" b="0" i="0" u="none" strike="noStrike" kern="1200" baseline="0" dirty="0">
                          <a:solidFill>
                            <a:schemeClr val="tx1"/>
                          </a:solidFill>
                          <a:latin typeface="+mn-lt"/>
                          <a:ea typeface="+mn-ea"/>
                          <a:cs typeface="+mn-cs"/>
                        </a:rPr>
                        <a:t>Business process flow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2200" b="0" i="0" u="none" strike="noStrike" kern="1200" baseline="0" dirty="0">
                          <a:solidFill>
                            <a:schemeClr val="tx1"/>
                          </a:solidFill>
                          <a:latin typeface="+mn-lt"/>
                          <a:ea typeface="+mn-ea"/>
                          <a:cs typeface="+mn-cs"/>
                        </a:rPr>
                        <a:t>A top-level </a:t>
                      </a:r>
                      <a:r>
                        <a:rPr kumimoji="0" lang="en-US" sz="2200" b="0" i="1" u="none" strike="noStrike" kern="1200" baseline="0" dirty="0">
                          <a:solidFill>
                            <a:schemeClr val="tx1"/>
                          </a:solidFill>
                          <a:latin typeface="+mn-lt"/>
                          <a:ea typeface="+mn-ea"/>
                          <a:cs typeface="+mn-cs"/>
                        </a:rPr>
                        <a:t>data flow diagram </a:t>
                      </a:r>
                      <a:r>
                        <a:rPr kumimoji="0" lang="en-US" sz="2200" b="0" i="0" u="none" strike="noStrike" kern="1200" baseline="0" dirty="0">
                          <a:solidFill>
                            <a:schemeClr val="tx1"/>
                          </a:solidFill>
                          <a:latin typeface="+mn-lt"/>
                          <a:ea typeface="+mn-ea"/>
                          <a:cs typeface="+mn-cs"/>
                        </a:rPr>
                        <a:t>represents how a business process handles data at a high level of abstraction. </a:t>
                      </a:r>
                      <a:r>
                        <a:rPr kumimoji="0" lang="en-US" sz="2200" b="0" i="1" u="none" strike="noStrike" kern="1200" baseline="0" dirty="0">
                          <a:solidFill>
                            <a:schemeClr val="tx1"/>
                          </a:solidFill>
                          <a:latin typeface="+mn-lt"/>
                          <a:ea typeface="+mn-ea"/>
                          <a:cs typeface="+mn-cs"/>
                        </a:rPr>
                        <a:t>Swimlane diagrams </a:t>
                      </a:r>
                      <a:r>
                        <a:rPr kumimoji="0" lang="en-US" sz="2200" b="0" i="0" u="none" strike="noStrike" kern="1200" baseline="0" dirty="0">
                          <a:solidFill>
                            <a:schemeClr val="tx1"/>
                          </a:solidFill>
                          <a:latin typeface="+mn-lt"/>
                          <a:ea typeface="+mn-ea"/>
                          <a:cs typeface="+mn-cs"/>
                        </a:rPr>
                        <a:t>show the roles that participate in executing the various steps in a business process flow.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kumimoji="0" lang="en-US" sz="2200" b="0" i="0" u="none" strike="noStrike" kern="1200" baseline="0" dirty="0">
                          <a:solidFill>
                            <a:schemeClr val="tx1"/>
                          </a:solidFill>
                          <a:latin typeface="+mn-lt"/>
                          <a:ea typeface="+mn-ea"/>
                          <a:cs typeface="+mn-cs"/>
                        </a:rPr>
                        <a:t>Data definitions and data object relationships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2200" b="0" i="0" u="none" strike="noStrike" kern="1200" baseline="0" dirty="0">
                          <a:solidFill>
                            <a:schemeClr val="tx1"/>
                          </a:solidFill>
                          <a:latin typeface="+mn-lt"/>
                          <a:ea typeface="+mn-ea"/>
                          <a:cs typeface="+mn-cs"/>
                        </a:rPr>
                        <a:t>The </a:t>
                      </a:r>
                      <a:r>
                        <a:rPr kumimoji="0" lang="en-US" sz="2200" b="0" i="1" u="none" strike="noStrike" kern="1200" baseline="0" dirty="0">
                          <a:solidFill>
                            <a:schemeClr val="tx1"/>
                          </a:solidFill>
                          <a:latin typeface="+mn-lt"/>
                          <a:ea typeface="+mn-ea"/>
                          <a:cs typeface="+mn-cs"/>
                        </a:rPr>
                        <a:t>entity-relationship diagram </a:t>
                      </a:r>
                      <a:r>
                        <a:rPr kumimoji="0" lang="en-US" sz="2200" b="0" i="0" u="none" strike="noStrike" kern="1200" baseline="0" dirty="0">
                          <a:solidFill>
                            <a:schemeClr val="tx1"/>
                          </a:solidFill>
                          <a:latin typeface="+mn-lt"/>
                          <a:ea typeface="+mn-ea"/>
                          <a:cs typeface="+mn-cs"/>
                        </a:rPr>
                        <a:t>shows the logical relationships between data objects (entities). </a:t>
                      </a:r>
                      <a:r>
                        <a:rPr kumimoji="0" lang="en-US" sz="2200" b="0" i="1" u="none" strike="noStrike" kern="1200" baseline="0" dirty="0">
                          <a:solidFill>
                            <a:schemeClr val="tx1"/>
                          </a:solidFill>
                          <a:latin typeface="+mn-lt"/>
                          <a:ea typeface="+mn-ea"/>
                          <a:cs typeface="+mn-cs"/>
                        </a:rPr>
                        <a:t>Class diagrams </a:t>
                      </a:r>
                      <a:r>
                        <a:rPr kumimoji="0" lang="en-US" sz="2200" b="0" i="0" u="none" strike="noStrike" kern="1200" baseline="0" dirty="0">
                          <a:solidFill>
                            <a:schemeClr val="tx1"/>
                          </a:solidFill>
                          <a:latin typeface="+mn-lt"/>
                          <a:ea typeface="+mn-ea"/>
                          <a:cs typeface="+mn-cs"/>
                        </a:rPr>
                        <a:t>show the logical connections between object classes and the data associated with them.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kumimoji="0" lang="en-US" sz="2200" b="0" i="0" u="none" strike="noStrike" kern="1200" baseline="0" dirty="0">
                          <a:solidFill>
                            <a:schemeClr val="tx1"/>
                          </a:solidFill>
                          <a:latin typeface="+mn-lt"/>
                          <a:ea typeface="+mn-ea"/>
                          <a:cs typeface="+mn-cs"/>
                        </a:rPr>
                        <a:t>System and object states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2200" b="0" i="1" u="none" strike="noStrike" kern="1200" baseline="0" dirty="0">
                          <a:solidFill>
                            <a:schemeClr val="tx1"/>
                          </a:solidFill>
                          <a:latin typeface="+mn-lt"/>
                          <a:ea typeface="+mn-ea"/>
                          <a:cs typeface="+mn-cs"/>
                        </a:rPr>
                        <a:t>State-transition diagrams </a:t>
                      </a:r>
                      <a:r>
                        <a:rPr kumimoji="0" lang="en-US" sz="2200" b="0" i="0" u="none" strike="noStrike" kern="1200" baseline="0" dirty="0">
                          <a:solidFill>
                            <a:schemeClr val="tx1"/>
                          </a:solidFill>
                          <a:latin typeface="+mn-lt"/>
                          <a:ea typeface="+mn-ea"/>
                          <a:cs typeface="+mn-cs"/>
                        </a:rPr>
                        <a:t>and </a:t>
                      </a:r>
                      <a:r>
                        <a:rPr kumimoji="0" lang="en-US" sz="2200" b="0" i="1" u="none" strike="noStrike" kern="1200" baseline="0" dirty="0">
                          <a:solidFill>
                            <a:schemeClr val="tx1"/>
                          </a:solidFill>
                          <a:latin typeface="+mn-lt"/>
                          <a:ea typeface="+mn-ea"/>
                          <a:cs typeface="+mn-cs"/>
                        </a:rPr>
                        <a:t>state tables </a:t>
                      </a:r>
                      <a:r>
                        <a:rPr kumimoji="0" lang="en-US" sz="2200" b="0" i="0" u="none" strike="noStrike" kern="1200" baseline="0" dirty="0">
                          <a:solidFill>
                            <a:schemeClr val="tx1"/>
                          </a:solidFill>
                          <a:latin typeface="+mn-lt"/>
                          <a:ea typeface="+mn-ea"/>
                          <a:cs typeface="+mn-cs"/>
                        </a:rPr>
                        <a:t>represent a high-abstraction view of the possible states of a system or object and the changes between states that can take place under certain circumstances. These models are helpful when multiple use cases can manipulate (and change the state of) certain 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Date Placeholder 5">
            <a:extLst>
              <a:ext uri="{FF2B5EF4-FFF2-40B4-BE49-F238E27FC236}">
                <a16:creationId xmlns:a16="http://schemas.microsoft.com/office/drawing/2014/main" id="{C1B024B3-8686-4FE2-BB1C-C285E240536A}"/>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76FBC3F8-2349-4B8B-B288-4CEECF473D5A}"/>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spTree>
    <p:extLst>
      <p:ext uri="{BB962C8B-B14F-4D97-AF65-F5344CB8AC3E}">
        <p14:creationId xmlns:p14="http://schemas.microsoft.com/office/powerpoint/2010/main" val="71324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AF4AF4-A645-464E-9F8C-26CB5154E05A}"/>
              </a:ext>
            </a:extLst>
          </p:cNvPr>
          <p:cNvSpPr>
            <a:spLocks noGrp="1"/>
          </p:cNvSpPr>
          <p:nvPr>
            <p:ph type="title"/>
          </p:nvPr>
        </p:nvSpPr>
        <p:spPr/>
        <p:txBody>
          <a:bodyPr/>
          <a:lstStyle/>
          <a:p>
            <a:r>
              <a:rPr lang="en-US" dirty="0"/>
              <a:t>Selecting the right representations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685096890"/>
              </p:ext>
            </p:extLst>
          </p:nvPr>
        </p:nvGraphicFramePr>
        <p:xfrm>
          <a:off x="609600" y="1219200"/>
          <a:ext cx="10972800" cy="4846320"/>
        </p:xfrm>
        <a:graphic>
          <a:graphicData uri="http://schemas.openxmlformats.org/drawingml/2006/table">
            <a:tbl>
              <a:tblPr firstRow="1" bandRow="1">
                <a:tableStyleId>{69012ECD-51FC-41F1-AA8D-1B2483CD663E}</a:tableStyleId>
              </a:tblPr>
              <a:tblGrid>
                <a:gridCol w="3356344">
                  <a:extLst>
                    <a:ext uri="{9D8B030D-6E8A-4147-A177-3AD203B41FA5}">
                      <a16:colId xmlns:a16="http://schemas.microsoft.com/office/drawing/2014/main" val="20000"/>
                    </a:ext>
                  </a:extLst>
                </a:gridCol>
                <a:gridCol w="7616456">
                  <a:extLst>
                    <a:ext uri="{9D8B030D-6E8A-4147-A177-3AD203B41FA5}">
                      <a16:colId xmlns:a16="http://schemas.microsoft.com/office/drawing/2014/main" val="20001"/>
                    </a:ext>
                  </a:extLst>
                </a:gridCol>
              </a:tblGrid>
              <a:tr h="370840">
                <a:tc>
                  <a:txBody>
                    <a:bodyPr/>
                    <a:lstStyle/>
                    <a:p>
                      <a:r>
                        <a:rPr kumimoji="0" lang="en-US" sz="2400" b="1" i="0" u="none" strike="noStrike" kern="1200" baseline="0" dirty="0">
                          <a:solidFill>
                            <a:schemeClr val="bg1"/>
                          </a:solidFill>
                          <a:latin typeface="+mn-lt"/>
                          <a:ea typeface="+mn-ea"/>
                          <a:cs typeface="+mn-cs"/>
                        </a:rPr>
                        <a:t>Information depicted</a:t>
                      </a:r>
                      <a:r>
                        <a:rPr kumimoji="0" lang="en-US" sz="2400" b="0" i="0" u="none" strike="noStrike" kern="1200" baseline="0" dirty="0">
                          <a:solidFill>
                            <a:schemeClr val="bg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2400" b="1" i="0" u="none" strike="noStrike" kern="1200" baseline="0" dirty="0">
                          <a:solidFill>
                            <a:schemeClr val="bg1"/>
                          </a:solidFill>
                          <a:latin typeface="+mn-lt"/>
                          <a:ea typeface="+mn-ea"/>
                          <a:cs typeface="+mn-cs"/>
                        </a:rPr>
                        <a:t>Representation techniques</a:t>
                      </a:r>
                      <a:r>
                        <a:rPr kumimoji="0" lang="en-US" sz="2400" b="0" i="0" u="none" strike="noStrike" kern="1200" baseline="0" dirty="0">
                          <a:solidFill>
                            <a:schemeClr val="bg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kumimoji="0" lang="en-US" sz="2400" b="0" i="0" u="none" strike="noStrike" kern="1200" baseline="0" dirty="0">
                          <a:solidFill>
                            <a:schemeClr val="tx1"/>
                          </a:solidFill>
                          <a:latin typeface="+mn-lt"/>
                          <a:ea typeface="+mn-ea"/>
                          <a:cs typeface="+mn-cs"/>
                        </a:rPr>
                        <a:t>Complex logic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2400" b="0" i="0" u="none" strike="noStrike" kern="1200" baseline="0" dirty="0">
                          <a:solidFill>
                            <a:schemeClr val="tx1"/>
                          </a:solidFill>
                          <a:latin typeface="+mn-lt"/>
                          <a:ea typeface="+mn-ea"/>
                          <a:cs typeface="+mn-cs"/>
                        </a:rPr>
                        <a:t>A </a:t>
                      </a:r>
                      <a:r>
                        <a:rPr kumimoji="0" lang="en-US" sz="2400" b="0" i="1" u="none" strike="noStrike" kern="1200" baseline="0" dirty="0">
                          <a:solidFill>
                            <a:schemeClr val="tx1"/>
                          </a:solidFill>
                          <a:latin typeface="+mn-lt"/>
                          <a:ea typeface="+mn-ea"/>
                          <a:cs typeface="+mn-cs"/>
                        </a:rPr>
                        <a:t>decision tree </a:t>
                      </a:r>
                      <a:r>
                        <a:rPr kumimoji="0" lang="en-US" sz="2400" b="0" i="0" u="none" strike="noStrike" kern="1200" baseline="0" dirty="0">
                          <a:solidFill>
                            <a:schemeClr val="tx1"/>
                          </a:solidFill>
                          <a:latin typeface="+mn-lt"/>
                          <a:ea typeface="+mn-ea"/>
                          <a:cs typeface="+mn-cs"/>
                        </a:rPr>
                        <a:t>shows the possible outcomes from a set of related decisions or conditions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5163921"/>
                  </a:ext>
                </a:extLst>
              </a:tr>
              <a:tr h="370840">
                <a:tc>
                  <a:txBody>
                    <a:bodyPr/>
                    <a:lstStyle/>
                    <a:p>
                      <a:r>
                        <a:rPr kumimoji="0" lang="en-US" sz="2400" b="0" i="0" u="none" strike="noStrike" kern="1200" baseline="0" dirty="0">
                          <a:solidFill>
                            <a:schemeClr val="tx1"/>
                          </a:solidFill>
                          <a:latin typeface="+mn-lt"/>
                          <a:ea typeface="+mn-ea"/>
                          <a:cs typeface="+mn-cs"/>
                        </a:rPr>
                        <a:t>User interfaces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2400" b="0" i="0" u="none" strike="noStrike" kern="1200" baseline="0" dirty="0">
                          <a:solidFill>
                            <a:schemeClr val="tx1"/>
                          </a:solidFill>
                          <a:latin typeface="+mn-lt"/>
                          <a:ea typeface="+mn-ea"/>
                          <a:cs typeface="+mn-cs"/>
                        </a:rPr>
                        <a:t>The </a:t>
                      </a:r>
                      <a:r>
                        <a:rPr kumimoji="0" lang="en-US" sz="2400" b="0" i="1" u="none" strike="noStrike" kern="1200" baseline="0" dirty="0">
                          <a:solidFill>
                            <a:schemeClr val="tx1"/>
                          </a:solidFill>
                          <a:latin typeface="+mn-lt"/>
                          <a:ea typeface="+mn-ea"/>
                          <a:cs typeface="+mn-cs"/>
                        </a:rPr>
                        <a:t>dialog map </a:t>
                      </a:r>
                      <a:r>
                        <a:rPr kumimoji="0" lang="en-US" sz="2400" b="0" i="0" u="none" strike="noStrike" kern="1200" baseline="0" dirty="0">
                          <a:solidFill>
                            <a:schemeClr val="tx1"/>
                          </a:solidFill>
                          <a:latin typeface="+mn-lt"/>
                          <a:ea typeface="+mn-ea"/>
                          <a:cs typeface="+mn-cs"/>
                        </a:rPr>
                        <a:t>provides a high-level view of a proposed or actual user interface, showing the various display elements and possible navigation pathways between them.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kumimoji="0" lang="en-US" sz="2400" b="0" i="0" u="none" strike="noStrike" kern="1200" baseline="0" dirty="0">
                          <a:solidFill>
                            <a:schemeClr val="tx1"/>
                          </a:solidFill>
                          <a:latin typeface="+mn-lt"/>
                          <a:ea typeface="+mn-ea"/>
                          <a:cs typeface="+mn-cs"/>
                        </a:rPr>
                        <a:t>User task descriptions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2400" b="0" i="1" u="none" strike="noStrike" kern="1200" baseline="0" dirty="0">
                          <a:solidFill>
                            <a:schemeClr val="tx1"/>
                          </a:solidFill>
                          <a:latin typeface="+mn-lt"/>
                          <a:ea typeface="+mn-ea"/>
                          <a:cs typeface="+mn-cs"/>
                        </a:rPr>
                        <a:t>User stories, scenarios</a:t>
                      </a:r>
                      <a:r>
                        <a:rPr kumimoji="0" lang="en-US" sz="2400" b="0" i="0" u="none" strike="noStrike" kern="1200" baseline="0" dirty="0">
                          <a:solidFill>
                            <a:schemeClr val="tx1"/>
                          </a:solidFill>
                          <a:latin typeface="+mn-lt"/>
                          <a:ea typeface="+mn-ea"/>
                          <a:cs typeface="+mn-cs"/>
                        </a:rPr>
                        <a:t>, and </a:t>
                      </a:r>
                      <a:r>
                        <a:rPr kumimoji="0" lang="en-US" sz="2400" b="0" i="1" u="none" strike="noStrike" kern="1200" baseline="0" dirty="0">
                          <a:solidFill>
                            <a:schemeClr val="tx1"/>
                          </a:solidFill>
                          <a:latin typeface="+mn-lt"/>
                          <a:ea typeface="+mn-ea"/>
                          <a:cs typeface="+mn-cs"/>
                        </a:rPr>
                        <a:t>use case specifications </a:t>
                      </a:r>
                      <a:r>
                        <a:rPr kumimoji="0" lang="en-US" sz="2400" b="0" i="0" u="none" strike="noStrike" kern="1200" baseline="0" dirty="0">
                          <a:solidFill>
                            <a:schemeClr val="tx1"/>
                          </a:solidFill>
                          <a:latin typeface="+mn-lt"/>
                          <a:ea typeface="+mn-ea"/>
                          <a:cs typeface="+mn-cs"/>
                        </a:rPr>
                        <a:t>describe user tasks in various levels of detail.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kumimoji="0" lang="en-US" sz="2400" b="0" i="0" u="none" strike="noStrike" kern="1200" baseline="0" dirty="0">
                          <a:solidFill>
                            <a:schemeClr val="tx1"/>
                          </a:solidFill>
                          <a:latin typeface="+mn-lt"/>
                          <a:ea typeface="+mn-ea"/>
                          <a:cs typeface="+mn-cs"/>
                        </a:rPr>
                        <a:t>Nonfunctional requirements (quality attributes, constraints)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2400" b="0" i="0" u="none" strike="noStrike" kern="1200" baseline="0" dirty="0">
                          <a:solidFill>
                            <a:schemeClr val="tx1"/>
                          </a:solidFill>
                          <a:latin typeface="+mn-lt"/>
                          <a:ea typeface="+mn-ea"/>
                          <a:cs typeface="+mn-cs"/>
                        </a:rPr>
                        <a:t>Quality attributes and constraints are usually written in the form of </a:t>
                      </a:r>
                      <a:r>
                        <a:rPr kumimoji="0" lang="en-US" sz="2400" b="0" i="1" u="none" strike="noStrike" kern="1200" baseline="0" dirty="0">
                          <a:solidFill>
                            <a:schemeClr val="tx1"/>
                          </a:solidFill>
                          <a:latin typeface="+mn-lt"/>
                          <a:ea typeface="+mn-ea"/>
                          <a:cs typeface="+mn-cs"/>
                        </a:rPr>
                        <a:t>natural language text</a:t>
                      </a:r>
                      <a:r>
                        <a:rPr kumimoji="0" lang="en-US" sz="2400" b="0" i="0" u="none" strike="noStrike" kern="1200" baseline="0" dirty="0">
                          <a:solidFill>
                            <a:schemeClr val="tx1"/>
                          </a:solidFill>
                          <a:latin typeface="+mn-lt"/>
                          <a:ea typeface="+mn-ea"/>
                          <a:cs typeface="+mn-cs"/>
                        </a:rPr>
                        <a:t>, but that often results in a lack of precision and completeness.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Date Placeholder 4">
            <a:extLst>
              <a:ext uri="{FF2B5EF4-FFF2-40B4-BE49-F238E27FC236}">
                <a16:creationId xmlns:a16="http://schemas.microsoft.com/office/drawing/2014/main" id="{CA01149B-A486-421A-9A4F-E8656D3B9427}"/>
              </a:ext>
            </a:extLst>
          </p:cNvPr>
          <p:cNvSpPr>
            <a:spLocks noGrp="1"/>
          </p:cNvSpPr>
          <p:nvPr>
            <p:ph type="dt" sz="half" idx="10"/>
          </p:nvPr>
        </p:nvSpPr>
        <p:spPr/>
        <p:txBody>
          <a:bodyPr/>
          <a:lstStyle/>
          <a:p>
            <a:pPr eaLnBrk="1" latinLnBrk="0" hangingPunct="1"/>
            <a:r>
              <a:rPr lang="en-US"/>
              <a:t>RQ</a:t>
            </a:r>
            <a:endParaRPr lang="en-US" dirty="0"/>
          </a:p>
        </p:txBody>
      </p:sp>
      <p:sp>
        <p:nvSpPr>
          <p:cNvPr id="6" name="Slide Number Placeholder 5">
            <a:extLst>
              <a:ext uri="{FF2B5EF4-FFF2-40B4-BE49-F238E27FC236}">
                <a16:creationId xmlns:a16="http://schemas.microsoft.com/office/drawing/2014/main" id="{8CBB11B6-E7A9-4389-8285-C2506EBC591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Tree>
    <p:extLst>
      <p:ext uri="{BB962C8B-B14F-4D97-AF65-F5344CB8AC3E}">
        <p14:creationId xmlns:p14="http://schemas.microsoft.com/office/powerpoint/2010/main" val="350137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Data flow diagrams</a:t>
            </a:r>
          </a:p>
        </p:txBody>
      </p:sp>
      <p:sp>
        <p:nvSpPr>
          <p:cNvPr id="3" name="Content Placeholder 2"/>
          <p:cNvSpPr>
            <a:spLocks noGrp="1"/>
          </p:cNvSpPr>
          <p:nvPr>
            <p:ph sz="quarter" idx="1"/>
          </p:nvPr>
        </p:nvSpPr>
        <p:spPr>
          <a:xfrm>
            <a:off x="609600" y="1219200"/>
            <a:ext cx="10972800" cy="4937760"/>
          </a:xfrm>
        </p:spPr>
        <p:txBody>
          <a:bodyPr>
            <a:normAutofit fontScale="92500" lnSpcReduction="10000"/>
          </a:bodyPr>
          <a:lstStyle/>
          <a:p>
            <a:r>
              <a:rPr lang="en-US" dirty="0"/>
              <a:t>A Data Flow Diagram (DFD) is a traditional way to visualize the information flows within a system. </a:t>
            </a:r>
          </a:p>
          <a:p>
            <a:r>
              <a:rPr lang="en-US" dirty="0"/>
              <a:t>It shows how information enters and leaves the system, what changes the information and where information is stored.</a:t>
            </a:r>
          </a:p>
          <a:p>
            <a:r>
              <a:rPr lang="en-US" dirty="0"/>
              <a:t>The purpose of a DFD is to show the scope and boundaries of a system as a whole. </a:t>
            </a:r>
          </a:p>
          <a:p>
            <a:r>
              <a:rPr lang="en-US" dirty="0"/>
              <a:t>A DFD identifies the transformational processes of a system, the collections (stores) of data or physical materials that the system manipulates, and the flows of data or material between processes, stores, and the outside world. </a:t>
            </a:r>
          </a:p>
          <a:p>
            <a:r>
              <a:rPr lang="en-US" dirty="0"/>
              <a:t>DFD levels are numbered 0, 1 or 2, and occasionally go to even Level 3 or beyond. </a:t>
            </a:r>
          </a:p>
          <a:p>
            <a:pPr lvl="1"/>
            <a:r>
              <a:rPr lang="en-US" dirty="0"/>
              <a:t>The necessary level of detail depends on the scope of what you are trying to accomplish.</a:t>
            </a:r>
          </a:p>
          <a:p>
            <a:endParaRPr lang="en-US" dirty="0"/>
          </a:p>
          <a:p>
            <a:pPr lvl="1"/>
            <a:endParaRPr lang="en-US" dirty="0"/>
          </a:p>
          <a:p>
            <a:pPr lvl="1"/>
            <a:endParaRPr lang="en-US" dirty="0"/>
          </a:p>
          <a:p>
            <a:pPr lvl="1"/>
            <a:endParaRPr lang="en-US" dirty="0"/>
          </a:p>
        </p:txBody>
      </p:sp>
      <p:sp>
        <p:nvSpPr>
          <p:cNvPr id="6" name="Date Placeholder 5">
            <a:extLst>
              <a:ext uri="{FF2B5EF4-FFF2-40B4-BE49-F238E27FC236}">
                <a16:creationId xmlns:a16="http://schemas.microsoft.com/office/drawing/2014/main" id="{1C2AA4B6-BA03-4050-B74A-C7A885E3E90A}"/>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8CDBD7C7-78D7-4E17-B715-15248768CF8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Tree>
    <p:extLst>
      <p:ext uri="{BB962C8B-B14F-4D97-AF65-F5344CB8AC3E}">
        <p14:creationId xmlns:p14="http://schemas.microsoft.com/office/powerpoint/2010/main" val="1862475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23372</TotalTime>
  <Words>1407</Words>
  <Application>Microsoft Office PowerPoint</Application>
  <PresentationFormat>Widescreen</PresentationFormat>
  <Paragraphs>138</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Gill Sans MT</vt:lpstr>
      <vt:lpstr>Wingdings</vt:lpstr>
      <vt:lpstr>Wingdings 3</vt:lpstr>
      <vt:lpstr>Origin</vt:lpstr>
      <vt:lpstr>Visual Representation</vt:lpstr>
      <vt:lpstr>Contents</vt:lpstr>
      <vt:lpstr>Visual representations of the requirements </vt:lpstr>
      <vt:lpstr>Modeling the requirements</vt:lpstr>
      <vt:lpstr>Visual requirements models</vt:lpstr>
      <vt:lpstr>Visual models</vt:lpstr>
      <vt:lpstr>Selecting the right representations</vt:lpstr>
      <vt:lpstr>Selecting the right representations</vt:lpstr>
      <vt:lpstr>Data flow diagrams</vt:lpstr>
      <vt:lpstr>Data flow diagrams</vt:lpstr>
      <vt:lpstr>Partial level 0 data flow diagram for the Chemical Tracking System</vt:lpstr>
      <vt:lpstr> Swimlane diagrams</vt:lpstr>
      <vt:lpstr>Swimlane diagram</vt:lpstr>
      <vt:lpstr>Partial swimlane diagram for a process in the Chemical Tracking System</vt:lpstr>
      <vt:lpstr> Entity-relationship diagrams (ERDs) </vt:lpstr>
      <vt:lpstr>Partial entity-relationship diagram for the Chemical Tracking System</vt:lpstr>
      <vt:lpstr>Requirements to analysis model components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durreshahwar</dc:creator>
  <cp:lastModifiedBy>Rehan Inam Qureshi</cp:lastModifiedBy>
  <cp:revision>463</cp:revision>
  <cp:lastPrinted>2021-05-21T15:17:23Z</cp:lastPrinted>
  <dcterms:created xsi:type="dcterms:W3CDTF">2014-09-16T21:38:26Z</dcterms:created>
  <dcterms:modified xsi:type="dcterms:W3CDTF">2021-08-01T12:34:21Z</dcterms:modified>
</cp:coreProperties>
</file>