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handoutMasterIdLst>
    <p:handoutMasterId r:id="rId35"/>
  </p:handoutMasterIdLst>
  <p:sldIdLst>
    <p:sldId id="256" r:id="rId2"/>
    <p:sldId id="271" r:id="rId3"/>
    <p:sldId id="425" r:id="rId4"/>
    <p:sldId id="426" r:id="rId5"/>
    <p:sldId id="402" r:id="rId6"/>
    <p:sldId id="427" r:id="rId7"/>
    <p:sldId id="428" r:id="rId8"/>
    <p:sldId id="388" r:id="rId9"/>
    <p:sldId id="391" r:id="rId10"/>
    <p:sldId id="392" r:id="rId11"/>
    <p:sldId id="394" r:id="rId12"/>
    <p:sldId id="395" r:id="rId13"/>
    <p:sldId id="396" r:id="rId14"/>
    <p:sldId id="397" r:id="rId15"/>
    <p:sldId id="398" r:id="rId16"/>
    <p:sldId id="429" r:id="rId17"/>
    <p:sldId id="430" r:id="rId18"/>
    <p:sldId id="431" r:id="rId19"/>
    <p:sldId id="379" r:id="rId20"/>
    <p:sldId id="380" r:id="rId21"/>
    <p:sldId id="433" r:id="rId22"/>
    <p:sldId id="434" r:id="rId23"/>
    <p:sldId id="381" r:id="rId24"/>
    <p:sldId id="382" r:id="rId25"/>
    <p:sldId id="399" r:id="rId26"/>
    <p:sldId id="419" r:id="rId27"/>
    <p:sldId id="420" r:id="rId28"/>
    <p:sldId id="421" r:id="rId29"/>
    <p:sldId id="422" r:id="rId30"/>
    <p:sldId id="423" r:id="rId31"/>
    <p:sldId id="405" r:id="rId32"/>
    <p:sldId id="432" r:id="rId33"/>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9437FF"/>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17" autoAdjust="0"/>
    <p:restoredTop sz="94660"/>
  </p:normalViewPr>
  <p:slideViewPr>
    <p:cSldViewPr snapToGrid="0">
      <p:cViewPr varScale="1">
        <p:scale>
          <a:sx n="67" d="100"/>
          <a:sy n="67" d="100"/>
        </p:scale>
        <p:origin x="652" y="44"/>
      </p:cViewPr>
      <p:guideLst/>
    </p:cSldViewPr>
  </p:slideViewPr>
  <p:notesTextViewPr>
    <p:cViewPr>
      <p:scale>
        <a:sx n="1" d="1"/>
        <a:sy n="1" d="1"/>
      </p:scale>
      <p:origin x="0" y="0"/>
    </p:cViewPr>
  </p:notesTextViewPr>
  <p:notesViewPr>
    <p:cSldViewPr snapToGrid="0">
      <p:cViewPr varScale="1">
        <p:scale>
          <a:sx n="62" d="100"/>
          <a:sy n="62" d="100"/>
        </p:scale>
        <p:origin x="375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37CB62-D709-4CBD-8918-E8F0B241158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0D71ACF1-BD41-4214-B714-69496880D5B9}" type="slidenum">
              <a:rPr lang="en-PK" smtClean="0"/>
              <a:t>‹#›</a:t>
            </a:fld>
            <a:endParaRPr lang="en-PK"/>
          </a:p>
        </p:txBody>
      </p:sp>
    </p:spTree>
    <p:extLst>
      <p:ext uri="{BB962C8B-B14F-4D97-AF65-F5344CB8AC3E}">
        <p14:creationId xmlns:p14="http://schemas.microsoft.com/office/powerpoint/2010/main" val="5967617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BD6B39F5-51D9-8C4E-A39C-C95EBA3DEDE0}" type="datetimeFigureOut">
              <a:rPr lang="en-US" smtClean="0"/>
              <a:t>8/1/2021</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C6B992E-384F-AB4F-9178-21B3D419C0ED}" type="slidenum">
              <a:rPr lang="en-US" smtClean="0"/>
              <a:t>‹#›</a:t>
            </a:fld>
            <a:endParaRPr lang="en-US"/>
          </a:p>
        </p:txBody>
      </p:sp>
    </p:spTree>
    <p:extLst>
      <p:ext uri="{BB962C8B-B14F-4D97-AF65-F5344CB8AC3E}">
        <p14:creationId xmlns:p14="http://schemas.microsoft.com/office/powerpoint/2010/main" val="60197456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736337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722915"/>
            <a:ext cx="9216000" cy="1127760"/>
          </a:xfrm>
        </p:spPr>
        <p:txBody>
          <a:bodyPr anchor="ctr" anchorCtr="0"/>
          <a:lstStyle>
            <a:lvl1pPr algn="r">
              <a:defRPr sz="3200">
                <a:solidFill>
                  <a:schemeClr val="tx1"/>
                </a:solidFill>
              </a:defRPr>
            </a:lvl1pPr>
          </a:lstStyle>
          <a:p>
            <a:r>
              <a:rPr kumimoji="0" lang="en-US" dirty="0"/>
              <a:t>Click to edit Master title style</a:t>
            </a:r>
          </a:p>
        </p:txBody>
      </p:sp>
      <p:sp>
        <p:nvSpPr>
          <p:cNvPr id="9" name="Subtitle 8"/>
          <p:cNvSpPr>
            <a:spLocks noGrp="1"/>
          </p:cNvSpPr>
          <p:nvPr>
            <p:ph type="subTitle" idx="1"/>
          </p:nvPr>
        </p:nvSpPr>
        <p:spPr>
          <a:xfrm>
            <a:off x="1625600" y="5124450"/>
            <a:ext cx="9216000" cy="533400"/>
          </a:xfrm>
        </p:spPr>
        <p:txBody>
          <a:bodyPr>
            <a:noAutofit/>
          </a:bodyPr>
          <a:lstStyle>
            <a:lvl1pPr marL="0" indent="0" algn="r">
              <a:spcBef>
                <a:spcPts val="0"/>
              </a:spcBef>
              <a:buNone/>
              <a:defRPr sz="2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eaLnBrk="1" latinLnBrk="0" hangingPunct="1"/>
            <a:r>
              <a:rPr lang="en-US"/>
              <a:t>RQ</a:t>
            </a:r>
            <a:endParaRPr lang="en-US" sz="1600" dirty="0"/>
          </a:p>
        </p:txBody>
      </p:sp>
      <p:sp>
        <p:nvSpPr>
          <p:cNvPr id="17" name="Footer Placeholder 16"/>
          <p:cNvSpPr>
            <a:spLocks noGrp="1"/>
          </p:cNvSpPr>
          <p:nvPr>
            <p:ph type="ftr" sz="quarter" idx="11"/>
          </p:nvPr>
        </p:nvSpPr>
        <p:spPr>
          <a:xfrm>
            <a:off x="3864864" y="6355080"/>
            <a:ext cx="4632960" cy="365760"/>
          </a:xfrm>
        </p:spPr>
        <p:txBody>
          <a:bodyPr/>
          <a:lstStyle/>
          <a:p>
            <a:endParaRPr kumimoji="0" lang="en-US" dirty="0"/>
          </a:p>
        </p:txBody>
      </p:sp>
      <p:sp>
        <p:nvSpPr>
          <p:cNvPr id="29" name="Slide Number Placeholder 28"/>
          <p:cNvSpPr>
            <a:spLocks noGrp="1"/>
          </p:cNvSpPr>
          <p:nvPr>
            <p:ph type="sldNum" sz="quarter" idx="12"/>
          </p:nvPr>
        </p:nvSpPr>
        <p:spPr>
          <a:xfrm>
            <a:off x="1621536" y="6355080"/>
            <a:ext cx="1625600" cy="365760"/>
          </a:xfrm>
        </p:spPr>
        <p:txBody>
          <a:bodyPr/>
          <a:lstStyle/>
          <a:p>
            <a:fld id="{EA7C8D44-3667-46F6-9772-CC52308E2A7F}" type="slidenum">
              <a:rPr kumimoji="0" lang="en-US" smtClean="0"/>
              <a:pPr eaLnBrk="1" latinLnBrk="0" hangingPunct="1"/>
              <a:t>‹#›</a:t>
            </a:fld>
            <a:endParaRPr kumimoji="0"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a:t>RQ</a:t>
            </a: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a:t>RQ</a:t>
            </a: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pPr eaLnBrk="1" latinLnBrk="0" hangingPunct="1"/>
            <a:r>
              <a:rPr lang="en-US"/>
              <a:t>RQ</a:t>
            </a:r>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609600" y="1219200"/>
            <a:ext cx="10972800" cy="4937760"/>
          </a:xfrm>
        </p:spPr>
        <p:txBody>
          <a:bodyPr>
            <a:normAutofit/>
          </a:bodyPr>
          <a:lstStyle>
            <a:lvl1pPr>
              <a:defRPr sz="2800"/>
            </a:lvl1pPr>
            <a:lvl2pPr>
              <a:defRPr sz="2400"/>
            </a:lvl2pPr>
            <a:lvl3pPr>
              <a:defRPr sz="2200"/>
            </a:lvl3pPr>
            <a:lvl4pPr>
              <a:defRPr sz="2000"/>
            </a:lvl4pPr>
            <a:lvl5pPr>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eaLnBrk="1" latinLnBrk="0" hangingPunct="1"/>
            <a:r>
              <a:rPr lang="en-US"/>
              <a:t>RQ</a:t>
            </a:r>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kumimoji="0" lang="en-US" dirty="0"/>
          </a:p>
        </p:txBody>
      </p:sp>
      <p:sp>
        <p:nvSpPr>
          <p:cNvPr id="6" name="Slide Number Placeholder 5"/>
          <p:cNvSpPr>
            <a:spLocks noGrp="1"/>
          </p:cNvSpPr>
          <p:nvPr>
            <p:ph type="sldNum" sz="quarter" idx="12"/>
          </p:nvPr>
        </p:nvSpPr>
        <p:spPr>
          <a:xfrm>
            <a:off x="1426464" y="6355080"/>
            <a:ext cx="2027936" cy="365760"/>
          </a:xfrm>
        </p:spPr>
        <p:txBody>
          <a:bodyPr/>
          <a:lstStyle/>
          <a:p>
            <a:fld id="{EA7C8D44-3667-46F6-9772-CC52308E2A7F}" type="slidenum">
              <a:rPr kumimoji="0" lang="en-US" smtClean="0"/>
              <a:pPr eaLnBrk="1" latinLnBrk="0" hangingPunct="1"/>
              <a:t>‹#›</a:t>
            </a:fld>
            <a:endParaRPr kumimoji="0"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r>
              <a:rPr lang="en-US"/>
              <a:t>RQ</a:t>
            </a:r>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r>
              <a:rPr lang="en-US"/>
              <a:t>RQ</a:t>
            </a:r>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a:t>RQ</a:t>
            </a:r>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5533" y="6356350"/>
            <a:ext cx="3071756" cy="365760"/>
          </a:xfrm>
          <a:prstGeom prst="rect">
            <a:avLst/>
          </a:prstGeom>
        </p:spPr>
        <p:txBody>
          <a:bodyPr vert="horz"/>
          <a:lstStyle>
            <a:lvl1pPr algn="l" eaLnBrk="1" latinLnBrk="0" hangingPunct="1">
              <a:defRPr kumimoji="0" sz="1200">
                <a:solidFill>
                  <a:schemeClr val="tx2"/>
                </a:solidFill>
              </a:defRPr>
            </a:lvl1pPr>
          </a:lstStyle>
          <a:p>
            <a:r>
              <a:rPr lang="en-US"/>
              <a:t>RQ</a:t>
            </a:r>
            <a:endParaRPr lang="en-US" sz="1400" dirty="0"/>
          </a:p>
        </p:txBody>
      </p:sp>
      <p:sp>
        <p:nvSpPr>
          <p:cNvPr id="3" name="Footer Placeholder 2"/>
          <p:cNvSpPr>
            <a:spLocks noGrp="1"/>
          </p:cNvSpPr>
          <p:nvPr>
            <p:ph type="ftr" sz="quarter" idx="3"/>
          </p:nvPr>
        </p:nvSpPr>
        <p:spPr>
          <a:xfrm>
            <a:off x="3864864" y="6356350"/>
            <a:ext cx="4966520" cy="365760"/>
          </a:xfrm>
          <a:prstGeom prst="rect">
            <a:avLst/>
          </a:prstGeom>
        </p:spPr>
        <p:txBody>
          <a:bodyPr vert="horz"/>
          <a:lstStyle>
            <a:lvl1pPr algn="ct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8944869" y="6356350"/>
            <a:ext cx="2637532" cy="365760"/>
          </a:xfrm>
          <a:prstGeom prst="rect">
            <a:avLst/>
          </a:prstGeom>
        </p:spPr>
        <p:txBody>
          <a:bodyPr vert="horz"/>
          <a:lstStyle>
            <a:lvl1pPr algn="r" eaLnBrk="1" latinLnBrk="0" hangingPunct="1">
              <a:defRPr kumimoji="0" sz="1200">
                <a:solidFill>
                  <a:schemeClr val="tx2"/>
                </a:solidFill>
              </a:defRPr>
            </a:lvl1pPr>
          </a:lstStyle>
          <a:p>
            <a:fld id="{EA7C8D44-3667-46F6-9772-CC52308E2A7F}" type="slidenum">
              <a:rPr lang="en-US" smtClean="0"/>
              <a:pPr/>
              <a:t>‹#›</a:t>
            </a:fld>
            <a:endParaRPr lang="en-US" sz="16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3722915"/>
            <a:ext cx="9216000" cy="1127760"/>
          </a:xfrm>
        </p:spPr>
        <p:txBody>
          <a:bodyPr>
            <a:normAutofit/>
          </a:bodyPr>
          <a:lstStyle/>
          <a:p>
            <a:r>
              <a:rPr lang="en-GB" dirty="0"/>
              <a:t>Requirements Management</a:t>
            </a:r>
          </a:p>
        </p:txBody>
      </p:sp>
      <p:sp>
        <p:nvSpPr>
          <p:cNvPr id="3" name="Subtitle 2"/>
          <p:cNvSpPr>
            <a:spLocks noGrp="1"/>
          </p:cNvSpPr>
          <p:nvPr>
            <p:ph type="subTitle" idx="1"/>
          </p:nvPr>
        </p:nvSpPr>
        <p:spPr>
          <a:xfrm>
            <a:off x="1625600" y="5124450"/>
            <a:ext cx="9216000" cy="533400"/>
          </a:xfrm>
        </p:spPr>
        <p:txBody>
          <a:bodyPr/>
          <a:lstStyle/>
          <a:p>
            <a:r>
              <a:rPr lang="en-US" dirty="0"/>
              <a:t>11</a:t>
            </a:r>
          </a:p>
        </p:txBody>
      </p:sp>
    </p:spTree>
    <p:extLst>
      <p:ext uri="{BB962C8B-B14F-4D97-AF65-F5344CB8AC3E}">
        <p14:creationId xmlns:p14="http://schemas.microsoft.com/office/powerpoint/2010/main" val="27162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Requirement attributes</a:t>
            </a:r>
          </a:p>
        </p:txBody>
      </p:sp>
      <p:sp>
        <p:nvSpPr>
          <p:cNvPr id="3" name="Content Placeholder 2"/>
          <p:cNvSpPr>
            <a:spLocks noGrp="1"/>
          </p:cNvSpPr>
          <p:nvPr>
            <p:ph sz="quarter" idx="1"/>
          </p:nvPr>
        </p:nvSpPr>
        <p:spPr>
          <a:xfrm>
            <a:off x="609600" y="1219200"/>
            <a:ext cx="10972800" cy="4937760"/>
          </a:xfrm>
        </p:spPr>
        <p:txBody>
          <a:bodyPr>
            <a:normAutofit lnSpcReduction="10000"/>
          </a:bodyPr>
          <a:lstStyle/>
          <a:p>
            <a:r>
              <a:rPr lang="en-US" dirty="0"/>
              <a:t>Following is a list of potential requirement attributes to consider:</a:t>
            </a:r>
          </a:p>
          <a:p>
            <a:pPr lvl="1"/>
            <a:r>
              <a:rPr lang="en-US" dirty="0"/>
              <a:t>Date the requirement was created</a:t>
            </a:r>
          </a:p>
          <a:p>
            <a:pPr lvl="1"/>
            <a:r>
              <a:rPr lang="en-US" dirty="0"/>
              <a:t>Current version number of the requirement</a:t>
            </a:r>
          </a:p>
          <a:p>
            <a:pPr lvl="1"/>
            <a:r>
              <a:rPr lang="en-US" dirty="0"/>
              <a:t>Author who wrote the requirement</a:t>
            </a:r>
          </a:p>
          <a:p>
            <a:pPr lvl="1"/>
            <a:r>
              <a:rPr lang="en-US" dirty="0"/>
              <a:t>Priority</a:t>
            </a:r>
          </a:p>
          <a:p>
            <a:pPr lvl="1"/>
            <a:r>
              <a:rPr lang="en-US" dirty="0"/>
              <a:t>Status</a:t>
            </a:r>
          </a:p>
          <a:p>
            <a:pPr lvl="1"/>
            <a:r>
              <a:rPr lang="en-US" dirty="0"/>
              <a:t>Origin or source of the requirement</a:t>
            </a:r>
          </a:p>
          <a:p>
            <a:pPr lvl="1"/>
            <a:r>
              <a:rPr lang="en-US" dirty="0"/>
              <a:t>Rationale behind the requirement</a:t>
            </a:r>
          </a:p>
          <a:p>
            <a:pPr lvl="1"/>
            <a:r>
              <a:rPr lang="en-US" dirty="0"/>
              <a:t>Release number or iteration to which the requirement is allocated</a:t>
            </a:r>
          </a:p>
          <a:p>
            <a:pPr lvl="1"/>
            <a:r>
              <a:rPr lang="en-US" dirty="0"/>
              <a:t>Stakeholder to contact with questions or to make decisions about proposed changes</a:t>
            </a:r>
          </a:p>
          <a:p>
            <a:pPr lvl="1"/>
            <a:r>
              <a:rPr lang="en-US" dirty="0"/>
              <a:t>Validation method to be used or acceptance criteria</a:t>
            </a:r>
          </a:p>
          <a:p>
            <a:pPr lvl="1"/>
            <a:endParaRPr lang="en-US" dirty="0"/>
          </a:p>
          <a:p>
            <a:pPr lvl="1"/>
            <a:endParaRPr lang="en-US" dirty="0"/>
          </a:p>
          <a:p>
            <a:endParaRPr lang="en-US" dirty="0"/>
          </a:p>
          <a:p>
            <a:pPr lvl="1"/>
            <a:endParaRPr lang="en-US" dirty="0"/>
          </a:p>
        </p:txBody>
      </p:sp>
      <p:sp>
        <p:nvSpPr>
          <p:cNvPr id="6" name="Date Placeholder 5">
            <a:extLst>
              <a:ext uri="{FF2B5EF4-FFF2-40B4-BE49-F238E27FC236}">
                <a16:creationId xmlns:a16="http://schemas.microsoft.com/office/drawing/2014/main" id="{AC98179D-7428-40C3-9026-B5F4FA4AE0C5}"/>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2BA76C76-D708-4C32-960B-2D0F16153DB6}"/>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Tree>
    <p:extLst>
      <p:ext uri="{BB962C8B-B14F-4D97-AF65-F5344CB8AC3E}">
        <p14:creationId xmlns:p14="http://schemas.microsoft.com/office/powerpoint/2010/main" val="3944622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Tracking Requirements Status</a:t>
            </a:r>
          </a:p>
        </p:txBody>
      </p:sp>
      <p:sp>
        <p:nvSpPr>
          <p:cNvPr id="3" name="Content Placeholder 2"/>
          <p:cNvSpPr>
            <a:spLocks noGrp="1"/>
          </p:cNvSpPr>
          <p:nvPr>
            <p:ph sz="quarter" idx="1"/>
          </p:nvPr>
        </p:nvSpPr>
        <p:spPr>
          <a:xfrm>
            <a:off x="609600" y="1219200"/>
            <a:ext cx="10972800" cy="4937760"/>
          </a:xfrm>
        </p:spPr>
        <p:txBody>
          <a:bodyPr>
            <a:normAutofit fontScale="92500" lnSpcReduction="10000"/>
          </a:bodyPr>
          <a:lstStyle/>
          <a:p>
            <a:r>
              <a:rPr lang="en-US" dirty="0"/>
              <a:t>Status is one of the requirement attributes suggested. </a:t>
            </a:r>
          </a:p>
          <a:p>
            <a:r>
              <a:rPr lang="en-US" dirty="0"/>
              <a:t>Tracking status means comparing where you really are at a particular time against the expectation of what “complete” means for this development cycle. </a:t>
            </a:r>
          </a:p>
          <a:p>
            <a:r>
              <a:rPr lang="en-US" dirty="0"/>
              <a:t>Tracking the status of each functional requirement throughout development provides a more precise gauge of project progress.</a:t>
            </a:r>
          </a:p>
          <a:p>
            <a:pPr lvl="1"/>
            <a:r>
              <a:rPr lang="en-US" dirty="0"/>
              <a:t>The common “90 percent done” syndrome doesn’t tell much about how close an item is to completion.</a:t>
            </a:r>
          </a:p>
          <a:p>
            <a:r>
              <a:rPr lang="en-US" dirty="0"/>
              <a:t>Classifying requirements into several status categories is more meaningful than trying to monitor the percent completion of each requirement or of the complete release baseline.</a:t>
            </a:r>
          </a:p>
          <a:p>
            <a:r>
              <a:rPr lang="en-US" dirty="0"/>
              <a:t>Update a requirement’s status only when specified transition conditions are satisfied. </a:t>
            </a:r>
          </a:p>
          <a:p>
            <a:pPr marL="0" indent="0">
              <a:buNone/>
            </a:pPr>
            <a:endParaRPr lang="en-US" dirty="0"/>
          </a:p>
        </p:txBody>
      </p:sp>
      <p:sp>
        <p:nvSpPr>
          <p:cNvPr id="6" name="Date Placeholder 5">
            <a:extLst>
              <a:ext uri="{FF2B5EF4-FFF2-40B4-BE49-F238E27FC236}">
                <a16:creationId xmlns:a16="http://schemas.microsoft.com/office/drawing/2014/main" id="{B09C404B-88CB-4F78-B11D-AB13C0E6CC2F}"/>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C15D6896-3C56-453B-A776-D3E171570B6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dirty="0"/>
          </a:p>
        </p:txBody>
      </p:sp>
    </p:spTree>
    <p:extLst>
      <p:ext uri="{BB962C8B-B14F-4D97-AF65-F5344CB8AC3E}">
        <p14:creationId xmlns:p14="http://schemas.microsoft.com/office/powerpoint/2010/main" val="1710831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Tracking Requirements Status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868891755"/>
              </p:ext>
            </p:extLst>
          </p:nvPr>
        </p:nvGraphicFramePr>
        <p:xfrm>
          <a:off x="609600" y="1219200"/>
          <a:ext cx="10972800" cy="3768234"/>
        </p:xfrm>
        <a:graphic>
          <a:graphicData uri="http://schemas.openxmlformats.org/drawingml/2006/table">
            <a:tbl>
              <a:tblPr firstRow="1" bandRow="1">
                <a:tableStyleId>{69012ECD-51FC-41F1-AA8D-1B2483CD663E}</a:tableStyleId>
              </a:tblPr>
              <a:tblGrid>
                <a:gridCol w="2269067">
                  <a:extLst>
                    <a:ext uri="{9D8B030D-6E8A-4147-A177-3AD203B41FA5}">
                      <a16:colId xmlns:a16="http://schemas.microsoft.com/office/drawing/2014/main" val="20000"/>
                    </a:ext>
                  </a:extLst>
                </a:gridCol>
                <a:gridCol w="8703733">
                  <a:extLst>
                    <a:ext uri="{9D8B030D-6E8A-4147-A177-3AD203B41FA5}">
                      <a16:colId xmlns:a16="http://schemas.microsoft.com/office/drawing/2014/main" val="20001"/>
                    </a:ext>
                  </a:extLst>
                </a:gridCol>
              </a:tblGrid>
              <a:tr h="476394">
                <a:tc>
                  <a:txBody>
                    <a:bodyPr/>
                    <a:lstStyle/>
                    <a:p>
                      <a:pPr algn="ctr"/>
                      <a:r>
                        <a:rPr lang="en-US" sz="2400" dirty="0"/>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400" dirty="0"/>
                        <a:t>Proposed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baseline="0" dirty="0">
                          <a:solidFill>
                            <a:schemeClr val="tx1"/>
                          </a:solidFill>
                          <a:latin typeface="+mn-lt"/>
                          <a:ea typeface="+mn-ea"/>
                          <a:cs typeface="+mn-cs"/>
                        </a:rPr>
                        <a:t>The requirement has been requested by an authorized source.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2400" dirty="0"/>
                        <a:t>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baseline="0" dirty="0">
                          <a:solidFill>
                            <a:schemeClr val="tx1"/>
                          </a:solidFill>
                          <a:latin typeface="+mn-lt"/>
                          <a:ea typeface="+mn-ea"/>
                          <a:cs typeface="+mn-cs"/>
                        </a:rPr>
                        <a:t>A business analyst is actively working on crafting the requirement.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sz="2400" dirty="0"/>
                        <a:t>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baseline="0" dirty="0">
                          <a:solidFill>
                            <a:schemeClr val="tx1"/>
                          </a:solidFill>
                          <a:latin typeface="+mn-lt"/>
                          <a:ea typeface="+mn-ea"/>
                          <a:cs typeface="+mn-cs"/>
                        </a:rPr>
                        <a:t>The initial version of the requirement has been written.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sz="2400" dirty="0"/>
                        <a:t>Approved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baseline="0" dirty="0">
                          <a:solidFill>
                            <a:schemeClr val="tx1"/>
                          </a:solidFill>
                          <a:latin typeface="+mn-lt"/>
                          <a:ea typeface="+mn-ea"/>
                          <a:cs typeface="+mn-cs"/>
                        </a:rPr>
                        <a:t>The requirement has been analyzed, its impact on the project has been estimated, and it has been allocated to the baseline for a specific release. The key stakeholders have agreed to incorporate the requirement, and the software development group has committed to implement it.	</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Date Placeholder 6">
            <a:extLst>
              <a:ext uri="{FF2B5EF4-FFF2-40B4-BE49-F238E27FC236}">
                <a16:creationId xmlns:a16="http://schemas.microsoft.com/office/drawing/2014/main" id="{4BAC08F0-8A80-49D4-BF95-6FC4426C99D8}"/>
              </a:ext>
            </a:extLst>
          </p:cNvPr>
          <p:cNvSpPr>
            <a:spLocks noGrp="1"/>
          </p:cNvSpPr>
          <p:nvPr>
            <p:ph type="dt" sz="half" idx="10"/>
          </p:nvPr>
        </p:nvSpPr>
        <p:spPr/>
        <p:txBody>
          <a:bodyPr/>
          <a:lstStyle/>
          <a:p>
            <a:pPr eaLnBrk="1" latinLnBrk="0" hangingPunct="1"/>
            <a:r>
              <a:rPr lang="en-US"/>
              <a:t>RQ</a:t>
            </a:r>
            <a:endParaRPr lang="en-US" dirty="0"/>
          </a:p>
        </p:txBody>
      </p:sp>
      <p:sp>
        <p:nvSpPr>
          <p:cNvPr id="8" name="Slide Number Placeholder 7">
            <a:extLst>
              <a:ext uri="{FF2B5EF4-FFF2-40B4-BE49-F238E27FC236}">
                <a16:creationId xmlns:a16="http://schemas.microsoft.com/office/drawing/2014/main" id="{F7E0F758-997F-4365-A51A-5A15A559A5E2}"/>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dirty="0"/>
          </a:p>
        </p:txBody>
      </p:sp>
    </p:spTree>
    <p:extLst>
      <p:ext uri="{BB962C8B-B14F-4D97-AF65-F5344CB8AC3E}">
        <p14:creationId xmlns:p14="http://schemas.microsoft.com/office/powerpoint/2010/main" val="2764462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Tracking Requirements Status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5983988"/>
              </p:ext>
            </p:extLst>
          </p:nvPr>
        </p:nvGraphicFramePr>
        <p:xfrm>
          <a:off x="609600" y="1219200"/>
          <a:ext cx="10972800" cy="3931920"/>
        </p:xfrm>
        <a:graphic>
          <a:graphicData uri="http://schemas.openxmlformats.org/drawingml/2006/table">
            <a:tbl>
              <a:tblPr firstRow="1" bandRow="1">
                <a:tableStyleId>{69012ECD-51FC-41F1-AA8D-1B2483CD663E}</a:tableStyleId>
              </a:tblPr>
              <a:tblGrid>
                <a:gridCol w="2269067">
                  <a:extLst>
                    <a:ext uri="{9D8B030D-6E8A-4147-A177-3AD203B41FA5}">
                      <a16:colId xmlns:a16="http://schemas.microsoft.com/office/drawing/2014/main" val="20000"/>
                    </a:ext>
                  </a:extLst>
                </a:gridCol>
                <a:gridCol w="8703733">
                  <a:extLst>
                    <a:ext uri="{9D8B030D-6E8A-4147-A177-3AD203B41FA5}">
                      <a16:colId xmlns:a16="http://schemas.microsoft.com/office/drawing/2014/main" val="20001"/>
                    </a:ext>
                  </a:extLst>
                </a:gridCol>
              </a:tblGrid>
              <a:tr h="370840">
                <a:tc>
                  <a:txBody>
                    <a:bodyPr/>
                    <a:lstStyle/>
                    <a:p>
                      <a:pPr algn="ctr"/>
                      <a:r>
                        <a:rPr lang="en-US" sz="2400" dirty="0"/>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400" dirty="0"/>
                        <a:t>Implemented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baseline="0" dirty="0">
                          <a:solidFill>
                            <a:schemeClr val="tx1"/>
                          </a:solidFill>
                          <a:latin typeface="+mn-lt"/>
                          <a:ea typeface="+mn-ea"/>
                          <a:cs typeface="+mn-cs"/>
                        </a:rPr>
                        <a:t>The code that implements the requirement has been designed, written, and unit tested. The requirement has been traced to the pertinent design and code elements. The software that implemented the requirement is now ready for testing, review, or other verification.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2400" dirty="0"/>
                        <a:t>Verified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baseline="0" dirty="0">
                          <a:solidFill>
                            <a:schemeClr val="tx1"/>
                          </a:solidFill>
                          <a:latin typeface="+mn-lt"/>
                          <a:ea typeface="+mn-ea"/>
                          <a:cs typeface="+mn-cs"/>
                        </a:rPr>
                        <a:t>The requirement has satisfied its acceptance criteria, meaning that the correct functioning of the implemented requirement has been confirmed. The requirement has been traced to pertinent tests. It is now considered complete.</a:t>
                      </a:r>
                      <a:r>
                        <a:rPr kumimoji="0" lang="en-US" sz="1800" b="0" i="0" u="none" strike="noStrike" kern="1200" baseline="0" dirty="0">
                          <a:solidFill>
                            <a:schemeClr val="tx1"/>
                          </a:solidFill>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Date Placeholder 6">
            <a:extLst>
              <a:ext uri="{FF2B5EF4-FFF2-40B4-BE49-F238E27FC236}">
                <a16:creationId xmlns:a16="http://schemas.microsoft.com/office/drawing/2014/main" id="{B6B68845-059D-4088-971D-881164CAD1EF}"/>
              </a:ext>
            </a:extLst>
          </p:cNvPr>
          <p:cNvSpPr>
            <a:spLocks noGrp="1"/>
          </p:cNvSpPr>
          <p:nvPr>
            <p:ph type="dt" sz="half" idx="10"/>
          </p:nvPr>
        </p:nvSpPr>
        <p:spPr/>
        <p:txBody>
          <a:bodyPr/>
          <a:lstStyle/>
          <a:p>
            <a:pPr eaLnBrk="1" latinLnBrk="0" hangingPunct="1"/>
            <a:r>
              <a:rPr lang="en-US"/>
              <a:t>RQ</a:t>
            </a:r>
            <a:endParaRPr lang="en-US" dirty="0"/>
          </a:p>
        </p:txBody>
      </p:sp>
      <p:sp>
        <p:nvSpPr>
          <p:cNvPr id="8" name="Slide Number Placeholder 7">
            <a:extLst>
              <a:ext uri="{FF2B5EF4-FFF2-40B4-BE49-F238E27FC236}">
                <a16:creationId xmlns:a16="http://schemas.microsoft.com/office/drawing/2014/main" id="{BD416A3D-E90F-451F-ADD2-63D66FDA7B7B}"/>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13</a:t>
            </a:fld>
            <a:endParaRPr kumimoji="0" lang="en-US" dirty="0"/>
          </a:p>
        </p:txBody>
      </p:sp>
    </p:spTree>
    <p:extLst>
      <p:ext uri="{BB962C8B-B14F-4D97-AF65-F5344CB8AC3E}">
        <p14:creationId xmlns:p14="http://schemas.microsoft.com/office/powerpoint/2010/main" val="140062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Tracking Requirements Status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206566857"/>
              </p:ext>
            </p:extLst>
          </p:nvPr>
        </p:nvGraphicFramePr>
        <p:xfrm>
          <a:off x="609600" y="1219200"/>
          <a:ext cx="10972800" cy="3841667"/>
        </p:xfrm>
        <a:graphic>
          <a:graphicData uri="http://schemas.openxmlformats.org/drawingml/2006/table">
            <a:tbl>
              <a:tblPr firstRow="1" bandRow="1">
                <a:tableStyleId>{69012ECD-51FC-41F1-AA8D-1B2483CD663E}</a:tableStyleId>
              </a:tblPr>
              <a:tblGrid>
                <a:gridCol w="2269067">
                  <a:extLst>
                    <a:ext uri="{9D8B030D-6E8A-4147-A177-3AD203B41FA5}">
                      <a16:colId xmlns:a16="http://schemas.microsoft.com/office/drawing/2014/main" val="20000"/>
                    </a:ext>
                  </a:extLst>
                </a:gridCol>
                <a:gridCol w="8703733">
                  <a:extLst>
                    <a:ext uri="{9D8B030D-6E8A-4147-A177-3AD203B41FA5}">
                      <a16:colId xmlns:a16="http://schemas.microsoft.com/office/drawing/2014/main" val="20001"/>
                    </a:ext>
                  </a:extLst>
                </a:gridCol>
              </a:tblGrid>
              <a:tr h="641267">
                <a:tc>
                  <a:txBody>
                    <a:bodyPr/>
                    <a:lstStyle/>
                    <a:p>
                      <a:pPr algn="ctr"/>
                      <a:r>
                        <a:rPr lang="en-US" sz="2400" dirty="0"/>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kumimoji="0" lang="en-US" sz="2400" b="0" i="0" u="none" strike="noStrike" kern="1200" baseline="0" dirty="0">
                          <a:solidFill>
                            <a:schemeClr val="tx1"/>
                          </a:solidFill>
                          <a:latin typeface="+mn-lt"/>
                          <a:ea typeface="+mn-ea"/>
                          <a:cs typeface="+mn-cs"/>
                        </a:rPr>
                        <a:t>Deferred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2400" b="0" i="0" u="none" strike="noStrike" kern="1200" baseline="0" dirty="0">
                          <a:solidFill>
                            <a:schemeClr val="tx1"/>
                          </a:solidFill>
                          <a:latin typeface="+mn-lt"/>
                          <a:ea typeface="+mn-ea"/>
                          <a:cs typeface="+mn-cs"/>
                        </a:rPr>
                        <a:t>An approved requirement is now planned for implementation in a later release.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baseline="0" dirty="0">
                          <a:solidFill>
                            <a:schemeClr val="tx1"/>
                          </a:solidFill>
                          <a:latin typeface="+mn-lt"/>
                          <a:ea typeface="+mn-ea"/>
                          <a:cs typeface="+mn-cs"/>
                        </a:rPr>
                        <a:t>Deleted</a:t>
                      </a:r>
                    </a:p>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baseline="0" dirty="0">
                          <a:solidFill>
                            <a:schemeClr val="tx1"/>
                          </a:solidFill>
                          <a:latin typeface="+mn-lt"/>
                          <a:ea typeface="+mn-ea"/>
                          <a:cs typeface="+mn-cs"/>
                        </a:rPr>
                        <a:t>An approved requirement has been removed from the baseline. Include an explanation of why and by whom the decision was made to delete it.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baseline="0" dirty="0">
                          <a:solidFill>
                            <a:schemeClr val="tx1"/>
                          </a:solidFill>
                          <a:latin typeface="+mn-lt"/>
                          <a:ea typeface="+mn-ea"/>
                          <a:cs typeface="+mn-cs"/>
                        </a:rPr>
                        <a:t>Rejected</a:t>
                      </a:r>
                    </a:p>
                    <a:p>
                      <a:pPr algn="ct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baseline="0" dirty="0">
                          <a:solidFill>
                            <a:schemeClr val="tx1"/>
                          </a:solidFill>
                          <a:latin typeface="+mn-lt"/>
                          <a:ea typeface="+mn-ea"/>
                          <a:cs typeface="+mn-cs"/>
                        </a:rPr>
                        <a:t>The requirement was proposed but was never approved and is not planned for implementation in any upcoming release. Include an explanation of why and by whom the decision was made to reject 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Rectangle 4"/>
          <p:cNvSpPr/>
          <p:nvPr/>
        </p:nvSpPr>
        <p:spPr>
          <a:xfrm>
            <a:off x="4309089" y="1685881"/>
            <a:ext cx="4293044" cy="369332"/>
          </a:xfrm>
          <a:prstGeom prst="rect">
            <a:avLst/>
          </a:prstGeom>
        </p:spPr>
        <p:txBody>
          <a:bodyPr wrap="square">
            <a:spAutoFit/>
          </a:bodyPr>
          <a:lstStyle/>
          <a:p>
            <a:r>
              <a:rPr lang="en-US" dirty="0">
                <a:solidFill>
                  <a:srgbClr val="000000"/>
                </a:solidFill>
                <a:latin typeface="Segoe"/>
              </a:rPr>
              <a:t>Table: Suggested requirement statuses</a:t>
            </a:r>
            <a:endParaRPr lang="en-US" dirty="0"/>
          </a:p>
        </p:txBody>
      </p:sp>
      <p:sp>
        <p:nvSpPr>
          <p:cNvPr id="7" name="Date Placeholder 6">
            <a:extLst>
              <a:ext uri="{FF2B5EF4-FFF2-40B4-BE49-F238E27FC236}">
                <a16:creationId xmlns:a16="http://schemas.microsoft.com/office/drawing/2014/main" id="{9A5CF44A-B3A1-44F0-807B-D97F9012E029}"/>
              </a:ext>
            </a:extLst>
          </p:cNvPr>
          <p:cNvSpPr>
            <a:spLocks noGrp="1"/>
          </p:cNvSpPr>
          <p:nvPr>
            <p:ph type="dt" sz="half" idx="10"/>
          </p:nvPr>
        </p:nvSpPr>
        <p:spPr/>
        <p:txBody>
          <a:bodyPr/>
          <a:lstStyle/>
          <a:p>
            <a:pPr eaLnBrk="1" latinLnBrk="0" hangingPunct="1"/>
            <a:r>
              <a:rPr lang="en-US"/>
              <a:t>RQ</a:t>
            </a:r>
            <a:endParaRPr lang="en-US" dirty="0"/>
          </a:p>
        </p:txBody>
      </p:sp>
      <p:sp>
        <p:nvSpPr>
          <p:cNvPr id="8" name="Slide Number Placeholder 7">
            <a:extLst>
              <a:ext uri="{FF2B5EF4-FFF2-40B4-BE49-F238E27FC236}">
                <a16:creationId xmlns:a16="http://schemas.microsoft.com/office/drawing/2014/main" id="{E3289D79-D69D-48B8-98AE-EB3AD7C738A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dirty="0"/>
          </a:p>
        </p:txBody>
      </p:sp>
    </p:spTree>
    <p:extLst>
      <p:ext uri="{BB962C8B-B14F-4D97-AF65-F5344CB8AC3E}">
        <p14:creationId xmlns:p14="http://schemas.microsoft.com/office/powerpoint/2010/main" val="3316346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Visually monitoring requirements status</a:t>
            </a:r>
          </a:p>
        </p:txBody>
      </p:sp>
      <p:pic>
        <p:nvPicPr>
          <p:cNvPr id="4" name="Content Placeholder 3"/>
          <p:cNvPicPr>
            <a:picLocks noGrp="1" noChangeAspect="1"/>
          </p:cNvPicPr>
          <p:nvPr>
            <p:ph sz="quarter" idx="1"/>
          </p:nvPr>
        </p:nvPicPr>
        <p:blipFill rotWithShape="1">
          <a:blip r:embed="rId2"/>
          <a:srcRect l="5032" t="2780" r="13399" b="8877"/>
          <a:stretch/>
        </p:blipFill>
        <p:spPr>
          <a:xfrm>
            <a:off x="1428750" y="1314450"/>
            <a:ext cx="7992339" cy="5148580"/>
          </a:xfrm>
        </p:spPr>
      </p:pic>
      <p:sp>
        <p:nvSpPr>
          <p:cNvPr id="6" name="Date Placeholder 5">
            <a:extLst>
              <a:ext uri="{FF2B5EF4-FFF2-40B4-BE49-F238E27FC236}">
                <a16:creationId xmlns:a16="http://schemas.microsoft.com/office/drawing/2014/main" id="{BBCC68DB-ABBB-4D29-B822-5E2B28D2B056}"/>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88720A34-0F04-4AFA-AAA4-E70969DE0AC3}"/>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15</a:t>
            </a:fld>
            <a:endParaRPr kumimoji="0" lang="en-US" dirty="0"/>
          </a:p>
        </p:txBody>
      </p:sp>
    </p:spTree>
    <p:extLst>
      <p:ext uri="{BB962C8B-B14F-4D97-AF65-F5344CB8AC3E}">
        <p14:creationId xmlns:p14="http://schemas.microsoft.com/office/powerpoint/2010/main" val="2236458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219E3-DB36-499E-B1ED-63885F8EEC79}"/>
              </a:ext>
            </a:extLst>
          </p:cNvPr>
          <p:cNvSpPr>
            <a:spLocks noGrp="1"/>
          </p:cNvSpPr>
          <p:nvPr>
            <p:ph type="title"/>
          </p:nvPr>
        </p:nvSpPr>
        <p:spPr/>
        <p:txBody>
          <a:bodyPr/>
          <a:lstStyle/>
          <a:p>
            <a:r>
              <a:rPr lang="en-US" dirty="0"/>
              <a:t>Resolving requirements issues</a:t>
            </a:r>
          </a:p>
        </p:txBody>
      </p:sp>
      <p:sp>
        <p:nvSpPr>
          <p:cNvPr id="3" name="Date Placeholder 2">
            <a:extLst>
              <a:ext uri="{FF2B5EF4-FFF2-40B4-BE49-F238E27FC236}">
                <a16:creationId xmlns:a16="http://schemas.microsoft.com/office/drawing/2014/main" id="{D80CC1DF-7B92-498B-ACD6-948BD2BF1E74}"/>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3507CC6E-8979-49AA-9645-5C779B16D949}"/>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16</a:t>
            </a:fld>
            <a:endParaRPr kumimoji="0" lang="en-US" dirty="0"/>
          </a:p>
        </p:txBody>
      </p:sp>
      <p:sp>
        <p:nvSpPr>
          <p:cNvPr id="5" name="Content Placeholder 4">
            <a:extLst>
              <a:ext uri="{FF2B5EF4-FFF2-40B4-BE49-F238E27FC236}">
                <a16:creationId xmlns:a16="http://schemas.microsoft.com/office/drawing/2014/main" id="{FDBCD8F6-2F59-4717-B2B8-87FC157EFD3E}"/>
              </a:ext>
            </a:extLst>
          </p:cNvPr>
          <p:cNvSpPr>
            <a:spLocks noGrp="1"/>
          </p:cNvSpPr>
          <p:nvPr>
            <p:ph sz="quarter" idx="1"/>
          </p:nvPr>
        </p:nvSpPr>
        <p:spPr/>
        <p:txBody>
          <a:bodyPr>
            <a:normAutofit lnSpcReduction="10000"/>
          </a:bodyPr>
          <a:lstStyle/>
          <a:p>
            <a:r>
              <a:rPr lang="en-US" dirty="0"/>
              <a:t>Numerous questions, decisions, and issues related to requirements will arise during the course of a project. </a:t>
            </a:r>
          </a:p>
          <a:p>
            <a:r>
              <a:rPr lang="en-US" dirty="0"/>
              <a:t>Potential issues include items flagged as TBD, pending decisions, information that is needed, and conflicts awaiting resolution. </a:t>
            </a:r>
          </a:p>
          <a:p>
            <a:pPr lvl="1"/>
            <a:r>
              <a:rPr lang="en-US" dirty="0"/>
              <a:t>It’s easy to lose sight of these open issues. </a:t>
            </a:r>
          </a:p>
          <a:p>
            <a:r>
              <a:rPr lang="en-US" dirty="0"/>
              <a:t>Record issues in an issue-tracking tool so all affected stakeholders have access to them. </a:t>
            </a:r>
          </a:p>
          <a:p>
            <a:r>
              <a:rPr lang="en-US" dirty="0"/>
              <a:t>Keep the issue-tracking and resolution process simple to ensure that nothing slips through.</a:t>
            </a:r>
          </a:p>
          <a:p>
            <a:r>
              <a:rPr lang="en-US" dirty="0"/>
              <a:t>Resolve requirements issues so they don’t impede the timely baselining of a high-quality requirements set for your next release or iteration.</a:t>
            </a:r>
          </a:p>
        </p:txBody>
      </p:sp>
    </p:spTree>
    <p:extLst>
      <p:ext uri="{BB962C8B-B14F-4D97-AF65-F5344CB8AC3E}">
        <p14:creationId xmlns:p14="http://schemas.microsoft.com/office/powerpoint/2010/main" val="3985067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4803-9C53-42C2-A23A-5092EF891DA3}"/>
              </a:ext>
            </a:extLst>
          </p:cNvPr>
          <p:cNvSpPr>
            <a:spLocks noGrp="1"/>
          </p:cNvSpPr>
          <p:nvPr>
            <p:ph type="title"/>
          </p:nvPr>
        </p:nvSpPr>
        <p:spPr/>
        <p:txBody>
          <a:bodyPr/>
          <a:lstStyle/>
          <a:p>
            <a:r>
              <a:rPr lang="en-US" dirty="0"/>
              <a:t>Common requirement issues</a:t>
            </a:r>
          </a:p>
        </p:txBody>
      </p:sp>
      <p:sp>
        <p:nvSpPr>
          <p:cNvPr id="3" name="Date Placeholder 2">
            <a:extLst>
              <a:ext uri="{FF2B5EF4-FFF2-40B4-BE49-F238E27FC236}">
                <a16:creationId xmlns:a16="http://schemas.microsoft.com/office/drawing/2014/main" id="{4F301D2C-ECA3-4E78-B7CF-61938735F55C}"/>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C9BFA634-77D0-45DC-BD14-478720AEEEFF}"/>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dirty="0"/>
          </a:p>
        </p:txBody>
      </p:sp>
      <p:sp>
        <p:nvSpPr>
          <p:cNvPr id="5" name="Content Placeholder 4">
            <a:extLst>
              <a:ext uri="{FF2B5EF4-FFF2-40B4-BE49-F238E27FC236}">
                <a16:creationId xmlns:a16="http://schemas.microsoft.com/office/drawing/2014/main" id="{D058CA8A-B816-45C5-96DB-0EAAEB30A8C5}"/>
              </a:ext>
            </a:extLst>
          </p:cNvPr>
          <p:cNvSpPr>
            <a:spLocks noGrp="1"/>
          </p:cNvSpPr>
          <p:nvPr>
            <p:ph sz="quarter" idx="1"/>
          </p:nvPr>
        </p:nvSpPr>
        <p:spPr/>
        <p:txBody>
          <a:bodyPr/>
          <a:lstStyle/>
          <a:p>
            <a:endParaRPr lang="en-US" dirty="0"/>
          </a:p>
        </p:txBody>
      </p:sp>
      <p:pic>
        <p:nvPicPr>
          <p:cNvPr id="7" name="Picture 6">
            <a:extLst>
              <a:ext uri="{FF2B5EF4-FFF2-40B4-BE49-F238E27FC236}">
                <a16:creationId xmlns:a16="http://schemas.microsoft.com/office/drawing/2014/main" id="{CE839502-73F6-44A4-8F45-801C30C31B7D}"/>
              </a:ext>
            </a:extLst>
          </p:cNvPr>
          <p:cNvPicPr>
            <a:picLocks noChangeAspect="1"/>
          </p:cNvPicPr>
          <p:nvPr/>
        </p:nvPicPr>
        <p:blipFill>
          <a:blip r:embed="rId2"/>
          <a:stretch>
            <a:fillRect/>
          </a:stretch>
        </p:blipFill>
        <p:spPr>
          <a:xfrm>
            <a:off x="529811" y="1905000"/>
            <a:ext cx="11052589" cy="3571874"/>
          </a:xfrm>
          <a:prstGeom prst="rect">
            <a:avLst/>
          </a:prstGeom>
        </p:spPr>
      </p:pic>
    </p:spTree>
    <p:extLst>
      <p:ext uri="{BB962C8B-B14F-4D97-AF65-F5344CB8AC3E}">
        <p14:creationId xmlns:p14="http://schemas.microsoft.com/office/powerpoint/2010/main" val="4092721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E27D3-2807-4526-95CD-EE6BA4D9BA4E}"/>
              </a:ext>
            </a:extLst>
          </p:cNvPr>
          <p:cNvSpPr>
            <a:spLocks noGrp="1"/>
          </p:cNvSpPr>
          <p:nvPr>
            <p:ph type="title"/>
          </p:nvPr>
        </p:nvSpPr>
        <p:spPr/>
        <p:txBody>
          <a:bodyPr/>
          <a:lstStyle/>
          <a:p>
            <a:r>
              <a:rPr lang="en-US" dirty="0"/>
              <a:t>Measuring requirements effort</a:t>
            </a:r>
          </a:p>
        </p:txBody>
      </p:sp>
      <p:sp>
        <p:nvSpPr>
          <p:cNvPr id="3" name="Date Placeholder 2">
            <a:extLst>
              <a:ext uri="{FF2B5EF4-FFF2-40B4-BE49-F238E27FC236}">
                <a16:creationId xmlns:a16="http://schemas.microsoft.com/office/drawing/2014/main" id="{0CB75E4C-9D78-48E1-9CB1-24076BACBB11}"/>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D80D4DCF-DB59-44DC-8B63-33388DC1C451}"/>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dirty="0"/>
          </a:p>
        </p:txBody>
      </p:sp>
      <p:sp>
        <p:nvSpPr>
          <p:cNvPr id="5" name="Content Placeholder 4">
            <a:extLst>
              <a:ext uri="{FF2B5EF4-FFF2-40B4-BE49-F238E27FC236}">
                <a16:creationId xmlns:a16="http://schemas.microsoft.com/office/drawing/2014/main" id="{030A9207-A34C-46CC-9335-2FAEE9DD2146}"/>
              </a:ext>
            </a:extLst>
          </p:cNvPr>
          <p:cNvSpPr>
            <a:spLocks noGrp="1"/>
          </p:cNvSpPr>
          <p:nvPr>
            <p:ph sz="quarter" idx="1"/>
          </p:nvPr>
        </p:nvSpPr>
        <p:spPr/>
        <p:txBody>
          <a:bodyPr>
            <a:normAutofit/>
          </a:bodyPr>
          <a:lstStyle/>
          <a:p>
            <a:r>
              <a:rPr lang="en-US" dirty="0"/>
              <a:t>As with requirements development, your project plan should include tasks and resources for the requirements management activities</a:t>
            </a:r>
          </a:p>
          <a:p>
            <a:r>
              <a:rPr lang="en-US" dirty="0"/>
              <a:t>If you track how much effort you spend on requirements development and management activities, you can evaluate whether it was too little, about right, or too much, and adjust your future planning accordingly.</a:t>
            </a:r>
          </a:p>
          <a:p>
            <a:r>
              <a:rPr lang="en-US" dirty="0"/>
              <a:t>Measuring effort requires a culture change and the individual discipline to record daily work activities. </a:t>
            </a:r>
          </a:p>
          <a:p>
            <a:r>
              <a:rPr lang="en-US" dirty="0"/>
              <a:t>Team members gain valuable insight from knowing how they actually spent their time, compared to how they thought they spent their time, compared to how they were supposed to spend their time.</a:t>
            </a:r>
          </a:p>
        </p:txBody>
      </p:sp>
    </p:spTree>
    <p:extLst>
      <p:ext uri="{BB962C8B-B14F-4D97-AF65-F5344CB8AC3E}">
        <p14:creationId xmlns:p14="http://schemas.microsoft.com/office/powerpoint/2010/main" val="4291738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Change Management </a:t>
            </a:r>
          </a:p>
        </p:txBody>
      </p:sp>
      <p:sp>
        <p:nvSpPr>
          <p:cNvPr id="6" name="Date Placeholder 5">
            <a:extLst>
              <a:ext uri="{FF2B5EF4-FFF2-40B4-BE49-F238E27FC236}">
                <a16:creationId xmlns:a16="http://schemas.microsoft.com/office/drawing/2014/main" id="{AE92D59E-7B14-4B97-B19D-4CB2394971F0}"/>
              </a:ext>
            </a:extLst>
          </p:cNvPr>
          <p:cNvSpPr>
            <a:spLocks noGrp="1"/>
          </p:cNvSpPr>
          <p:nvPr>
            <p:ph type="dt" sz="half" idx="10"/>
          </p:nvPr>
        </p:nvSpPr>
        <p:spPr>
          <a:xfrm>
            <a:off x="605533" y="6356350"/>
            <a:ext cx="3071756" cy="365760"/>
          </a:xfrm>
        </p:spPr>
        <p:txBody>
          <a:bodyPr/>
          <a:lstStyle/>
          <a:p>
            <a:r>
              <a:rPr lang="en-US"/>
              <a:t>RQ</a:t>
            </a:r>
            <a:endParaRPr lang="en-US" dirty="0"/>
          </a:p>
        </p:txBody>
      </p:sp>
      <p:sp>
        <p:nvSpPr>
          <p:cNvPr id="7" name="Slide Number Placeholder 6">
            <a:extLst>
              <a:ext uri="{FF2B5EF4-FFF2-40B4-BE49-F238E27FC236}">
                <a16:creationId xmlns:a16="http://schemas.microsoft.com/office/drawing/2014/main" id="{CCBFF748-FF87-4998-8078-3AF93F5E6ACF}"/>
              </a:ext>
            </a:extLst>
          </p:cNvPr>
          <p:cNvSpPr>
            <a:spLocks noGrp="1"/>
          </p:cNvSpPr>
          <p:nvPr>
            <p:ph type="sldNum" sz="quarter" idx="12"/>
          </p:nvPr>
        </p:nvSpPr>
        <p:spPr>
          <a:xfrm>
            <a:off x="8944869" y="6356350"/>
            <a:ext cx="2637532" cy="365760"/>
          </a:xfrm>
        </p:spPr>
        <p:txBody>
          <a:bodyPr/>
          <a:lstStyle/>
          <a:p>
            <a:fld id="{EA7C8D44-3667-46F6-9772-CC52308E2A7F}" type="slidenum">
              <a:rPr lang="en-US" smtClean="0"/>
              <a:pPr/>
              <a:t>19</a:t>
            </a:fld>
            <a:endParaRPr lang="en-US" dirty="0"/>
          </a:p>
        </p:txBody>
      </p:sp>
      <p:sp>
        <p:nvSpPr>
          <p:cNvPr id="3" name="Content Placeholder 2"/>
          <p:cNvSpPr>
            <a:spLocks noGrp="1"/>
          </p:cNvSpPr>
          <p:nvPr>
            <p:ph sz="quarter" idx="1"/>
          </p:nvPr>
        </p:nvSpPr>
        <p:spPr>
          <a:xfrm>
            <a:off x="609600" y="1219200"/>
            <a:ext cx="10972800" cy="4937760"/>
          </a:xfrm>
        </p:spPr>
        <p:txBody>
          <a:bodyPr>
            <a:normAutofit/>
          </a:bodyPr>
          <a:lstStyle/>
          <a:p>
            <a:r>
              <a:rPr lang="en-US" dirty="0"/>
              <a:t>Software change isn’t a bad thing; in fact, it’s necessary!</a:t>
            </a:r>
          </a:p>
          <a:p>
            <a:r>
              <a:rPr lang="en-US" dirty="0"/>
              <a:t>The world changes as development progresses: new market opportunities arise, regulations and policies change, and business needs evolve. </a:t>
            </a:r>
          </a:p>
          <a:p>
            <a:r>
              <a:rPr lang="en-US" dirty="0"/>
              <a:t>It’s virtually impossible to define all of a product’s requirements up front.</a:t>
            </a:r>
          </a:p>
          <a:p>
            <a:r>
              <a:rPr lang="en-US" dirty="0"/>
              <a:t>An effective software team can respond to necessary changes so that the product they build provides timely customer value. </a:t>
            </a:r>
          </a:p>
          <a:p>
            <a:r>
              <a:rPr lang="en-US" dirty="0"/>
              <a:t>Requirements change management is a process of managing changing requirements during the requirements engineering process and system development.</a:t>
            </a:r>
          </a:p>
        </p:txBody>
      </p:sp>
    </p:spTree>
    <p:extLst>
      <p:ext uri="{BB962C8B-B14F-4D97-AF65-F5344CB8AC3E}">
        <p14:creationId xmlns:p14="http://schemas.microsoft.com/office/powerpoint/2010/main" val="177211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lstStyle/>
          <a:p>
            <a:r>
              <a:rPr lang="en-US" dirty="0"/>
              <a:t>Content</a:t>
            </a:r>
          </a:p>
        </p:txBody>
      </p:sp>
      <p:sp>
        <p:nvSpPr>
          <p:cNvPr id="3" name="Content Placeholder 2"/>
          <p:cNvSpPr>
            <a:spLocks noGrp="1"/>
          </p:cNvSpPr>
          <p:nvPr>
            <p:ph sz="quarter" idx="1"/>
          </p:nvPr>
        </p:nvSpPr>
        <p:spPr>
          <a:xfrm>
            <a:off x="609600" y="1219200"/>
            <a:ext cx="10972800" cy="4937760"/>
          </a:xfrm>
        </p:spPr>
        <p:txBody>
          <a:bodyPr>
            <a:normAutofit/>
          </a:bodyPr>
          <a:lstStyle/>
          <a:p>
            <a:r>
              <a:rPr lang="en-US" dirty="0"/>
              <a:t>Requirements Management Practices</a:t>
            </a:r>
          </a:p>
          <a:p>
            <a:pPr lvl="1"/>
            <a:r>
              <a:rPr lang="en-US" dirty="0"/>
              <a:t>Requirement Management Process</a:t>
            </a:r>
          </a:p>
          <a:p>
            <a:pPr lvl="1"/>
            <a:r>
              <a:rPr lang="en-US" dirty="0"/>
              <a:t>Requirements version control</a:t>
            </a:r>
          </a:p>
          <a:p>
            <a:pPr lvl="1"/>
            <a:r>
              <a:rPr lang="en-US" dirty="0"/>
              <a:t>Requirement attributes</a:t>
            </a:r>
          </a:p>
          <a:p>
            <a:pPr lvl="1"/>
            <a:r>
              <a:rPr lang="en-US" dirty="0"/>
              <a:t>Tracking requirements status</a:t>
            </a:r>
          </a:p>
        </p:txBody>
      </p:sp>
      <p:sp>
        <p:nvSpPr>
          <p:cNvPr id="6" name="Date Placeholder 5">
            <a:extLst>
              <a:ext uri="{FF2B5EF4-FFF2-40B4-BE49-F238E27FC236}">
                <a16:creationId xmlns:a16="http://schemas.microsoft.com/office/drawing/2014/main" id="{ACC8BD08-AF71-47FD-AA2C-A6F6A3BA7A52}"/>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46332B60-97D6-45F2-8B7A-89CD9B8D868C}"/>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dirty="0"/>
          </a:p>
        </p:txBody>
      </p:sp>
    </p:spTree>
    <p:extLst>
      <p:ext uri="{BB962C8B-B14F-4D97-AF65-F5344CB8AC3E}">
        <p14:creationId xmlns:p14="http://schemas.microsoft.com/office/powerpoint/2010/main" val="4180125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Why Manage Changes?</a:t>
            </a:r>
          </a:p>
        </p:txBody>
      </p:sp>
      <p:sp>
        <p:nvSpPr>
          <p:cNvPr id="3" name="Content Placeholder 2"/>
          <p:cNvSpPr>
            <a:spLocks noGrp="1"/>
          </p:cNvSpPr>
          <p:nvPr>
            <p:ph sz="quarter" idx="1"/>
          </p:nvPr>
        </p:nvSpPr>
        <p:spPr>
          <a:xfrm>
            <a:off x="609600" y="1219200"/>
            <a:ext cx="10972800" cy="4937760"/>
          </a:xfrm>
        </p:spPr>
        <p:txBody>
          <a:bodyPr>
            <a:normAutofit/>
          </a:bodyPr>
          <a:lstStyle/>
          <a:p>
            <a:r>
              <a:rPr lang="en-US" dirty="0"/>
              <a:t>An organization that’s serious about managing its software projects must ensure that:</a:t>
            </a:r>
          </a:p>
          <a:p>
            <a:pPr lvl="1"/>
            <a:r>
              <a:rPr lang="en-US" dirty="0"/>
              <a:t>Proposed requirements changes are thoughtfully evaluated before being committed to.</a:t>
            </a:r>
          </a:p>
          <a:p>
            <a:pPr lvl="1"/>
            <a:r>
              <a:rPr lang="en-US" dirty="0"/>
              <a:t>Appropriate individuals make informed business decisions about requested changes.</a:t>
            </a:r>
          </a:p>
          <a:p>
            <a:pPr lvl="1"/>
            <a:r>
              <a:rPr lang="en-US" dirty="0"/>
              <a:t>Change activity is made visible to affected stakeholders. </a:t>
            </a:r>
          </a:p>
          <a:p>
            <a:pPr lvl="1"/>
            <a:r>
              <a:rPr lang="en-US" dirty="0"/>
              <a:t>Approved changes are communicated to all affected participants. </a:t>
            </a:r>
          </a:p>
          <a:p>
            <a:pPr lvl="1"/>
            <a:r>
              <a:rPr lang="en-US" dirty="0"/>
              <a:t>The project incorporates requirements changes in a consistent and effective fashion.</a:t>
            </a:r>
          </a:p>
          <a:p>
            <a:pPr lvl="1"/>
            <a:endParaRPr lang="en-US" dirty="0"/>
          </a:p>
          <a:p>
            <a:pPr lvl="1"/>
            <a:endParaRPr lang="en-US" dirty="0"/>
          </a:p>
        </p:txBody>
      </p:sp>
      <p:sp>
        <p:nvSpPr>
          <p:cNvPr id="6" name="Date Placeholder 5">
            <a:extLst>
              <a:ext uri="{FF2B5EF4-FFF2-40B4-BE49-F238E27FC236}">
                <a16:creationId xmlns:a16="http://schemas.microsoft.com/office/drawing/2014/main" id="{75B89EF8-0B0A-4DC1-B076-09AEC5FDB9A2}"/>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06744ACF-32D9-46E8-9913-FCC1C78BF241}"/>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dirty="0"/>
          </a:p>
        </p:txBody>
      </p:sp>
    </p:spTree>
    <p:extLst>
      <p:ext uri="{BB962C8B-B14F-4D97-AF65-F5344CB8AC3E}">
        <p14:creationId xmlns:p14="http://schemas.microsoft.com/office/powerpoint/2010/main" val="2166043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B4F5-66EF-4530-8973-12EA4D23BC96}"/>
              </a:ext>
            </a:extLst>
          </p:cNvPr>
          <p:cNvSpPr>
            <a:spLocks noGrp="1"/>
          </p:cNvSpPr>
          <p:nvPr>
            <p:ph type="title"/>
          </p:nvPr>
        </p:nvSpPr>
        <p:spPr/>
        <p:txBody>
          <a:bodyPr/>
          <a:lstStyle/>
          <a:p>
            <a:r>
              <a:rPr lang="en-US" dirty="0"/>
              <a:t>Managing scope creep</a:t>
            </a:r>
          </a:p>
        </p:txBody>
      </p:sp>
      <p:sp>
        <p:nvSpPr>
          <p:cNvPr id="3" name="Date Placeholder 2">
            <a:extLst>
              <a:ext uri="{FF2B5EF4-FFF2-40B4-BE49-F238E27FC236}">
                <a16:creationId xmlns:a16="http://schemas.microsoft.com/office/drawing/2014/main" id="{16585CF4-E4FB-4794-B0F3-F3051B34CFE1}"/>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D05D1B49-6861-4A61-9D13-DDA51EB96985}"/>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dirty="0"/>
          </a:p>
        </p:txBody>
      </p:sp>
      <p:sp>
        <p:nvSpPr>
          <p:cNvPr id="5" name="Content Placeholder 4">
            <a:extLst>
              <a:ext uri="{FF2B5EF4-FFF2-40B4-BE49-F238E27FC236}">
                <a16:creationId xmlns:a16="http://schemas.microsoft.com/office/drawing/2014/main" id="{8AE88A91-28EC-4411-9CD4-1D2613EDC3F2}"/>
              </a:ext>
            </a:extLst>
          </p:cNvPr>
          <p:cNvSpPr>
            <a:spLocks noGrp="1"/>
          </p:cNvSpPr>
          <p:nvPr>
            <p:ph sz="quarter" idx="1"/>
          </p:nvPr>
        </p:nvSpPr>
        <p:spPr/>
        <p:txBody>
          <a:bodyPr>
            <a:normAutofit/>
          </a:bodyPr>
          <a:lstStyle/>
          <a:p>
            <a:r>
              <a:rPr lang="en-US" dirty="0"/>
              <a:t>Requirements growth includes new functionality and significant modifications that are presented after a set of requirements has been baselined</a:t>
            </a:r>
          </a:p>
          <a:p>
            <a:pPr lvl="1"/>
            <a:r>
              <a:rPr lang="en-US" dirty="0"/>
              <a:t>The requirements for software systems typically grow between </a:t>
            </a:r>
            <a:r>
              <a:rPr lang="en-US" dirty="0">
                <a:latin typeface="+mj-lt"/>
              </a:rPr>
              <a:t>1</a:t>
            </a:r>
            <a:r>
              <a:rPr lang="en-US" dirty="0"/>
              <a:t> percent and 3 percent per calendar month</a:t>
            </a:r>
          </a:p>
          <a:p>
            <a:r>
              <a:rPr lang="en-US" dirty="0"/>
              <a:t>Some requirements evolution is legitimate, unavoidable, and even advantageous.</a:t>
            </a:r>
          </a:p>
          <a:p>
            <a:pPr lvl="1"/>
            <a:r>
              <a:rPr lang="en-US" dirty="0"/>
              <a:t>The problem is not that requirements change but that late changes can have a big impact on work already performed.</a:t>
            </a:r>
          </a:p>
          <a:p>
            <a:r>
              <a:rPr lang="en-US" dirty="0"/>
              <a:t>Scope creep happens when the project continuously incorporates more functionality without adjusting resources, schedules, or quality goals.</a:t>
            </a:r>
          </a:p>
          <a:p>
            <a:endParaRPr lang="en-US" dirty="0"/>
          </a:p>
          <a:p>
            <a:endParaRPr lang="en-US" dirty="0"/>
          </a:p>
        </p:txBody>
      </p:sp>
    </p:spTree>
    <p:extLst>
      <p:ext uri="{BB962C8B-B14F-4D97-AF65-F5344CB8AC3E}">
        <p14:creationId xmlns:p14="http://schemas.microsoft.com/office/powerpoint/2010/main" val="3751817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C58F-7F32-4375-B513-1023CE71B84B}"/>
              </a:ext>
            </a:extLst>
          </p:cNvPr>
          <p:cNvSpPr>
            <a:spLocks noGrp="1"/>
          </p:cNvSpPr>
          <p:nvPr>
            <p:ph type="title"/>
          </p:nvPr>
        </p:nvSpPr>
        <p:spPr/>
        <p:txBody>
          <a:bodyPr/>
          <a:lstStyle/>
          <a:p>
            <a:r>
              <a:rPr lang="en-US" dirty="0"/>
              <a:t>Managing scope creep</a:t>
            </a:r>
          </a:p>
        </p:txBody>
      </p:sp>
      <p:sp>
        <p:nvSpPr>
          <p:cNvPr id="3" name="Date Placeholder 2">
            <a:extLst>
              <a:ext uri="{FF2B5EF4-FFF2-40B4-BE49-F238E27FC236}">
                <a16:creationId xmlns:a16="http://schemas.microsoft.com/office/drawing/2014/main" id="{D0D591A2-C769-460B-BDFF-6754F0B4DCE3}"/>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2BCCE63A-78AC-4817-B5D1-6A30FBCDDFEB}"/>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22</a:t>
            </a:fld>
            <a:endParaRPr kumimoji="0" lang="en-US" dirty="0"/>
          </a:p>
        </p:txBody>
      </p:sp>
      <p:sp>
        <p:nvSpPr>
          <p:cNvPr id="5" name="Content Placeholder 4">
            <a:extLst>
              <a:ext uri="{FF2B5EF4-FFF2-40B4-BE49-F238E27FC236}">
                <a16:creationId xmlns:a16="http://schemas.microsoft.com/office/drawing/2014/main" id="{2B1961B0-B445-413D-9F14-D04A5803FAE5}"/>
              </a:ext>
            </a:extLst>
          </p:cNvPr>
          <p:cNvSpPr>
            <a:spLocks noGrp="1"/>
          </p:cNvSpPr>
          <p:nvPr>
            <p:ph sz="quarter" idx="1"/>
          </p:nvPr>
        </p:nvSpPr>
        <p:spPr/>
        <p:txBody>
          <a:bodyPr>
            <a:normAutofit/>
          </a:bodyPr>
          <a:lstStyle/>
          <a:p>
            <a:r>
              <a:rPr lang="en-US" dirty="0"/>
              <a:t>The first step in managing scope creep is to document the business objectives, product vision, project scope, and limitations of the new system so that every proposed requirement can be evaluated against them</a:t>
            </a:r>
          </a:p>
          <a:p>
            <a:r>
              <a:rPr lang="en-US" dirty="0"/>
              <a:t>The most effective technique for controlling scope creep is the ability to say </a:t>
            </a:r>
            <a:r>
              <a:rPr lang="en-US" i="1" dirty="0">
                <a:solidFill>
                  <a:srgbClr val="FF0000"/>
                </a:solidFill>
              </a:rPr>
              <a:t>“no”</a:t>
            </a:r>
          </a:p>
          <a:p>
            <a:r>
              <a:rPr lang="en-US" dirty="0"/>
              <a:t>People don’t like to say </a:t>
            </a:r>
            <a:r>
              <a:rPr lang="en-US" i="1" dirty="0">
                <a:solidFill>
                  <a:srgbClr val="FF0000"/>
                </a:solidFill>
              </a:rPr>
              <a:t>no</a:t>
            </a:r>
            <a:r>
              <a:rPr lang="en-US" dirty="0"/>
              <a:t> to customers</a:t>
            </a:r>
          </a:p>
          <a:p>
            <a:pPr lvl="1"/>
            <a:r>
              <a:rPr lang="en-US" i="1" dirty="0"/>
              <a:t>The customer is always right</a:t>
            </a:r>
            <a:r>
              <a:rPr lang="en-US" dirty="0"/>
              <a:t> philosophy is fine, but you pay a price for it. </a:t>
            </a:r>
          </a:p>
          <a:p>
            <a:pPr lvl="1"/>
            <a:r>
              <a:rPr lang="en-US" dirty="0"/>
              <a:t>Ignoring the price doesn’t alter the fact that change is not free. </a:t>
            </a:r>
          </a:p>
          <a:p>
            <a:r>
              <a:rPr lang="en-US" dirty="0"/>
              <a:t>You may say something like </a:t>
            </a:r>
            <a:r>
              <a:rPr lang="en-US" i="1" dirty="0">
                <a:solidFill>
                  <a:srgbClr val="FF0000"/>
                </a:solidFill>
              </a:rPr>
              <a:t>“not now” </a:t>
            </a:r>
            <a:r>
              <a:rPr lang="en-US" dirty="0"/>
              <a:t>to make it sound more acceptable </a:t>
            </a:r>
          </a:p>
          <a:p>
            <a:endParaRPr lang="en-US" dirty="0"/>
          </a:p>
        </p:txBody>
      </p:sp>
    </p:spTree>
    <p:extLst>
      <p:ext uri="{BB962C8B-B14F-4D97-AF65-F5344CB8AC3E}">
        <p14:creationId xmlns:p14="http://schemas.microsoft.com/office/powerpoint/2010/main" val="117765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Change Control Policy</a:t>
            </a:r>
          </a:p>
        </p:txBody>
      </p:sp>
      <p:sp>
        <p:nvSpPr>
          <p:cNvPr id="6" name="Date Placeholder 5">
            <a:extLst>
              <a:ext uri="{FF2B5EF4-FFF2-40B4-BE49-F238E27FC236}">
                <a16:creationId xmlns:a16="http://schemas.microsoft.com/office/drawing/2014/main" id="{4A822F5E-0635-4E0A-A68B-73C067D563FF}"/>
              </a:ext>
            </a:extLst>
          </p:cNvPr>
          <p:cNvSpPr>
            <a:spLocks noGrp="1"/>
          </p:cNvSpPr>
          <p:nvPr>
            <p:ph type="dt" sz="half" idx="10"/>
          </p:nvPr>
        </p:nvSpPr>
        <p:spPr>
          <a:xfrm>
            <a:off x="605533" y="6356350"/>
            <a:ext cx="3071756" cy="365760"/>
          </a:xfrm>
        </p:spPr>
        <p:txBody>
          <a:bodyPr/>
          <a:lstStyle/>
          <a:p>
            <a:r>
              <a:rPr lang="en-US"/>
              <a:t>RQ</a:t>
            </a:r>
            <a:endParaRPr lang="en-US" dirty="0"/>
          </a:p>
        </p:txBody>
      </p:sp>
      <p:sp>
        <p:nvSpPr>
          <p:cNvPr id="7" name="Slide Number Placeholder 6">
            <a:extLst>
              <a:ext uri="{FF2B5EF4-FFF2-40B4-BE49-F238E27FC236}">
                <a16:creationId xmlns:a16="http://schemas.microsoft.com/office/drawing/2014/main" id="{700CC78F-5EA8-4E7F-891C-A1E88E1E97AD}"/>
              </a:ext>
            </a:extLst>
          </p:cNvPr>
          <p:cNvSpPr>
            <a:spLocks noGrp="1"/>
          </p:cNvSpPr>
          <p:nvPr>
            <p:ph type="sldNum" sz="quarter" idx="12"/>
          </p:nvPr>
        </p:nvSpPr>
        <p:spPr>
          <a:xfrm>
            <a:off x="8944869" y="6356350"/>
            <a:ext cx="2637532" cy="365760"/>
          </a:xfrm>
        </p:spPr>
        <p:txBody>
          <a:bodyPr/>
          <a:lstStyle/>
          <a:p>
            <a:fld id="{EA7C8D44-3667-46F6-9772-CC52308E2A7F}" type="slidenum">
              <a:rPr lang="en-US" smtClean="0"/>
              <a:pPr/>
              <a:t>23</a:t>
            </a:fld>
            <a:endParaRPr lang="en-US" dirty="0"/>
          </a:p>
        </p:txBody>
      </p:sp>
      <p:sp>
        <p:nvSpPr>
          <p:cNvPr id="3" name="Content Placeholder 2"/>
          <p:cNvSpPr>
            <a:spLocks noGrp="1"/>
          </p:cNvSpPr>
          <p:nvPr>
            <p:ph sz="quarter" idx="1"/>
          </p:nvPr>
        </p:nvSpPr>
        <p:spPr>
          <a:xfrm>
            <a:off x="609600" y="1219200"/>
            <a:ext cx="10972800" cy="4937760"/>
          </a:xfrm>
        </p:spPr>
        <p:txBody>
          <a:bodyPr>
            <a:normAutofit/>
          </a:bodyPr>
          <a:lstStyle/>
          <a:p>
            <a:r>
              <a:rPr lang="en-US" dirty="0"/>
              <a:t>Management should communicate a policy that states its expectations of how project teams will handle proposed changes in requirements and all other significant project artifacts.</a:t>
            </a:r>
          </a:p>
          <a:p>
            <a:r>
              <a:rPr lang="en-US" dirty="0"/>
              <a:t>Policies are meaningful only if they are realistic, add value, and are enforced.</a:t>
            </a:r>
          </a:p>
          <a:p>
            <a:endParaRPr lang="en-US" dirty="0"/>
          </a:p>
        </p:txBody>
      </p:sp>
    </p:spTree>
    <p:extLst>
      <p:ext uri="{BB962C8B-B14F-4D97-AF65-F5344CB8AC3E}">
        <p14:creationId xmlns:p14="http://schemas.microsoft.com/office/powerpoint/2010/main" val="555821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Change Control Policy</a:t>
            </a:r>
          </a:p>
        </p:txBody>
      </p:sp>
      <p:sp>
        <p:nvSpPr>
          <p:cNvPr id="3" name="Content Placeholder 2"/>
          <p:cNvSpPr>
            <a:spLocks noGrp="1"/>
          </p:cNvSpPr>
          <p:nvPr>
            <p:ph sz="quarter" idx="1"/>
          </p:nvPr>
        </p:nvSpPr>
        <p:spPr>
          <a:xfrm>
            <a:off x="609600" y="1219200"/>
            <a:ext cx="10972800" cy="4937760"/>
          </a:xfrm>
        </p:spPr>
        <p:txBody>
          <a:bodyPr>
            <a:normAutofit lnSpcReduction="10000"/>
          </a:bodyPr>
          <a:lstStyle/>
          <a:p>
            <a:r>
              <a:rPr lang="en-US" dirty="0"/>
              <a:t>The following change control policy statements can be helpful:</a:t>
            </a:r>
          </a:p>
          <a:p>
            <a:pPr lvl="1"/>
            <a:r>
              <a:rPr lang="en-US" dirty="0"/>
              <a:t>All changes must follow the process. If a change request is not submitted in accordance with this process, it will not be considered.</a:t>
            </a:r>
          </a:p>
          <a:p>
            <a:pPr lvl="1"/>
            <a:r>
              <a:rPr lang="en-US" dirty="0"/>
              <a:t>No design or implementation work other than feasibility exploration will be performed on unapproved changes.</a:t>
            </a:r>
          </a:p>
          <a:p>
            <a:pPr lvl="1"/>
            <a:r>
              <a:rPr lang="en-US" dirty="0"/>
              <a:t>Simply requesting a change does not guarantee that it will be made. The project’s change control board (CCB) will decide which changes to implement.</a:t>
            </a:r>
          </a:p>
          <a:p>
            <a:pPr lvl="1"/>
            <a:r>
              <a:rPr lang="en-US" dirty="0"/>
              <a:t>The contents of the change database must be visible to all project stakeholders.</a:t>
            </a:r>
          </a:p>
          <a:p>
            <a:pPr lvl="1"/>
            <a:r>
              <a:rPr lang="en-US" dirty="0"/>
              <a:t>Impact analysis must be performed for every change. </a:t>
            </a:r>
          </a:p>
          <a:p>
            <a:pPr lvl="1"/>
            <a:r>
              <a:rPr lang="en-US" dirty="0"/>
              <a:t>Every incorporated change must be traceable to an approved change request. </a:t>
            </a:r>
          </a:p>
          <a:p>
            <a:pPr lvl="1"/>
            <a:r>
              <a:rPr lang="en-US" dirty="0"/>
              <a:t>The reason behind every approval or rejection of a change request must be recorded.</a:t>
            </a:r>
          </a:p>
          <a:p>
            <a:pPr lvl="1"/>
            <a:endParaRPr lang="en-US" dirty="0"/>
          </a:p>
          <a:p>
            <a:pPr lvl="1"/>
            <a:endParaRPr lang="en-US" dirty="0"/>
          </a:p>
          <a:p>
            <a:pPr lvl="1"/>
            <a:endParaRPr lang="en-US" dirty="0"/>
          </a:p>
          <a:p>
            <a:pPr lvl="1"/>
            <a:endParaRPr lang="en-US" dirty="0"/>
          </a:p>
        </p:txBody>
      </p:sp>
      <p:sp>
        <p:nvSpPr>
          <p:cNvPr id="6" name="Date Placeholder 5">
            <a:extLst>
              <a:ext uri="{FF2B5EF4-FFF2-40B4-BE49-F238E27FC236}">
                <a16:creationId xmlns:a16="http://schemas.microsoft.com/office/drawing/2014/main" id="{D9CE74B7-B1C2-4DED-8F2B-F3E1C8508929}"/>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C4B93CB8-4D03-432D-B756-6E830B4A7787}"/>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24</a:t>
            </a:fld>
            <a:endParaRPr kumimoji="0" lang="en-US" dirty="0"/>
          </a:p>
        </p:txBody>
      </p:sp>
    </p:spTree>
    <p:extLst>
      <p:ext uri="{BB962C8B-B14F-4D97-AF65-F5344CB8AC3E}">
        <p14:creationId xmlns:p14="http://schemas.microsoft.com/office/powerpoint/2010/main" val="2284285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ormAutofit/>
          </a:bodyPr>
          <a:lstStyle/>
          <a:p>
            <a:r>
              <a:rPr lang="en-US" dirty="0"/>
              <a:t>A change control process description</a:t>
            </a:r>
          </a:p>
        </p:txBody>
      </p:sp>
      <p:sp>
        <p:nvSpPr>
          <p:cNvPr id="3" name="Content Placeholder 2"/>
          <p:cNvSpPr>
            <a:spLocks noGrp="1"/>
          </p:cNvSpPr>
          <p:nvPr>
            <p:ph sz="quarter" idx="1"/>
          </p:nvPr>
        </p:nvSpPr>
        <p:spPr>
          <a:xfrm>
            <a:off x="609600" y="1219200"/>
            <a:ext cx="5388864" cy="4937760"/>
          </a:xfrm>
        </p:spPr>
        <p:txBody>
          <a:bodyPr>
            <a:normAutofit/>
          </a:bodyPr>
          <a:lstStyle/>
          <a:p>
            <a:r>
              <a:rPr lang="en-US" dirty="0"/>
              <a:t>Figure illustrates a template for a change control process description to handle requirements modifications. </a:t>
            </a:r>
          </a:p>
          <a:p>
            <a:r>
              <a:rPr lang="en-US" dirty="0"/>
              <a:t>Purpose and scope</a:t>
            </a:r>
          </a:p>
          <a:p>
            <a:pPr lvl="1"/>
            <a:r>
              <a:rPr lang="en-US" dirty="0"/>
              <a:t>Describe the purpose of this process and the organizational scope to which it applies. Indicate whether any specific kinds of changes are released, such as changes in temporary work products. </a:t>
            </a:r>
          </a:p>
          <a:p>
            <a:pPr lvl="1"/>
            <a:endParaRPr lang="en-US" dirty="0"/>
          </a:p>
          <a:p>
            <a:pPr lvl="1"/>
            <a:endParaRPr lang="en-US" dirty="0"/>
          </a:p>
        </p:txBody>
      </p:sp>
      <p:pic>
        <p:nvPicPr>
          <p:cNvPr id="7" name="Content Placeholder 6"/>
          <p:cNvPicPr>
            <a:picLocks noGrp="1" noChangeAspect="1"/>
          </p:cNvPicPr>
          <p:nvPr>
            <p:ph sz="quarter" idx="2"/>
          </p:nvPr>
        </p:nvPicPr>
        <p:blipFill rotWithShape="1">
          <a:blip r:embed="rId2"/>
          <a:srcRect b="8073"/>
          <a:stretch/>
        </p:blipFill>
        <p:spPr>
          <a:xfrm>
            <a:off x="6193538" y="1295400"/>
            <a:ext cx="4731506" cy="3818196"/>
          </a:xfrm>
        </p:spPr>
      </p:pic>
      <p:sp>
        <p:nvSpPr>
          <p:cNvPr id="8" name="Date Placeholder 7">
            <a:extLst>
              <a:ext uri="{FF2B5EF4-FFF2-40B4-BE49-F238E27FC236}">
                <a16:creationId xmlns:a16="http://schemas.microsoft.com/office/drawing/2014/main" id="{EE26F63E-497F-4AD8-902F-670400AA8828}"/>
              </a:ext>
            </a:extLst>
          </p:cNvPr>
          <p:cNvSpPr>
            <a:spLocks noGrp="1"/>
          </p:cNvSpPr>
          <p:nvPr>
            <p:ph type="dt" sz="half" idx="10"/>
          </p:nvPr>
        </p:nvSpPr>
        <p:spPr/>
        <p:txBody>
          <a:bodyPr/>
          <a:lstStyle/>
          <a:p>
            <a:pPr eaLnBrk="1" latinLnBrk="0" hangingPunct="1"/>
            <a:r>
              <a:rPr lang="en-US"/>
              <a:t>RQ</a:t>
            </a:r>
          </a:p>
        </p:txBody>
      </p:sp>
      <p:sp>
        <p:nvSpPr>
          <p:cNvPr id="9" name="Slide Number Placeholder 8">
            <a:extLst>
              <a:ext uri="{FF2B5EF4-FFF2-40B4-BE49-F238E27FC236}">
                <a16:creationId xmlns:a16="http://schemas.microsoft.com/office/drawing/2014/main" id="{E63563F5-045F-4920-92EB-A3287A6593E1}"/>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25</a:t>
            </a:fld>
            <a:endParaRPr kumimoji="0" lang="en-US"/>
          </a:p>
        </p:txBody>
      </p:sp>
    </p:spTree>
    <p:extLst>
      <p:ext uri="{BB962C8B-B14F-4D97-AF65-F5344CB8AC3E}">
        <p14:creationId xmlns:p14="http://schemas.microsoft.com/office/powerpoint/2010/main" val="1693113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A change control process description</a:t>
            </a:r>
          </a:p>
        </p:txBody>
      </p:sp>
      <p:sp>
        <p:nvSpPr>
          <p:cNvPr id="3" name="Content Placeholder 2"/>
          <p:cNvSpPr>
            <a:spLocks noGrp="1"/>
          </p:cNvSpPr>
          <p:nvPr>
            <p:ph sz="quarter" idx="1"/>
          </p:nvPr>
        </p:nvSpPr>
        <p:spPr>
          <a:xfrm>
            <a:off x="609600" y="1219200"/>
            <a:ext cx="10972800" cy="4937760"/>
          </a:xfrm>
        </p:spPr>
        <p:txBody>
          <a:bodyPr>
            <a:normAutofit/>
          </a:bodyPr>
          <a:lstStyle/>
          <a:p>
            <a:r>
              <a:rPr lang="en-US" dirty="0"/>
              <a:t>Roles and responsibilities</a:t>
            </a:r>
          </a:p>
          <a:p>
            <a:pPr lvl="1"/>
            <a:endParaRPr lang="en-US" dirty="0"/>
          </a:p>
          <a:p>
            <a:pPr lvl="1"/>
            <a:endParaRPr lang="en-US" dirty="0"/>
          </a:p>
        </p:txBody>
      </p:sp>
      <p:pic>
        <p:nvPicPr>
          <p:cNvPr id="5" name="Picture 4"/>
          <p:cNvPicPr>
            <a:picLocks noChangeAspect="1"/>
          </p:cNvPicPr>
          <p:nvPr/>
        </p:nvPicPr>
        <p:blipFill rotWithShape="1">
          <a:blip r:embed="rId2"/>
          <a:srcRect t="6221"/>
          <a:stretch/>
        </p:blipFill>
        <p:spPr>
          <a:xfrm>
            <a:off x="1100666" y="2279561"/>
            <a:ext cx="10329334" cy="3677775"/>
          </a:xfrm>
          <a:prstGeom prst="rect">
            <a:avLst/>
          </a:prstGeom>
        </p:spPr>
      </p:pic>
      <p:sp>
        <p:nvSpPr>
          <p:cNvPr id="7" name="Date Placeholder 6">
            <a:extLst>
              <a:ext uri="{FF2B5EF4-FFF2-40B4-BE49-F238E27FC236}">
                <a16:creationId xmlns:a16="http://schemas.microsoft.com/office/drawing/2014/main" id="{7850C69D-9D38-4D1D-9041-837EB7E60CCF}"/>
              </a:ext>
            </a:extLst>
          </p:cNvPr>
          <p:cNvSpPr>
            <a:spLocks noGrp="1"/>
          </p:cNvSpPr>
          <p:nvPr>
            <p:ph type="dt" sz="half" idx="10"/>
          </p:nvPr>
        </p:nvSpPr>
        <p:spPr/>
        <p:txBody>
          <a:bodyPr/>
          <a:lstStyle/>
          <a:p>
            <a:pPr eaLnBrk="1" latinLnBrk="0" hangingPunct="1"/>
            <a:r>
              <a:rPr lang="en-US"/>
              <a:t>RQ</a:t>
            </a:r>
            <a:endParaRPr lang="en-US" dirty="0"/>
          </a:p>
        </p:txBody>
      </p:sp>
      <p:sp>
        <p:nvSpPr>
          <p:cNvPr id="8" name="Slide Number Placeholder 7">
            <a:extLst>
              <a:ext uri="{FF2B5EF4-FFF2-40B4-BE49-F238E27FC236}">
                <a16:creationId xmlns:a16="http://schemas.microsoft.com/office/drawing/2014/main" id="{1DC2D11F-5120-4C66-AD09-288CF1CA1217}"/>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26</a:t>
            </a:fld>
            <a:endParaRPr kumimoji="0" lang="en-US" dirty="0"/>
          </a:p>
        </p:txBody>
      </p:sp>
    </p:spTree>
    <p:extLst>
      <p:ext uri="{BB962C8B-B14F-4D97-AF65-F5344CB8AC3E}">
        <p14:creationId xmlns:p14="http://schemas.microsoft.com/office/powerpoint/2010/main" val="2686393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2977"/>
          <a:stretch/>
        </p:blipFill>
        <p:spPr>
          <a:xfrm>
            <a:off x="5124451" y="-53553"/>
            <a:ext cx="6937376" cy="6737689"/>
          </a:xfrm>
          <a:prstGeom prst="rect">
            <a:avLst/>
          </a:prstGeom>
        </p:spPr>
      </p:pic>
      <p:sp>
        <p:nvSpPr>
          <p:cNvPr id="2" name="Title 1"/>
          <p:cNvSpPr>
            <a:spLocks noGrp="1"/>
          </p:cNvSpPr>
          <p:nvPr>
            <p:ph type="title"/>
          </p:nvPr>
        </p:nvSpPr>
        <p:spPr>
          <a:xfrm>
            <a:off x="609600" y="228600"/>
            <a:ext cx="10972800" cy="914400"/>
          </a:xfrm>
        </p:spPr>
        <p:txBody>
          <a:bodyPr>
            <a:normAutofit fontScale="90000"/>
          </a:bodyPr>
          <a:lstStyle/>
          <a:p>
            <a:r>
              <a:rPr lang="en-US" dirty="0"/>
              <a:t>A change control process </a:t>
            </a:r>
            <a:br>
              <a:rPr lang="en-US" dirty="0"/>
            </a:br>
            <a:r>
              <a:rPr lang="en-US" dirty="0"/>
              <a:t>description</a:t>
            </a:r>
          </a:p>
        </p:txBody>
      </p:sp>
      <p:sp>
        <p:nvSpPr>
          <p:cNvPr id="3" name="Content Placeholder 2"/>
          <p:cNvSpPr>
            <a:spLocks noGrp="1"/>
          </p:cNvSpPr>
          <p:nvPr>
            <p:ph sz="quarter" idx="1"/>
          </p:nvPr>
        </p:nvSpPr>
        <p:spPr>
          <a:xfrm>
            <a:off x="609600" y="1219200"/>
            <a:ext cx="5388864" cy="4937760"/>
          </a:xfrm>
        </p:spPr>
        <p:txBody>
          <a:bodyPr>
            <a:normAutofit/>
          </a:bodyPr>
          <a:lstStyle/>
          <a:p>
            <a:r>
              <a:rPr lang="en-US" dirty="0"/>
              <a:t>Change request status</a:t>
            </a:r>
          </a:p>
          <a:p>
            <a:pPr lvl="1"/>
            <a:r>
              <a:rPr lang="en-US" dirty="0"/>
              <a:t>A change request passes through a defined life cycle of states. You can represent these states by using a state-transition diagram, as illustrated in Figure . </a:t>
            </a:r>
          </a:p>
        </p:txBody>
      </p:sp>
      <p:sp>
        <p:nvSpPr>
          <p:cNvPr id="9" name="Date Placeholder 8">
            <a:extLst>
              <a:ext uri="{FF2B5EF4-FFF2-40B4-BE49-F238E27FC236}">
                <a16:creationId xmlns:a16="http://schemas.microsoft.com/office/drawing/2014/main" id="{C74DC5F5-F766-4C43-A103-7E8307D3FD54}"/>
              </a:ext>
            </a:extLst>
          </p:cNvPr>
          <p:cNvSpPr>
            <a:spLocks noGrp="1"/>
          </p:cNvSpPr>
          <p:nvPr>
            <p:ph type="dt" sz="half" idx="10"/>
          </p:nvPr>
        </p:nvSpPr>
        <p:spPr/>
        <p:txBody>
          <a:bodyPr/>
          <a:lstStyle/>
          <a:p>
            <a:pPr eaLnBrk="1" latinLnBrk="0" hangingPunct="1"/>
            <a:r>
              <a:rPr lang="en-US"/>
              <a:t>RQ</a:t>
            </a:r>
          </a:p>
        </p:txBody>
      </p:sp>
      <p:sp>
        <p:nvSpPr>
          <p:cNvPr id="10" name="Slide Number Placeholder 9">
            <a:extLst>
              <a:ext uri="{FF2B5EF4-FFF2-40B4-BE49-F238E27FC236}">
                <a16:creationId xmlns:a16="http://schemas.microsoft.com/office/drawing/2014/main" id="{5450527C-01AC-482E-B57E-B8696AE5C01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27</a:t>
            </a:fld>
            <a:endParaRPr kumimoji="0" lang="en-US"/>
          </a:p>
        </p:txBody>
      </p:sp>
    </p:spTree>
    <p:extLst>
      <p:ext uri="{BB962C8B-B14F-4D97-AF65-F5344CB8AC3E}">
        <p14:creationId xmlns:p14="http://schemas.microsoft.com/office/powerpoint/2010/main" val="3614662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52400"/>
            <a:ext cx="10972800" cy="990600"/>
          </a:xfrm>
        </p:spPr>
        <p:txBody>
          <a:bodyPr>
            <a:noAutofit/>
          </a:bodyPr>
          <a:lstStyle/>
          <a:p>
            <a:r>
              <a:rPr lang="en-US" dirty="0"/>
              <a:t>A change control process description</a:t>
            </a:r>
          </a:p>
        </p:txBody>
      </p:sp>
      <p:sp>
        <p:nvSpPr>
          <p:cNvPr id="6" name="Content Placeholder 5"/>
          <p:cNvSpPr>
            <a:spLocks noGrp="1"/>
          </p:cNvSpPr>
          <p:nvPr>
            <p:ph sz="quarter" idx="1"/>
          </p:nvPr>
        </p:nvSpPr>
        <p:spPr>
          <a:xfrm>
            <a:off x="609600" y="1219200"/>
            <a:ext cx="10972800" cy="4937760"/>
          </a:xfrm>
        </p:spPr>
        <p:txBody>
          <a:bodyPr>
            <a:normAutofit/>
          </a:bodyPr>
          <a:lstStyle/>
          <a:p>
            <a:r>
              <a:rPr lang="en-US" dirty="0"/>
              <a:t>Entry criteria</a:t>
            </a:r>
          </a:p>
          <a:p>
            <a:pPr lvl="1"/>
            <a:r>
              <a:rPr lang="en-US" dirty="0"/>
              <a:t>The conditions that must be satisfied before the process execution can begin</a:t>
            </a:r>
          </a:p>
          <a:p>
            <a:r>
              <a:rPr lang="en-US" dirty="0"/>
              <a:t>The basic entry criterion for your change control process is that a change request with all the necessary information has been received through an approved channel. </a:t>
            </a:r>
          </a:p>
          <a:p>
            <a:r>
              <a:rPr lang="en-US" dirty="0"/>
              <a:t>All potential originators should know how to submit a change request. </a:t>
            </a:r>
          </a:p>
          <a:p>
            <a:r>
              <a:rPr lang="en-US" dirty="0"/>
              <a:t>Change tool should assign a unique identifier to each request and route all changes to the Request Receiver.</a:t>
            </a:r>
          </a:p>
        </p:txBody>
      </p:sp>
      <p:sp>
        <p:nvSpPr>
          <p:cNvPr id="4" name="Date Placeholder 3">
            <a:extLst>
              <a:ext uri="{FF2B5EF4-FFF2-40B4-BE49-F238E27FC236}">
                <a16:creationId xmlns:a16="http://schemas.microsoft.com/office/drawing/2014/main" id="{418062E6-2DD3-41FB-86AD-390DBFAE14D8}"/>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0A427BF0-D245-402D-99E3-6EBCE704EB7C}"/>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28</a:t>
            </a:fld>
            <a:endParaRPr kumimoji="0" lang="en-US" dirty="0"/>
          </a:p>
        </p:txBody>
      </p:sp>
    </p:spTree>
    <p:extLst>
      <p:ext uri="{BB962C8B-B14F-4D97-AF65-F5344CB8AC3E}">
        <p14:creationId xmlns:p14="http://schemas.microsoft.com/office/powerpoint/2010/main" val="2352729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52400"/>
            <a:ext cx="10972800" cy="990600"/>
          </a:xfrm>
        </p:spPr>
        <p:txBody>
          <a:bodyPr>
            <a:normAutofit/>
          </a:bodyPr>
          <a:lstStyle/>
          <a:p>
            <a:r>
              <a:rPr lang="en-US" dirty="0"/>
              <a:t>A change control process description</a:t>
            </a:r>
          </a:p>
        </p:txBody>
      </p:sp>
      <p:sp>
        <p:nvSpPr>
          <p:cNvPr id="6" name="Content Placeholder 5"/>
          <p:cNvSpPr>
            <a:spLocks noGrp="1"/>
          </p:cNvSpPr>
          <p:nvPr>
            <p:ph sz="quarter" idx="1"/>
          </p:nvPr>
        </p:nvSpPr>
        <p:spPr>
          <a:xfrm>
            <a:off x="609600" y="1219200"/>
            <a:ext cx="10972800" cy="4937760"/>
          </a:xfrm>
        </p:spPr>
        <p:txBody>
          <a:bodyPr>
            <a:normAutofit/>
          </a:bodyPr>
          <a:lstStyle/>
          <a:p>
            <a:r>
              <a:rPr lang="en-US" dirty="0"/>
              <a:t>Tasks</a:t>
            </a:r>
          </a:p>
          <a:p>
            <a:pPr lvl="1"/>
            <a:r>
              <a:rPr lang="en-US" dirty="0"/>
              <a:t>Evaluate change request</a:t>
            </a:r>
          </a:p>
          <a:p>
            <a:pPr lvl="2"/>
            <a:r>
              <a:rPr lang="en-US" dirty="0"/>
              <a:t>Begin by evaluating the request for technical feasibility, cost, and alignment with the project’s business requirements and resource constraints. </a:t>
            </a:r>
          </a:p>
          <a:p>
            <a:pPr lvl="2"/>
            <a:r>
              <a:rPr lang="en-US" dirty="0"/>
              <a:t>The CCB Chair might assign an Evaluator to perform impact analysis, risk and hazard analysis, or other assessments. </a:t>
            </a:r>
          </a:p>
          <a:p>
            <a:pPr lvl="1"/>
            <a:r>
              <a:rPr lang="en-US" dirty="0"/>
              <a:t>Make change decision</a:t>
            </a:r>
          </a:p>
          <a:p>
            <a:pPr lvl="2"/>
            <a:r>
              <a:rPr lang="en-US" dirty="0"/>
              <a:t>The appropriate decision makers, chartered as the CCB, then decide whether to approve or reject the change. </a:t>
            </a:r>
          </a:p>
          <a:p>
            <a:pPr lvl="2"/>
            <a:r>
              <a:rPr lang="en-US" dirty="0"/>
              <a:t>The CCB gives each approved change a priority or target implementation date, or it allocates the change to a specific iteration or release. </a:t>
            </a:r>
          </a:p>
          <a:p>
            <a:pPr lvl="2"/>
            <a:endParaRPr lang="en-US" dirty="0"/>
          </a:p>
          <a:p>
            <a:pPr lvl="1"/>
            <a:endParaRPr lang="en-US" dirty="0"/>
          </a:p>
        </p:txBody>
      </p:sp>
      <p:sp>
        <p:nvSpPr>
          <p:cNvPr id="4" name="Date Placeholder 3">
            <a:extLst>
              <a:ext uri="{FF2B5EF4-FFF2-40B4-BE49-F238E27FC236}">
                <a16:creationId xmlns:a16="http://schemas.microsoft.com/office/drawing/2014/main" id="{198DBB47-D1AC-4F2B-BDF0-6533F2B880E6}"/>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F0C8EBC0-2B30-480D-9B90-7A9EBF988C93}"/>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29</a:t>
            </a:fld>
            <a:endParaRPr kumimoji="0" lang="en-US" dirty="0"/>
          </a:p>
        </p:txBody>
      </p:sp>
    </p:spTree>
    <p:extLst>
      <p:ext uri="{BB962C8B-B14F-4D97-AF65-F5344CB8AC3E}">
        <p14:creationId xmlns:p14="http://schemas.microsoft.com/office/powerpoint/2010/main" val="29466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64ADAA5-095E-9A46-9C7E-E778A95A7895}"/>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78709F48-8F2E-D34B-AA47-C68CE5E203D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a:t>
            </a:fld>
            <a:endParaRPr kumimoji="0" lang="en-US" dirty="0"/>
          </a:p>
        </p:txBody>
      </p:sp>
      <p:pic>
        <p:nvPicPr>
          <p:cNvPr id="11" name="Picture 10" descr="A group of people in a dark room&#10;&#10;Description automatically generated with low confidence">
            <a:extLst>
              <a:ext uri="{FF2B5EF4-FFF2-40B4-BE49-F238E27FC236}">
                <a16:creationId xmlns:a16="http://schemas.microsoft.com/office/drawing/2014/main" id="{19BCD874-79F3-C54E-BFB3-B951E85ADA3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666" r="54167"/>
          <a:stretch/>
        </p:blipFill>
        <p:spPr>
          <a:xfrm>
            <a:off x="10681210" y="1759219"/>
            <a:ext cx="1510790" cy="2346324"/>
          </a:xfrm>
          <a:prstGeom prst="rect">
            <a:avLst/>
          </a:prstGeom>
        </p:spPr>
      </p:pic>
      <p:pic>
        <p:nvPicPr>
          <p:cNvPr id="17" name="Picture 16" descr="A picture containing text, dark&#10;&#10;Description automatically generated">
            <a:extLst>
              <a:ext uri="{FF2B5EF4-FFF2-40B4-BE49-F238E27FC236}">
                <a16:creationId xmlns:a16="http://schemas.microsoft.com/office/drawing/2014/main" id="{17709AA9-22BB-184C-B665-2EB2AF42CC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4616" t="46915" r="31063" b="5067"/>
          <a:stretch/>
        </p:blipFill>
        <p:spPr>
          <a:xfrm flipH="1">
            <a:off x="79097" y="131978"/>
            <a:ext cx="1146117" cy="3293111"/>
          </a:xfrm>
          <a:prstGeom prst="rect">
            <a:avLst/>
          </a:prstGeom>
        </p:spPr>
      </p:pic>
      <p:sp>
        <p:nvSpPr>
          <p:cNvPr id="10" name="Rectangle 9">
            <a:extLst>
              <a:ext uri="{FF2B5EF4-FFF2-40B4-BE49-F238E27FC236}">
                <a16:creationId xmlns:a16="http://schemas.microsoft.com/office/drawing/2014/main" id="{361FE6F5-7925-4142-9C2A-3FC8017E12BC}"/>
              </a:ext>
            </a:extLst>
          </p:cNvPr>
          <p:cNvSpPr/>
          <p:nvPr/>
        </p:nvSpPr>
        <p:spPr>
          <a:xfrm>
            <a:off x="1124102" y="2752206"/>
            <a:ext cx="7924647" cy="830997"/>
          </a:xfrm>
          <a:custGeom>
            <a:avLst/>
            <a:gdLst>
              <a:gd name="connsiteX0" fmla="*/ 0 w 7924647"/>
              <a:gd name="connsiteY0" fmla="*/ 0 h 830997"/>
              <a:gd name="connsiteX1" fmla="*/ 7924647 w 7924647"/>
              <a:gd name="connsiteY1" fmla="*/ 0 h 830997"/>
              <a:gd name="connsiteX2" fmla="*/ 7924647 w 7924647"/>
              <a:gd name="connsiteY2" fmla="*/ 830997 h 830997"/>
              <a:gd name="connsiteX3" fmla="*/ 0 w 7924647"/>
              <a:gd name="connsiteY3" fmla="*/ 830997 h 830997"/>
              <a:gd name="connsiteX4" fmla="*/ 0 w 7924647"/>
              <a:gd name="connsiteY4" fmla="*/ 0 h 83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647" h="830997" fill="none" extrusionOk="0">
                <a:moveTo>
                  <a:pt x="0" y="0"/>
                </a:moveTo>
                <a:cubicBezTo>
                  <a:pt x="1006665" y="-49533"/>
                  <a:pt x="5468780" y="-14809"/>
                  <a:pt x="7924647" y="0"/>
                </a:cubicBezTo>
                <a:cubicBezTo>
                  <a:pt x="7889259" y="192764"/>
                  <a:pt x="7922354" y="611841"/>
                  <a:pt x="7924647" y="830997"/>
                </a:cubicBezTo>
                <a:cubicBezTo>
                  <a:pt x="6611274" y="782766"/>
                  <a:pt x="3716105" y="915452"/>
                  <a:pt x="0" y="830997"/>
                </a:cubicBezTo>
                <a:cubicBezTo>
                  <a:pt x="63154" y="451589"/>
                  <a:pt x="-14350" y="374090"/>
                  <a:pt x="0" y="0"/>
                </a:cubicBezTo>
                <a:close/>
              </a:path>
              <a:path w="7924647" h="830997" stroke="0" extrusionOk="0">
                <a:moveTo>
                  <a:pt x="0" y="0"/>
                </a:moveTo>
                <a:cubicBezTo>
                  <a:pt x="2988623" y="118645"/>
                  <a:pt x="5676844" y="116012"/>
                  <a:pt x="7924647" y="0"/>
                </a:cubicBezTo>
                <a:cubicBezTo>
                  <a:pt x="7926773" y="113011"/>
                  <a:pt x="7964137" y="601367"/>
                  <a:pt x="7924647" y="830997"/>
                </a:cubicBezTo>
                <a:cubicBezTo>
                  <a:pt x="4795920" y="965597"/>
                  <a:pt x="3921748" y="673801"/>
                  <a:pt x="0" y="830997"/>
                </a:cubicBezTo>
                <a:cubicBezTo>
                  <a:pt x="-5118" y="699632"/>
                  <a:pt x="-25823" y="390388"/>
                  <a:pt x="0" y="0"/>
                </a:cubicBezTo>
                <a:close/>
              </a:path>
            </a:pathLst>
          </a:custGeom>
          <a:ln w="19050">
            <a:solidFill>
              <a:srgbClr val="0070C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txBody>
          <a:bodyPr wrap="square">
            <a:spAutoFit/>
          </a:bodyPr>
          <a:lstStyle/>
          <a:p>
            <a:r>
              <a:rPr lang="en-US" sz="2400" dirty="0"/>
              <a:t>“What do you mean, it was canceled? …</a:t>
            </a:r>
          </a:p>
          <a:p>
            <a:r>
              <a:rPr lang="en-US" sz="2400" dirty="0"/>
              <a:t>Those requirements are at the top of page 6 of my latest SRS.”</a:t>
            </a:r>
          </a:p>
        </p:txBody>
      </p:sp>
      <p:sp>
        <p:nvSpPr>
          <p:cNvPr id="12" name="Rectangle 11">
            <a:extLst>
              <a:ext uri="{FF2B5EF4-FFF2-40B4-BE49-F238E27FC236}">
                <a16:creationId xmlns:a16="http://schemas.microsoft.com/office/drawing/2014/main" id="{C30832D3-2218-43F4-9BC5-136A435EF326}"/>
              </a:ext>
            </a:extLst>
          </p:cNvPr>
          <p:cNvSpPr/>
          <p:nvPr/>
        </p:nvSpPr>
        <p:spPr>
          <a:xfrm>
            <a:off x="3046217" y="3796937"/>
            <a:ext cx="7586132" cy="830997"/>
          </a:xfrm>
          <a:custGeom>
            <a:avLst/>
            <a:gdLst>
              <a:gd name="connsiteX0" fmla="*/ 0 w 7586132"/>
              <a:gd name="connsiteY0" fmla="*/ 0 h 830997"/>
              <a:gd name="connsiteX1" fmla="*/ 7586132 w 7586132"/>
              <a:gd name="connsiteY1" fmla="*/ 0 h 830997"/>
              <a:gd name="connsiteX2" fmla="*/ 7586132 w 7586132"/>
              <a:gd name="connsiteY2" fmla="*/ 830997 h 830997"/>
              <a:gd name="connsiteX3" fmla="*/ 0 w 7586132"/>
              <a:gd name="connsiteY3" fmla="*/ 830997 h 830997"/>
              <a:gd name="connsiteX4" fmla="*/ 0 w 7586132"/>
              <a:gd name="connsiteY4" fmla="*/ 0 h 83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132" h="830997" fill="none" extrusionOk="0">
                <a:moveTo>
                  <a:pt x="0" y="0"/>
                </a:moveTo>
                <a:cubicBezTo>
                  <a:pt x="1014221" y="-91892"/>
                  <a:pt x="5948653" y="118759"/>
                  <a:pt x="7586132" y="0"/>
                </a:cubicBezTo>
                <a:cubicBezTo>
                  <a:pt x="7599474" y="400111"/>
                  <a:pt x="7628648" y="562614"/>
                  <a:pt x="7586132" y="830997"/>
                </a:cubicBezTo>
                <a:cubicBezTo>
                  <a:pt x="6690694" y="675766"/>
                  <a:pt x="1823230" y="917322"/>
                  <a:pt x="0" y="830997"/>
                </a:cubicBezTo>
                <a:cubicBezTo>
                  <a:pt x="-73314" y="535229"/>
                  <a:pt x="43999" y="370972"/>
                  <a:pt x="0" y="0"/>
                </a:cubicBezTo>
                <a:close/>
              </a:path>
              <a:path w="7586132" h="830997" stroke="0" extrusionOk="0">
                <a:moveTo>
                  <a:pt x="0" y="0"/>
                </a:moveTo>
                <a:cubicBezTo>
                  <a:pt x="2172448" y="31246"/>
                  <a:pt x="6305945" y="-31316"/>
                  <a:pt x="7586132" y="0"/>
                </a:cubicBezTo>
                <a:cubicBezTo>
                  <a:pt x="7587439" y="269459"/>
                  <a:pt x="7572341" y="573533"/>
                  <a:pt x="7586132" y="830997"/>
                </a:cubicBezTo>
                <a:cubicBezTo>
                  <a:pt x="3795908" y="712907"/>
                  <a:pt x="2082174" y="1000930"/>
                  <a:pt x="0" y="830997"/>
                </a:cubicBezTo>
                <a:cubicBezTo>
                  <a:pt x="62556" y="643698"/>
                  <a:pt x="49756" y="151677"/>
                  <a:pt x="0" y="0"/>
                </a:cubicBezTo>
                <a:close/>
              </a:path>
            </a:pathLst>
          </a:custGeom>
          <a:ln w="19050">
            <a:solidFill>
              <a:srgbClr val="FF2F92"/>
            </a:solidFill>
            <a:prstDash val="solid"/>
            <a:extLst>
              <a:ext uri="{C807C97D-BFC1-408E-A445-0C87EB9F89A2}">
                <ask:lineSketchStyleProps xmlns:ask="http://schemas.microsoft.com/office/drawing/2018/sketchyshapes" sd="3123649143">
                  <a:prstGeom prst="rect">
                    <a:avLst/>
                  </a:prstGeom>
                  <ask:type>
                    <ask:lineSketchCurved/>
                  </ask:type>
                </ask:lineSketchStyleProps>
              </a:ext>
            </a:extLst>
          </a:ln>
        </p:spPr>
        <p:txBody>
          <a:bodyPr wrap="square">
            <a:spAutoFit/>
          </a:bodyPr>
          <a:lstStyle/>
          <a:p>
            <a:r>
              <a:rPr lang="en-US" sz="2400" dirty="0"/>
              <a:t>“Hmmm, they’re not in my copy. I’ve got version 1.5 of the SRS. What version are you looking at?”</a:t>
            </a:r>
          </a:p>
        </p:txBody>
      </p:sp>
      <p:sp>
        <p:nvSpPr>
          <p:cNvPr id="14" name="Rectangle 13">
            <a:extLst>
              <a:ext uri="{FF2B5EF4-FFF2-40B4-BE49-F238E27FC236}">
                <a16:creationId xmlns:a16="http://schemas.microsoft.com/office/drawing/2014/main" id="{F4CC9506-4B6C-450C-99BA-6C57AC8F7CA6}"/>
              </a:ext>
            </a:extLst>
          </p:cNvPr>
          <p:cNvSpPr/>
          <p:nvPr/>
        </p:nvSpPr>
        <p:spPr>
          <a:xfrm>
            <a:off x="1133627" y="4841668"/>
            <a:ext cx="7915121" cy="1200329"/>
          </a:xfrm>
          <a:custGeom>
            <a:avLst/>
            <a:gdLst>
              <a:gd name="connsiteX0" fmla="*/ 0 w 7915121"/>
              <a:gd name="connsiteY0" fmla="*/ 0 h 1200329"/>
              <a:gd name="connsiteX1" fmla="*/ 7915121 w 7915121"/>
              <a:gd name="connsiteY1" fmla="*/ 0 h 1200329"/>
              <a:gd name="connsiteX2" fmla="*/ 7915121 w 7915121"/>
              <a:gd name="connsiteY2" fmla="*/ 1200329 h 1200329"/>
              <a:gd name="connsiteX3" fmla="*/ 0 w 7915121"/>
              <a:gd name="connsiteY3" fmla="*/ 1200329 h 1200329"/>
              <a:gd name="connsiteX4" fmla="*/ 0 w 7915121"/>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5121" h="1200329" fill="none" extrusionOk="0">
                <a:moveTo>
                  <a:pt x="0" y="0"/>
                </a:moveTo>
                <a:cubicBezTo>
                  <a:pt x="1025157" y="-49533"/>
                  <a:pt x="6276026" y="-14809"/>
                  <a:pt x="7915121" y="0"/>
                </a:cubicBezTo>
                <a:cubicBezTo>
                  <a:pt x="7896353" y="121298"/>
                  <a:pt x="7946068" y="834541"/>
                  <a:pt x="7915121" y="1200329"/>
                </a:cubicBezTo>
                <a:cubicBezTo>
                  <a:pt x="6362253" y="1152098"/>
                  <a:pt x="2495824" y="1284784"/>
                  <a:pt x="0" y="1200329"/>
                </a:cubicBezTo>
                <a:cubicBezTo>
                  <a:pt x="79774" y="709359"/>
                  <a:pt x="-97449" y="224036"/>
                  <a:pt x="0" y="0"/>
                </a:cubicBezTo>
                <a:close/>
              </a:path>
              <a:path w="7915121" h="1200329" stroke="0" extrusionOk="0">
                <a:moveTo>
                  <a:pt x="0" y="0"/>
                </a:moveTo>
                <a:cubicBezTo>
                  <a:pt x="3563041" y="118645"/>
                  <a:pt x="4281678" y="116012"/>
                  <a:pt x="7915121" y="0"/>
                </a:cubicBezTo>
                <a:cubicBezTo>
                  <a:pt x="7884007" y="337080"/>
                  <a:pt x="7954611" y="899796"/>
                  <a:pt x="7915121" y="1200329"/>
                </a:cubicBezTo>
                <a:cubicBezTo>
                  <a:pt x="5411859" y="1334929"/>
                  <a:pt x="3002096" y="1043133"/>
                  <a:pt x="0" y="1200329"/>
                </a:cubicBezTo>
                <a:cubicBezTo>
                  <a:pt x="-5118" y="993769"/>
                  <a:pt x="-42443" y="129899"/>
                  <a:pt x="0" y="0"/>
                </a:cubicBezTo>
                <a:close/>
              </a:path>
            </a:pathLst>
          </a:custGeom>
          <a:ln w="19050">
            <a:solidFill>
              <a:srgbClr val="0070C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txBody>
          <a:bodyPr wrap="square">
            <a:spAutoFit/>
          </a:bodyPr>
          <a:lstStyle/>
          <a:p>
            <a:r>
              <a:rPr lang="en-US" sz="2400" dirty="0"/>
              <a:t>“Mine says version 1.5 also …These documents should be identical, but obviously they’re not. So, is this feature still needed, or did I just waste 30 hours of my life?”</a:t>
            </a:r>
          </a:p>
        </p:txBody>
      </p:sp>
      <p:sp>
        <p:nvSpPr>
          <p:cNvPr id="16" name="Rectangle 15">
            <a:extLst>
              <a:ext uri="{FF2B5EF4-FFF2-40B4-BE49-F238E27FC236}">
                <a16:creationId xmlns:a16="http://schemas.microsoft.com/office/drawing/2014/main" id="{3CD5C9D1-4738-4AAE-946D-9C1AD0311F80}"/>
              </a:ext>
            </a:extLst>
          </p:cNvPr>
          <p:cNvSpPr/>
          <p:nvPr/>
        </p:nvSpPr>
        <p:spPr>
          <a:xfrm>
            <a:off x="1124103" y="662746"/>
            <a:ext cx="7820766" cy="830997"/>
          </a:xfrm>
          <a:custGeom>
            <a:avLst/>
            <a:gdLst>
              <a:gd name="connsiteX0" fmla="*/ 0 w 7820766"/>
              <a:gd name="connsiteY0" fmla="*/ 0 h 830997"/>
              <a:gd name="connsiteX1" fmla="*/ 7820766 w 7820766"/>
              <a:gd name="connsiteY1" fmla="*/ 0 h 830997"/>
              <a:gd name="connsiteX2" fmla="*/ 7820766 w 7820766"/>
              <a:gd name="connsiteY2" fmla="*/ 830997 h 830997"/>
              <a:gd name="connsiteX3" fmla="*/ 0 w 7820766"/>
              <a:gd name="connsiteY3" fmla="*/ 830997 h 830997"/>
              <a:gd name="connsiteX4" fmla="*/ 0 w 7820766"/>
              <a:gd name="connsiteY4" fmla="*/ 0 h 83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0766" h="830997" fill="none" extrusionOk="0">
                <a:moveTo>
                  <a:pt x="0" y="0"/>
                </a:moveTo>
                <a:cubicBezTo>
                  <a:pt x="1322702" y="-49533"/>
                  <a:pt x="5001242" y="-14809"/>
                  <a:pt x="7820766" y="0"/>
                </a:cubicBezTo>
                <a:cubicBezTo>
                  <a:pt x="7785378" y="192764"/>
                  <a:pt x="7818473" y="611841"/>
                  <a:pt x="7820766" y="830997"/>
                </a:cubicBezTo>
                <a:cubicBezTo>
                  <a:pt x="6909625" y="782766"/>
                  <a:pt x="2922178" y="915452"/>
                  <a:pt x="0" y="830997"/>
                </a:cubicBezTo>
                <a:cubicBezTo>
                  <a:pt x="63154" y="451589"/>
                  <a:pt x="-14350" y="374090"/>
                  <a:pt x="0" y="0"/>
                </a:cubicBezTo>
                <a:close/>
              </a:path>
              <a:path w="7820766" h="830997" stroke="0" extrusionOk="0">
                <a:moveTo>
                  <a:pt x="0" y="0"/>
                </a:moveTo>
                <a:cubicBezTo>
                  <a:pt x="2996032" y="118645"/>
                  <a:pt x="6218477" y="116012"/>
                  <a:pt x="7820766" y="0"/>
                </a:cubicBezTo>
                <a:cubicBezTo>
                  <a:pt x="7822892" y="113011"/>
                  <a:pt x="7860256" y="601367"/>
                  <a:pt x="7820766" y="830997"/>
                </a:cubicBezTo>
                <a:cubicBezTo>
                  <a:pt x="5141743" y="965597"/>
                  <a:pt x="3163491" y="673801"/>
                  <a:pt x="0" y="830997"/>
                </a:cubicBezTo>
                <a:cubicBezTo>
                  <a:pt x="-5118" y="699632"/>
                  <a:pt x="-25823" y="390388"/>
                  <a:pt x="0" y="0"/>
                </a:cubicBezTo>
                <a:close/>
              </a:path>
            </a:pathLst>
          </a:custGeom>
          <a:ln w="19050">
            <a:solidFill>
              <a:srgbClr val="0070C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txBody>
          <a:bodyPr wrap="square">
            <a:spAutoFit/>
          </a:bodyPr>
          <a:lstStyle/>
          <a:p>
            <a:r>
              <a:rPr lang="en-US" sz="2400" dirty="0"/>
              <a:t>“I finally finished implementing the multivendor catalog query feature … Man, that was a lot of work!”</a:t>
            </a:r>
            <a:endParaRPr lang="en-GB" sz="2400" i="1" dirty="0"/>
          </a:p>
        </p:txBody>
      </p:sp>
      <p:sp>
        <p:nvSpPr>
          <p:cNvPr id="18" name="Rectangle 17">
            <a:extLst>
              <a:ext uri="{FF2B5EF4-FFF2-40B4-BE49-F238E27FC236}">
                <a16:creationId xmlns:a16="http://schemas.microsoft.com/office/drawing/2014/main" id="{19CDACB8-C726-46CE-BAFC-365D0DB0E087}"/>
              </a:ext>
            </a:extLst>
          </p:cNvPr>
          <p:cNvSpPr/>
          <p:nvPr/>
        </p:nvSpPr>
        <p:spPr>
          <a:xfrm>
            <a:off x="3046217" y="1707476"/>
            <a:ext cx="7586132" cy="830997"/>
          </a:xfrm>
          <a:custGeom>
            <a:avLst/>
            <a:gdLst>
              <a:gd name="connsiteX0" fmla="*/ 0 w 7586132"/>
              <a:gd name="connsiteY0" fmla="*/ 0 h 830997"/>
              <a:gd name="connsiteX1" fmla="*/ 7586132 w 7586132"/>
              <a:gd name="connsiteY1" fmla="*/ 0 h 830997"/>
              <a:gd name="connsiteX2" fmla="*/ 7586132 w 7586132"/>
              <a:gd name="connsiteY2" fmla="*/ 830997 h 830997"/>
              <a:gd name="connsiteX3" fmla="*/ 0 w 7586132"/>
              <a:gd name="connsiteY3" fmla="*/ 830997 h 830997"/>
              <a:gd name="connsiteX4" fmla="*/ 0 w 7586132"/>
              <a:gd name="connsiteY4" fmla="*/ 0 h 83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132" h="830997" fill="none" extrusionOk="0">
                <a:moveTo>
                  <a:pt x="0" y="0"/>
                </a:moveTo>
                <a:cubicBezTo>
                  <a:pt x="1014221" y="-91892"/>
                  <a:pt x="5948653" y="118759"/>
                  <a:pt x="7586132" y="0"/>
                </a:cubicBezTo>
                <a:cubicBezTo>
                  <a:pt x="7599474" y="400111"/>
                  <a:pt x="7628648" y="562614"/>
                  <a:pt x="7586132" y="830997"/>
                </a:cubicBezTo>
                <a:cubicBezTo>
                  <a:pt x="6690694" y="675766"/>
                  <a:pt x="1823230" y="917322"/>
                  <a:pt x="0" y="830997"/>
                </a:cubicBezTo>
                <a:cubicBezTo>
                  <a:pt x="-73314" y="535229"/>
                  <a:pt x="43999" y="370972"/>
                  <a:pt x="0" y="0"/>
                </a:cubicBezTo>
                <a:close/>
              </a:path>
              <a:path w="7586132" h="830997" stroke="0" extrusionOk="0">
                <a:moveTo>
                  <a:pt x="0" y="0"/>
                </a:moveTo>
                <a:cubicBezTo>
                  <a:pt x="2172448" y="31246"/>
                  <a:pt x="6305945" y="-31316"/>
                  <a:pt x="7586132" y="0"/>
                </a:cubicBezTo>
                <a:cubicBezTo>
                  <a:pt x="7587439" y="269459"/>
                  <a:pt x="7572341" y="573533"/>
                  <a:pt x="7586132" y="830997"/>
                </a:cubicBezTo>
                <a:cubicBezTo>
                  <a:pt x="3795908" y="712907"/>
                  <a:pt x="2082174" y="1000930"/>
                  <a:pt x="0" y="830997"/>
                </a:cubicBezTo>
                <a:cubicBezTo>
                  <a:pt x="62556" y="643698"/>
                  <a:pt x="49756" y="151677"/>
                  <a:pt x="0" y="0"/>
                </a:cubicBezTo>
                <a:close/>
              </a:path>
            </a:pathLst>
          </a:custGeom>
          <a:ln w="19050">
            <a:solidFill>
              <a:srgbClr val="FF2F92"/>
            </a:solidFill>
            <a:prstDash val="solid"/>
            <a:extLst>
              <a:ext uri="{C807C97D-BFC1-408E-A445-0C87EB9F89A2}">
                <ask:lineSketchStyleProps xmlns:ask="http://schemas.microsoft.com/office/drawing/2018/sketchyshapes" sd="3123649143">
                  <a:prstGeom prst="rect">
                    <a:avLst/>
                  </a:prstGeom>
                  <ask:type>
                    <ask:lineSketchCurved/>
                  </ask:type>
                </ask:lineSketchStyleProps>
              </a:ext>
            </a:extLst>
          </a:ln>
        </p:spPr>
        <p:txBody>
          <a:bodyPr wrap="square">
            <a:spAutoFit/>
          </a:bodyPr>
          <a:lstStyle/>
          <a:p>
            <a:pPr algn="just"/>
            <a:r>
              <a:rPr lang="en-US" sz="2400" dirty="0"/>
              <a:t>“Oh, the customers canceled that feature two weeks ago … Didn’t you get the revised SRS?”</a:t>
            </a:r>
          </a:p>
        </p:txBody>
      </p:sp>
      <p:pic>
        <p:nvPicPr>
          <p:cNvPr id="19" name="Picture 18" descr="A picture containing text, dark&#10;&#10;Description automatically generated">
            <a:extLst>
              <a:ext uri="{FF2B5EF4-FFF2-40B4-BE49-F238E27FC236}">
                <a16:creationId xmlns:a16="http://schemas.microsoft.com/office/drawing/2014/main" id="{418E5032-9A87-49C7-A720-2635C714E7E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99" r="88542" b="70759"/>
          <a:stretch/>
        </p:blipFill>
        <p:spPr>
          <a:xfrm>
            <a:off x="79097" y="4623006"/>
            <a:ext cx="1045005" cy="2005328"/>
          </a:xfrm>
          <a:prstGeom prst="rect">
            <a:avLst/>
          </a:prstGeom>
        </p:spPr>
      </p:pic>
    </p:spTree>
    <p:extLst>
      <p:ext uri="{BB962C8B-B14F-4D97-AF65-F5344CB8AC3E}">
        <p14:creationId xmlns:p14="http://schemas.microsoft.com/office/powerpoint/2010/main" val="3273651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52400"/>
            <a:ext cx="10972800" cy="990600"/>
          </a:xfrm>
        </p:spPr>
        <p:txBody>
          <a:bodyPr>
            <a:normAutofit/>
          </a:bodyPr>
          <a:lstStyle/>
          <a:p>
            <a:r>
              <a:rPr lang="en-US" dirty="0"/>
              <a:t>A change control process description</a:t>
            </a:r>
          </a:p>
        </p:txBody>
      </p:sp>
      <p:sp>
        <p:nvSpPr>
          <p:cNvPr id="6" name="Content Placeholder 5"/>
          <p:cNvSpPr>
            <a:spLocks noGrp="1"/>
          </p:cNvSpPr>
          <p:nvPr>
            <p:ph sz="quarter" idx="1"/>
          </p:nvPr>
        </p:nvSpPr>
        <p:spPr>
          <a:xfrm>
            <a:off x="609600" y="1219200"/>
            <a:ext cx="10972800" cy="4937760"/>
          </a:xfrm>
        </p:spPr>
        <p:txBody>
          <a:bodyPr>
            <a:normAutofit/>
          </a:bodyPr>
          <a:lstStyle/>
          <a:p>
            <a:r>
              <a:rPr lang="en-US" dirty="0"/>
              <a:t>Tasks</a:t>
            </a:r>
          </a:p>
          <a:p>
            <a:pPr lvl="1"/>
            <a:r>
              <a:rPr lang="en-US" dirty="0"/>
              <a:t>Implement the change</a:t>
            </a:r>
          </a:p>
          <a:p>
            <a:pPr lvl="2"/>
            <a:r>
              <a:rPr lang="en-US" dirty="0"/>
              <a:t>The assigned Modifier (or Modifiers) updates the affected work products as necessary to fully implement the change. </a:t>
            </a:r>
          </a:p>
          <a:p>
            <a:pPr lvl="2"/>
            <a:r>
              <a:rPr lang="en-US" dirty="0"/>
              <a:t>Use requirements trace information to find all the parts of the system that the change touches, and revise the trace information if necessary to reflect the changes made.</a:t>
            </a:r>
          </a:p>
          <a:p>
            <a:pPr lvl="1"/>
            <a:r>
              <a:rPr lang="en-US" dirty="0"/>
              <a:t>Verify the change</a:t>
            </a:r>
          </a:p>
          <a:p>
            <a:pPr lvl="2"/>
            <a:r>
              <a:rPr lang="en-US" dirty="0"/>
              <a:t>Requirements changes typically are verified through a peer review to ensure that modified deliverables correctly address all aspects of the change. </a:t>
            </a:r>
          </a:p>
          <a:p>
            <a:pPr lvl="2"/>
            <a:r>
              <a:rPr lang="en-US" dirty="0"/>
              <a:t>Multiple team members might verify the changes made in various downstream work products through testing or review. </a:t>
            </a:r>
          </a:p>
          <a:p>
            <a:pPr lvl="2"/>
            <a:endParaRPr lang="en-US" dirty="0"/>
          </a:p>
        </p:txBody>
      </p:sp>
      <p:sp>
        <p:nvSpPr>
          <p:cNvPr id="4" name="Date Placeholder 3">
            <a:extLst>
              <a:ext uri="{FF2B5EF4-FFF2-40B4-BE49-F238E27FC236}">
                <a16:creationId xmlns:a16="http://schemas.microsoft.com/office/drawing/2014/main" id="{0E95FCDC-4557-49F6-99C7-03BE8387F0A0}"/>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DA26ACD0-60D3-4373-9874-6743B99089F4}"/>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30</a:t>
            </a:fld>
            <a:endParaRPr kumimoji="0" lang="en-US" dirty="0"/>
          </a:p>
        </p:txBody>
      </p:sp>
    </p:spTree>
    <p:extLst>
      <p:ext uri="{BB962C8B-B14F-4D97-AF65-F5344CB8AC3E}">
        <p14:creationId xmlns:p14="http://schemas.microsoft.com/office/powerpoint/2010/main" val="1461622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52400"/>
            <a:ext cx="10972800" cy="990600"/>
          </a:xfrm>
        </p:spPr>
        <p:txBody>
          <a:bodyPr>
            <a:normAutofit/>
          </a:bodyPr>
          <a:lstStyle/>
          <a:p>
            <a:r>
              <a:rPr lang="en-US" dirty="0"/>
              <a:t>A change control process description</a:t>
            </a:r>
          </a:p>
        </p:txBody>
      </p:sp>
      <p:sp>
        <p:nvSpPr>
          <p:cNvPr id="6" name="Content Placeholder 5"/>
          <p:cNvSpPr>
            <a:spLocks noGrp="1"/>
          </p:cNvSpPr>
          <p:nvPr>
            <p:ph sz="quarter" idx="1"/>
          </p:nvPr>
        </p:nvSpPr>
        <p:spPr>
          <a:xfrm>
            <a:off x="609600" y="1219200"/>
            <a:ext cx="10972800" cy="4937760"/>
          </a:xfrm>
        </p:spPr>
        <p:txBody>
          <a:bodyPr>
            <a:normAutofit lnSpcReduction="10000"/>
          </a:bodyPr>
          <a:lstStyle/>
          <a:p>
            <a:r>
              <a:rPr lang="en-US" dirty="0"/>
              <a:t>Exit criteria</a:t>
            </a:r>
          </a:p>
          <a:p>
            <a:pPr lvl="1"/>
            <a:r>
              <a:rPr lang="en-US" dirty="0"/>
              <a:t>the conditions that indicate when the process is successfully completed</a:t>
            </a:r>
          </a:p>
          <a:p>
            <a:pPr lvl="1"/>
            <a:r>
              <a:rPr lang="en-US" dirty="0"/>
              <a:t>Satisfying the following exit criteria indicates that an execution of your change control process was properly completed:</a:t>
            </a:r>
          </a:p>
          <a:p>
            <a:pPr lvl="2"/>
            <a:r>
              <a:rPr lang="en-US" dirty="0"/>
              <a:t>The status of the request is Rejected, Closed, or Canceled.</a:t>
            </a:r>
          </a:p>
          <a:p>
            <a:pPr lvl="2"/>
            <a:r>
              <a:rPr lang="en-US" dirty="0"/>
              <a:t>All modified work products are updated and stored in the correct locations.</a:t>
            </a:r>
          </a:p>
          <a:p>
            <a:pPr lvl="2"/>
            <a:r>
              <a:rPr lang="en-US" dirty="0"/>
              <a:t>The relevant stakeholders have been notified of the change details and the status of the change request.</a:t>
            </a:r>
          </a:p>
          <a:p>
            <a:r>
              <a:rPr lang="en-US" dirty="0"/>
              <a:t>Change control status reporting</a:t>
            </a:r>
          </a:p>
          <a:p>
            <a:pPr lvl="1"/>
            <a:r>
              <a:rPr lang="en-US" dirty="0"/>
              <a:t>Identify the charts and reports you’ll use to summarize the contents of the change database. </a:t>
            </a:r>
          </a:p>
          <a:p>
            <a:pPr lvl="1"/>
            <a:r>
              <a:rPr lang="en-US" dirty="0"/>
              <a:t>These charts might show the number of change requests in each state as a function of time, or trends in the average time that a change request is unresolved. </a:t>
            </a:r>
          </a:p>
          <a:p>
            <a:pPr lvl="2"/>
            <a:endParaRPr lang="en-US" dirty="0"/>
          </a:p>
          <a:p>
            <a:endParaRPr lang="en-US" dirty="0"/>
          </a:p>
        </p:txBody>
      </p:sp>
      <p:sp>
        <p:nvSpPr>
          <p:cNvPr id="4" name="Date Placeholder 3">
            <a:extLst>
              <a:ext uri="{FF2B5EF4-FFF2-40B4-BE49-F238E27FC236}">
                <a16:creationId xmlns:a16="http://schemas.microsoft.com/office/drawing/2014/main" id="{43A44D38-B092-4552-AF11-973554233E82}"/>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7D5FAFF8-F35F-44E2-8CC9-FCA3DF8B839C}"/>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31</a:t>
            </a:fld>
            <a:endParaRPr kumimoji="0" lang="en-US" dirty="0"/>
          </a:p>
        </p:txBody>
      </p:sp>
    </p:spTree>
    <p:extLst>
      <p:ext uri="{BB962C8B-B14F-4D97-AF65-F5344CB8AC3E}">
        <p14:creationId xmlns:p14="http://schemas.microsoft.com/office/powerpoint/2010/main" val="1037699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6BB4-9692-4793-9E14-B30CB5E85DAB}"/>
              </a:ext>
            </a:extLst>
          </p:cNvPr>
          <p:cNvSpPr>
            <a:spLocks noGrp="1"/>
          </p:cNvSpPr>
          <p:nvPr>
            <p:ph type="title"/>
          </p:nvPr>
        </p:nvSpPr>
        <p:spPr/>
        <p:txBody>
          <a:bodyPr/>
          <a:lstStyle/>
          <a:p>
            <a:r>
              <a:rPr lang="en-US" dirty="0"/>
              <a:t>Summary</a:t>
            </a:r>
          </a:p>
        </p:txBody>
      </p:sp>
      <p:sp>
        <p:nvSpPr>
          <p:cNvPr id="3" name="Date Placeholder 2">
            <a:extLst>
              <a:ext uri="{FF2B5EF4-FFF2-40B4-BE49-F238E27FC236}">
                <a16:creationId xmlns:a16="http://schemas.microsoft.com/office/drawing/2014/main" id="{14F0C2AA-8117-40FC-B096-2976B9EF89CE}"/>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D26E5AE6-E1C1-433A-88E7-49C73802B596}"/>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32</a:t>
            </a:fld>
            <a:endParaRPr kumimoji="0" lang="en-US" dirty="0"/>
          </a:p>
        </p:txBody>
      </p:sp>
      <p:sp>
        <p:nvSpPr>
          <p:cNvPr id="5" name="Content Placeholder 4">
            <a:extLst>
              <a:ext uri="{FF2B5EF4-FFF2-40B4-BE49-F238E27FC236}">
                <a16:creationId xmlns:a16="http://schemas.microsoft.com/office/drawing/2014/main" id="{98679C6F-EB8C-411D-A9FE-167BA2757E1C}"/>
              </a:ext>
            </a:extLst>
          </p:cNvPr>
          <p:cNvSpPr>
            <a:spLocks noGrp="1"/>
          </p:cNvSpPr>
          <p:nvPr>
            <p:ph sz="quarter" idx="1"/>
          </p:nvPr>
        </p:nvSpPr>
        <p:spPr/>
        <p:txBody>
          <a:bodyPr/>
          <a:lstStyle/>
          <a:p>
            <a:r>
              <a:rPr lang="en-US" dirty="0"/>
              <a:t>Whether your project is following a sequential development life cycle, one of the various agile life cycles, or any other approach, managing the requirements is an essential activity. </a:t>
            </a:r>
          </a:p>
          <a:p>
            <a:r>
              <a:rPr lang="en-US" dirty="0"/>
              <a:t>Requirements management helps to ensure that the effort you invest in requirements development isn’t squandered. </a:t>
            </a:r>
          </a:p>
          <a:p>
            <a:r>
              <a:rPr lang="en-US" dirty="0"/>
              <a:t>Effective requirements management reduces the expectation gap by keeping all project stakeholders informed about the current state of the requirements throughout the development process. </a:t>
            </a:r>
          </a:p>
          <a:p>
            <a:r>
              <a:rPr lang="en-US" dirty="0"/>
              <a:t>It lets you know where you’re headed, how the trip is going, and when you’ve arrived at your destination.</a:t>
            </a:r>
          </a:p>
        </p:txBody>
      </p:sp>
    </p:spTree>
    <p:extLst>
      <p:ext uri="{BB962C8B-B14F-4D97-AF65-F5344CB8AC3E}">
        <p14:creationId xmlns:p14="http://schemas.microsoft.com/office/powerpoint/2010/main" val="3276858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C32B-BED7-4597-85A6-6815D56835F6}"/>
              </a:ext>
            </a:extLst>
          </p:cNvPr>
          <p:cNvSpPr>
            <a:spLocks noGrp="1"/>
          </p:cNvSpPr>
          <p:nvPr>
            <p:ph type="title"/>
          </p:nvPr>
        </p:nvSpPr>
        <p:spPr/>
        <p:txBody>
          <a:bodyPr/>
          <a:lstStyle/>
          <a:p>
            <a:r>
              <a:rPr lang="en-US" dirty="0"/>
              <a:t>Requirements management</a:t>
            </a:r>
          </a:p>
        </p:txBody>
      </p:sp>
      <p:sp>
        <p:nvSpPr>
          <p:cNvPr id="3" name="Date Placeholder 2">
            <a:extLst>
              <a:ext uri="{FF2B5EF4-FFF2-40B4-BE49-F238E27FC236}">
                <a16:creationId xmlns:a16="http://schemas.microsoft.com/office/drawing/2014/main" id="{DBA3BD6A-A5EB-4C62-9538-92992119631C}"/>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C50CE2CA-496E-44EE-A238-19B95EE4F403}"/>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sp>
        <p:nvSpPr>
          <p:cNvPr id="5" name="Content Placeholder 4">
            <a:extLst>
              <a:ext uri="{FF2B5EF4-FFF2-40B4-BE49-F238E27FC236}">
                <a16:creationId xmlns:a16="http://schemas.microsoft.com/office/drawing/2014/main" id="{1C2645BB-B54D-43B8-8718-A7BE3F5AF21D}"/>
              </a:ext>
            </a:extLst>
          </p:cNvPr>
          <p:cNvSpPr>
            <a:spLocks noGrp="1"/>
          </p:cNvSpPr>
          <p:nvPr>
            <p:ph sz="quarter" idx="1"/>
          </p:nvPr>
        </p:nvSpPr>
        <p:spPr/>
        <p:txBody>
          <a:bodyPr>
            <a:normAutofit/>
          </a:bodyPr>
          <a:lstStyle/>
          <a:p>
            <a:r>
              <a:rPr lang="en-US" dirty="0"/>
              <a:t>Having great requirements gets you only partway to a solution; they also have to be well managed and effectively communicated among the project participants. </a:t>
            </a:r>
          </a:p>
          <a:p>
            <a:pPr lvl="1"/>
            <a:endParaRPr lang="en-US" dirty="0"/>
          </a:p>
          <a:p>
            <a:r>
              <a:rPr lang="en-US" dirty="0"/>
              <a:t>Requirements management includes all activities that maintain the integrity, accuracy, and currency of requirements agreements throughout the project. </a:t>
            </a:r>
          </a:p>
          <a:p>
            <a:endParaRPr lang="en-US" dirty="0"/>
          </a:p>
          <a:p>
            <a:endParaRPr lang="en-US" dirty="0"/>
          </a:p>
        </p:txBody>
      </p:sp>
    </p:spTree>
    <p:extLst>
      <p:ext uri="{BB962C8B-B14F-4D97-AF65-F5344CB8AC3E}">
        <p14:creationId xmlns:p14="http://schemas.microsoft.com/office/powerpoint/2010/main" val="226961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rotWithShape="1">
          <a:blip r:embed="rId2"/>
          <a:srcRect b="4992"/>
          <a:stretch/>
        </p:blipFill>
        <p:spPr>
          <a:xfrm>
            <a:off x="2365513" y="112643"/>
            <a:ext cx="9674965" cy="6258377"/>
          </a:xfrm>
        </p:spPr>
      </p:pic>
      <p:sp>
        <p:nvSpPr>
          <p:cNvPr id="2" name="Title 1"/>
          <p:cNvSpPr>
            <a:spLocks noGrp="1"/>
          </p:cNvSpPr>
          <p:nvPr>
            <p:ph type="title"/>
          </p:nvPr>
        </p:nvSpPr>
        <p:spPr>
          <a:xfrm>
            <a:off x="559905" y="153952"/>
            <a:ext cx="10972800" cy="1477617"/>
          </a:xfrm>
        </p:spPr>
        <p:txBody>
          <a:bodyPr>
            <a:normAutofit fontScale="90000"/>
          </a:bodyPr>
          <a:lstStyle/>
          <a:p>
            <a:r>
              <a:rPr lang="en-US" dirty="0"/>
              <a:t>Requirements </a:t>
            </a:r>
            <a:br>
              <a:rPr lang="en-US" dirty="0"/>
            </a:br>
            <a:r>
              <a:rPr lang="en-US" dirty="0"/>
              <a:t>management</a:t>
            </a:r>
            <a:br>
              <a:rPr lang="en-US" dirty="0"/>
            </a:br>
            <a:r>
              <a:rPr lang="en-US" dirty="0"/>
              <a:t>activities</a:t>
            </a:r>
          </a:p>
        </p:txBody>
      </p:sp>
      <p:sp>
        <p:nvSpPr>
          <p:cNvPr id="6" name="Date Placeholder 5">
            <a:extLst>
              <a:ext uri="{FF2B5EF4-FFF2-40B4-BE49-F238E27FC236}">
                <a16:creationId xmlns:a16="http://schemas.microsoft.com/office/drawing/2014/main" id="{9DC2F43D-D0B7-4AA6-B5B8-C383B440E1A8}"/>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02EDDDA3-366E-4A91-AF7C-B299EC60989F}"/>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sp>
        <p:nvSpPr>
          <p:cNvPr id="8" name="TextBox 7">
            <a:extLst>
              <a:ext uri="{FF2B5EF4-FFF2-40B4-BE49-F238E27FC236}">
                <a16:creationId xmlns:a16="http://schemas.microsoft.com/office/drawing/2014/main" id="{3AAA2320-EE6D-4761-BBE5-D1C039356DD6}"/>
              </a:ext>
            </a:extLst>
          </p:cNvPr>
          <p:cNvSpPr txBox="1"/>
          <p:nvPr/>
        </p:nvSpPr>
        <p:spPr>
          <a:xfrm>
            <a:off x="555838" y="1655347"/>
            <a:ext cx="2038276" cy="1785104"/>
          </a:xfrm>
          <a:prstGeom prst="rect">
            <a:avLst/>
          </a:prstGeom>
          <a:noFill/>
        </p:spPr>
        <p:txBody>
          <a:bodyPr wrap="square">
            <a:spAutoFit/>
          </a:bodyPr>
          <a:lstStyle/>
          <a:p>
            <a:r>
              <a:rPr lang="en-US" sz="2200" dirty="0"/>
              <a:t>Core activities of requirements management in four major categories</a:t>
            </a:r>
          </a:p>
        </p:txBody>
      </p:sp>
    </p:spTree>
    <p:extLst>
      <p:ext uri="{BB962C8B-B14F-4D97-AF65-F5344CB8AC3E}">
        <p14:creationId xmlns:p14="http://schemas.microsoft.com/office/powerpoint/2010/main" val="402509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1300-BF59-4805-B59F-B05219C6F705}"/>
              </a:ext>
            </a:extLst>
          </p:cNvPr>
          <p:cNvSpPr>
            <a:spLocks noGrp="1"/>
          </p:cNvSpPr>
          <p:nvPr>
            <p:ph type="title"/>
          </p:nvPr>
        </p:nvSpPr>
        <p:spPr>
          <a:xfrm>
            <a:off x="609600" y="152400"/>
            <a:ext cx="10972800" cy="990600"/>
          </a:xfrm>
        </p:spPr>
        <p:txBody>
          <a:bodyPr>
            <a:normAutofit/>
          </a:bodyPr>
          <a:lstStyle/>
          <a:p>
            <a:r>
              <a:rPr lang="en-US" dirty="0"/>
              <a:t>Documenting requirements management activities</a:t>
            </a:r>
          </a:p>
        </p:txBody>
      </p:sp>
      <p:sp>
        <p:nvSpPr>
          <p:cNvPr id="3" name="Date Placeholder 2">
            <a:extLst>
              <a:ext uri="{FF2B5EF4-FFF2-40B4-BE49-F238E27FC236}">
                <a16:creationId xmlns:a16="http://schemas.microsoft.com/office/drawing/2014/main" id="{049538C1-8200-42B2-A358-6C24283D852C}"/>
              </a:ext>
            </a:extLst>
          </p:cNvPr>
          <p:cNvSpPr>
            <a:spLocks noGrp="1"/>
          </p:cNvSpPr>
          <p:nvPr>
            <p:ph type="dt" sz="half" idx="10"/>
          </p:nvPr>
        </p:nvSpPr>
        <p:spPr>
          <a:xfrm>
            <a:off x="605533" y="6356350"/>
            <a:ext cx="3071756" cy="365760"/>
          </a:xfrm>
        </p:spPr>
        <p:txBody>
          <a:bodyPr/>
          <a:lstStyle/>
          <a:p>
            <a:r>
              <a:rPr lang="en-US"/>
              <a:t>RQ</a:t>
            </a:r>
            <a:endParaRPr lang="en-US" dirty="0"/>
          </a:p>
        </p:txBody>
      </p:sp>
      <p:sp>
        <p:nvSpPr>
          <p:cNvPr id="4" name="Slide Number Placeholder 3">
            <a:extLst>
              <a:ext uri="{FF2B5EF4-FFF2-40B4-BE49-F238E27FC236}">
                <a16:creationId xmlns:a16="http://schemas.microsoft.com/office/drawing/2014/main" id="{25A4F818-C949-4C28-8881-0097D41FF214}"/>
              </a:ext>
            </a:extLst>
          </p:cNvPr>
          <p:cNvSpPr>
            <a:spLocks noGrp="1"/>
          </p:cNvSpPr>
          <p:nvPr>
            <p:ph type="sldNum" sz="quarter" idx="12"/>
          </p:nvPr>
        </p:nvSpPr>
        <p:spPr>
          <a:xfrm>
            <a:off x="8944869" y="6356350"/>
            <a:ext cx="2637532" cy="365760"/>
          </a:xfrm>
        </p:spPr>
        <p:txBody>
          <a:bodyPr/>
          <a:lstStyle/>
          <a:p>
            <a:fld id="{EA7C8D44-3667-46F6-9772-CC52308E2A7F}" type="slidenum">
              <a:rPr lang="en-US" smtClean="0"/>
              <a:pPr/>
              <a:t>6</a:t>
            </a:fld>
            <a:endParaRPr lang="en-US" dirty="0"/>
          </a:p>
        </p:txBody>
      </p:sp>
      <p:sp>
        <p:nvSpPr>
          <p:cNvPr id="5" name="Content Placeholder 4">
            <a:extLst>
              <a:ext uri="{FF2B5EF4-FFF2-40B4-BE49-F238E27FC236}">
                <a16:creationId xmlns:a16="http://schemas.microsoft.com/office/drawing/2014/main" id="{D2D9C504-BFC8-4AD9-B3DE-8B612AFD73AF}"/>
              </a:ext>
            </a:extLst>
          </p:cNvPr>
          <p:cNvSpPr>
            <a:spLocks noGrp="1"/>
          </p:cNvSpPr>
          <p:nvPr>
            <p:ph sz="quarter" idx="1"/>
          </p:nvPr>
        </p:nvSpPr>
        <p:spPr>
          <a:xfrm>
            <a:off x="609600" y="1219200"/>
            <a:ext cx="11468100" cy="5486400"/>
          </a:xfrm>
        </p:spPr>
        <p:txBody>
          <a:bodyPr>
            <a:normAutofit fontScale="85000" lnSpcReduction="20000"/>
          </a:bodyPr>
          <a:lstStyle/>
          <a:p>
            <a:r>
              <a:rPr lang="en-US" dirty="0"/>
              <a:t>An organization should define the activities to manage requirements</a:t>
            </a:r>
          </a:p>
          <a:p>
            <a:r>
              <a:rPr lang="en-US" dirty="0"/>
              <a:t>Documenting activities &amp; training people help in effective requirements management </a:t>
            </a:r>
          </a:p>
          <a:p>
            <a:r>
              <a:rPr lang="en-US" dirty="0"/>
              <a:t>Consider addressing the following topics:</a:t>
            </a:r>
          </a:p>
          <a:p>
            <a:pPr lvl="1"/>
            <a:r>
              <a:rPr lang="en-US" dirty="0"/>
              <a:t>Tools, techniques, and conventions for distinguishing versions of individual requirements and of requirements sets</a:t>
            </a:r>
          </a:p>
          <a:p>
            <a:pPr lvl="1"/>
            <a:r>
              <a:rPr lang="en-US" dirty="0"/>
              <a:t>The way that sets of requirements are approved and baselined</a:t>
            </a:r>
          </a:p>
          <a:p>
            <a:pPr lvl="1"/>
            <a:r>
              <a:rPr lang="en-US" dirty="0"/>
              <a:t>How new requirements &amp; changes to existing ones are proposed, evaluated, negotiated &amp; communicated</a:t>
            </a:r>
          </a:p>
          <a:p>
            <a:pPr lvl="1"/>
            <a:r>
              <a:rPr lang="en-US" dirty="0"/>
              <a:t>How to assess the impact of a proposed change</a:t>
            </a:r>
          </a:p>
          <a:p>
            <a:pPr lvl="1"/>
            <a:r>
              <a:rPr lang="en-US" dirty="0"/>
              <a:t>Requirement attributes and requirements status-tracking procedures</a:t>
            </a:r>
          </a:p>
          <a:p>
            <a:pPr lvl="1"/>
            <a:r>
              <a:rPr lang="en-US" dirty="0"/>
              <a:t>Who is responsible for updating requirements trace information and when</a:t>
            </a:r>
          </a:p>
          <a:p>
            <a:pPr lvl="1"/>
            <a:r>
              <a:rPr lang="en-US" dirty="0"/>
              <a:t>How to track and resolve requirements issues</a:t>
            </a:r>
          </a:p>
          <a:p>
            <a:pPr lvl="1"/>
            <a:r>
              <a:rPr lang="en-US" dirty="0"/>
              <a:t>How the project’s plans and commitments will reflect requirements changes</a:t>
            </a:r>
          </a:p>
          <a:p>
            <a:pPr lvl="1"/>
            <a:r>
              <a:rPr lang="en-US" dirty="0"/>
              <a:t>How to use the requirements management (RM) tool effectively</a:t>
            </a:r>
          </a:p>
          <a:p>
            <a:r>
              <a:rPr lang="en-US" dirty="0"/>
              <a:t>All this information can be put in a single requirements management process description OR separate version control, change control, impact analysis, and status tracking procedures can be maintained.</a:t>
            </a:r>
          </a:p>
        </p:txBody>
      </p:sp>
    </p:spTree>
    <p:extLst>
      <p:ext uri="{BB962C8B-B14F-4D97-AF65-F5344CB8AC3E}">
        <p14:creationId xmlns:p14="http://schemas.microsoft.com/office/powerpoint/2010/main" val="282068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21E24B-A835-429F-93C6-35C56C68DC37}"/>
              </a:ext>
            </a:extLst>
          </p:cNvPr>
          <p:cNvPicPr>
            <a:picLocks noChangeAspect="1"/>
          </p:cNvPicPr>
          <p:nvPr/>
        </p:nvPicPr>
        <p:blipFill rotWithShape="1">
          <a:blip r:embed="rId2"/>
          <a:srcRect t="11290"/>
          <a:stretch/>
        </p:blipFill>
        <p:spPr>
          <a:xfrm>
            <a:off x="6123249" y="3076575"/>
            <a:ext cx="5852789" cy="3629025"/>
          </a:xfrm>
          <a:prstGeom prst="rect">
            <a:avLst/>
          </a:prstGeom>
        </p:spPr>
      </p:pic>
      <p:sp>
        <p:nvSpPr>
          <p:cNvPr id="2" name="Title 1">
            <a:extLst>
              <a:ext uri="{FF2B5EF4-FFF2-40B4-BE49-F238E27FC236}">
                <a16:creationId xmlns:a16="http://schemas.microsoft.com/office/drawing/2014/main" id="{8296F4D7-E12F-4D1F-A5BC-406CFA0F8B18}"/>
              </a:ext>
            </a:extLst>
          </p:cNvPr>
          <p:cNvSpPr>
            <a:spLocks noGrp="1"/>
          </p:cNvSpPr>
          <p:nvPr>
            <p:ph type="title"/>
          </p:nvPr>
        </p:nvSpPr>
        <p:spPr/>
        <p:txBody>
          <a:bodyPr/>
          <a:lstStyle/>
          <a:p>
            <a:r>
              <a:rPr lang="en-US" dirty="0"/>
              <a:t>The requirements baseline</a:t>
            </a:r>
          </a:p>
        </p:txBody>
      </p:sp>
      <p:sp>
        <p:nvSpPr>
          <p:cNvPr id="3" name="Date Placeholder 2">
            <a:extLst>
              <a:ext uri="{FF2B5EF4-FFF2-40B4-BE49-F238E27FC236}">
                <a16:creationId xmlns:a16="http://schemas.microsoft.com/office/drawing/2014/main" id="{CB16FF04-A04E-490B-8849-8675EC885597}"/>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EC95A7D7-9558-41B0-9812-DDEA42C776AF}"/>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dirty="0"/>
          </a:p>
        </p:txBody>
      </p:sp>
      <p:sp>
        <p:nvSpPr>
          <p:cNvPr id="5" name="Content Placeholder 4">
            <a:extLst>
              <a:ext uri="{FF2B5EF4-FFF2-40B4-BE49-F238E27FC236}">
                <a16:creationId xmlns:a16="http://schemas.microsoft.com/office/drawing/2014/main" id="{CFDF24D0-4406-4E13-A656-FD06914419A6}"/>
              </a:ext>
            </a:extLst>
          </p:cNvPr>
          <p:cNvSpPr>
            <a:spLocks noGrp="1"/>
          </p:cNvSpPr>
          <p:nvPr>
            <p:ph sz="quarter" idx="1"/>
          </p:nvPr>
        </p:nvSpPr>
        <p:spPr>
          <a:xfrm>
            <a:off x="609600" y="1219200"/>
            <a:ext cx="11261663" cy="4937760"/>
          </a:xfrm>
        </p:spPr>
        <p:txBody>
          <a:bodyPr>
            <a:normAutofit/>
          </a:bodyPr>
          <a:lstStyle/>
          <a:p>
            <a:r>
              <a:rPr lang="en-US" dirty="0"/>
              <a:t>In requirement development, the related deliverables are reviewed and approved to make requirements baseline.</a:t>
            </a:r>
          </a:p>
          <a:p>
            <a:r>
              <a:rPr lang="en-US" dirty="0"/>
              <a:t>A requirements baseline is a set of requirements that stakeholders have agreed to, often defining the contents of a specific planned release or development iteration. </a:t>
            </a:r>
          </a:p>
        </p:txBody>
      </p:sp>
      <p:sp>
        <p:nvSpPr>
          <p:cNvPr id="7" name="Content Placeholder 4">
            <a:extLst>
              <a:ext uri="{FF2B5EF4-FFF2-40B4-BE49-F238E27FC236}">
                <a16:creationId xmlns:a16="http://schemas.microsoft.com/office/drawing/2014/main" id="{5A5567FD-42D6-43B4-9FED-6C7D0A84200F}"/>
              </a:ext>
            </a:extLst>
          </p:cNvPr>
          <p:cNvSpPr txBox="1">
            <a:spLocks/>
          </p:cNvSpPr>
          <p:nvPr/>
        </p:nvSpPr>
        <p:spPr>
          <a:xfrm>
            <a:off x="609600" y="3495675"/>
            <a:ext cx="7381875"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2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Subsequent changes can be made only through the project’s defined change control procedure. </a:t>
            </a:r>
          </a:p>
          <a:p>
            <a:pPr lvl="1"/>
            <a:r>
              <a:rPr lang="en-US" dirty="0"/>
              <a:t>Prior to baselining, the requirements are               still evolving, so there’s no point in                imposing unnecessary process overhead                 on those modifications. </a:t>
            </a:r>
          </a:p>
        </p:txBody>
      </p:sp>
    </p:spTree>
    <p:extLst>
      <p:ext uri="{BB962C8B-B14F-4D97-AF65-F5344CB8AC3E}">
        <p14:creationId xmlns:p14="http://schemas.microsoft.com/office/powerpoint/2010/main" val="157333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Requirements version control</a:t>
            </a:r>
          </a:p>
        </p:txBody>
      </p:sp>
      <p:sp>
        <p:nvSpPr>
          <p:cNvPr id="3" name="Content Placeholder 2"/>
          <p:cNvSpPr>
            <a:spLocks noGrp="1"/>
          </p:cNvSpPr>
          <p:nvPr>
            <p:ph sz="quarter" idx="1"/>
          </p:nvPr>
        </p:nvSpPr>
        <p:spPr>
          <a:xfrm>
            <a:off x="609600" y="1219200"/>
            <a:ext cx="10972800" cy="4937760"/>
          </a:xfrm>
        </p:spPr>
        <p:txBody>
          <a:bodyPr>
            <a:normAutofit/>
          </a:bodyPr>
          <a:lstStyle/>
          <a:p>
            <a:r>
              <a:rPr lang="en-US" dirty="0"/>
              <a:t>Version control, uniquely identifying different versions of an item, applies at the level of both individual requirements and requirements sets</a:t>
            </a:r>
          </a:p>
          <a:p>
            <a:r>
              <a:rPr lang="en-US" dirty="0"/>
              <a:t>Every version of the requirements must be uniquely identified. </a:t>
            </a:r>
          </a:p>
          <a:p>
            <a:r>
              <a:rPr lang="en-US" dirty="0"/>
              <a:t>Every team member must be able to access the current version of the requirements. </a:t>
            </a:r>
          </a:p>
          <a:p>
            <a:r>
              <a:rPr lang="en-US" dirty="0"/>
              <a:t>Changes must be clearly documented and communicated to everyone affected. </a:t>
            </a:r>
          </a:p>
          <a:p>
            <a:r>
              <a:rPr lang="en-US" dirty="0"/>
              <a:t>To minimize confusion and miscommunication, permit only designated individuals to update the requirements, and make sure that the version identifier changes whenever an update is made. </a:t>
            </a:r>
          </a:p>
          <a:p>
            <a:endParaRPr lang="en-US" dirty="0"/>
          </a:p>
        </p:txBody>
      </p:sp>
      <p:sp>
        <p:nvSpPr>
          <p:cNvPr id="6" name="Date Placeholder 5">
            <a:extLst>
              <a:ext uri="{FF2B5EF4-FFF2-40B4-BE49-F238E27FC236}">
                <a16:creationId xmlns:a16="http://schemas.microsoft.com/office/drawing/2014/main" id="{B41C41C4-BB7A-4E05-9DBC-BAD7541F5FE7}"/>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05C8BA9E-817D-438C-9CE3-B1C7DA92CCEB}"/>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spTree>
    <p:extLst>
      <p:ext uri="{BB962C8B-B14F-4D97-AF65-F5344CB8AC3E}">
        <p14:creationId xmlns:p14="http://schemas.microsoft.com/office/powerpoint/2010/main" val="311730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90600"/>
          </a:xfrm>
        </p:spPr>
        <p:txBody>
          <a:bodyPr>
            <a:normAutofit/>
          </a:bodyPr>
          <a:lstStyle/>
          <a:p>
            <a:r>
              <a:rPr lang="en-US" dirty="0"/>
              <a:t>Requirement attributes</a:t>
            </a:r>
          </a:p>
        </p:txBody>
      </p:sp>
      <p:sp>
        <p:nvSpPr>
          <p:cNvPr id="3" name="Content Placeholder 2"/>
          <p:cNvSpPr>
            <a:spLocks noGrp="1"/>
          </p:cNvSpPr>
          <p:nvPr>
            <p:ph sz="quarter" idx="1"/>
          </p:nvPr>
        </p:nvSpPr>
        <p:spPr>
          <a:xfrm>
            <a:off x="609600" y="1219200"/>
            <a:ext cx="10972800" cy="4937760"/>
          </a:xfrm>
        </p:spPr>
        <p:txBody>
          <a:bodyPr>
            <a:normAutofit/>
          </a:bodyPr>
          <a:lstStyle/>
          <a:p>
            <a:r>
              <a:rPr lang="en-US" dirty="0"/>
              <a:t>Think of each requirement as an object with properties that distinguish it from other requirements. </a:t>
            </a:r>
          </a:p>
          <a:p>
            <a:r>
              <a:rPr lang="en-US" dirty="0"/>
              <a:t>In addition to its textual description, each requirement should have supporting pieces of information or attributes associated with it. </a:t>
            </a:r>
          </a:p>
          <a:p>
            <a:r>
              <a:rPr lang="en-US" dirty="0"/>
              <a:t>These attributes establish a context and background for each requirement. </a:t>
            </a:r>
          </a:p>
          <a:p>
            <a:r>
              <a:rPr lang="en-US" dirty="0"/>
              <a:t>You can store attribute values in a document, a spreadsheet, a database, or a requirements management tool. </a:t>
            </a:r>
          </a:p>
        </p:txBody>
      </p:sp>
      <p:sp>
        <p:nvSpPr>
          <p:cNvPr id="6" name="Date Placeholder 5">
            <a:extLst>
              <a:ext uri="{FF2B5EF4-FFF2-40B4-BE49-F238E27FC236}">
                <a16:creationId xmlns:a16="http://schemas.microsoft.com/office/drawing/2014/main" id="{EFC804EF-D7C4-454C-A39F-2A861ED7B0AE}"/>
              </a:ext>
            </a:extLst>
          </p:cNvPr>
          <p:cNvSpPr>
            <a:spLocks noGrp="1"/>
          </p:cNvSpPr>
          <p:nvPr>
            <p:ph type="dt" sz="half" idx="10"/>
          </p:nvPr>
        </p:nvSpPr>
        <p:spPr/>
        <p:txBody>
          <a:bodyPr/>
          <a:lstStyle/>
          <a:p>
            <a:pPr eaLnBrk="1" latinLnBrk="0" hangingPunct="1"/>
            <a:r>
              <a:rPr lang="en-US"/>
              <a:t>RQ</a:t>
            </a:r>
            <a:endParaRPr lang="en-US" dirty="0"/>
          </a:p>
        </p:txBody>
      </p:sp>
      <p:sp>
        <p:nvSpPr>
          <p:cNvPr id="7" name="Slide Number Placeholder 6">
            <a:extLst>
              <a:ext uri="{FF2B5EF4-FFF2-40B4-BE49-F238E27FC236}">
                <a16:creationId xmlns:a16="http://schemas.microsoft.com/office/drawing/2014/main" id="{3FAFF731-C3F1-4870-A123-E919F9D38BEB}"/>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spTree>
    <p:extLst>
      <p:ext uri="{BB962C8B-B14F-4D97-AF65-F5344CB8AC3E}">
        <p14:creationId xmlns:p14="http://schemas.microsoft.com/office/powerpoint/2010/main" val="3730796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23804</TotalTime>
  <Words>2488</Words>
  <Application>Microsoft Office PowerPoint</Application>
  <PresentationFormat>Widescreen</PresentationFormat>
  <Paragraphs>262</Paragraphs>
  <Slides>32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Bookman Old Style</vt:lpstr>
      <vt:lpstr>Calibri</vt:lpstr>
      <vt:lpstr>Gill Sans MT</vt:lpstr>
      <vt:lpstr>Segoe</vt:lpstr>
      <vt:lpstr>Wingdings</vt:lpstr>
      <vt:lpstr>Wingdings 3</vt:lpstr>
      <vt:lpstr>Origin</vt:lpstr>
      <vt:lpstr>Requirements Management</vt:lpstr>
      <vt:lpstr>Content</vt:lpstr>
      <vt:lpstr>PowerPoint Presentation</vt:lpstr>
      <vt:lpstr>Requirements management</vt:lpstr>
      <vt:lpstr>Requirements  management activities</vt:lpstr>
      <vt:lpstr>Documenting requirements management activities</vt:lpstr>
      <vt:lpstr>The requirements baseline</vt:lpstr>
      <vt:lpstr>Requirements version control</vt:lpstr>
      <vt:lpstr>Requirement attributes</vt:lpstr>
      <vt:lpstr>Requirement attributes</vt:lpstr>
      <vt:lpstr>Tracking Requirements Status</vt:lpstr>
      <vt:lpstr>Tracking Requirements Status</vt:lpstr>
      <vt:lpstr>Tracking Requirements Status</vt:lpstr>
      <vt:lpstr>Tracking Requirements Status</vt:lpstr>
      <vt:lpstr>Visually monitoring requirements status</vt:lpstr>
      <vt:lpstr>Resolving requirements issues</vt:lpstr>
      <vt:lpstr>Common requirement issues</vt:lpstr>
      <vt:lpstr>Measuring requirements effort</vt:lpstr>
      <vt:lpstr>Change Management </vt:lpstr>
      <vt:lpstr>Why Manage Changes?</vt:lpstr>
      <vt:lpstr>Managing scope creep</vt:lpstr>
      <vt:lpstr>Managing scope creep</vt:lpstr>
      <vt:lpstr>Change Control Policy</vt:lpstr>
      <vt:lpstr>Change Control Policy</vt:lpstr>
      <vt:lpstr>A change control process description</vt:lpstr>
      <vt:lpstr>A change control process description</vt:lpstr>
      <vt:lpstr>A change control process  description</vt:lpstr>
      <vt:lpstr>A change control process description</vt:lpstr>
      <vt:lpstr>A change control process description</vt:lpstr>
      <vt:lpstr>A change control process description</vt:lpstr>
      <vt:lpstr>A change control process description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durreshahwar</dc:creator>
  <cp:lastModifiedBy>Rehan Inam Qureshi</cp:lastModifiedBy>
  <cp:revision>473</cp:revision>
  <cp:lastPrinted>2021-05-21T15:17:23Z</cp:lastPrinted>
  <dcterms:created xsi:type="dcterms:W3CDTF">2014-09-16T21:38:26Z</dcterms:created>
  <dcterms:modified xsi:type="dcterms:W3CDTF">2021-08-01T10:35:23Z</dcterms:modified>
</cp:coreProperties>
</file>