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handoutMasterIdLst>
    <p:handoutMasterId r:id="rId16"/>
  </p:handoutMasterIdLst>
  <p:sldIdLst>
    <p:sldId id="256" r:id="rId2"/>
    <p:sldId id="369" r:id="rId3"/>
    <p:sldId id="349" r:id="rId4"/>
    <p:sldId id="350" r:id="rId5"/>
    <p:sldId id="351" r:id="rId6"/>
    <p:sldId id="354" r:id="rId7"/>
    <p:sldId id="352" r:id="rId8"/>
    <p:sldId id="353" r:id="rId9"/>
    <p:sldId id="355" r:id="rId10"/>
    <p:sldId id="356" r:id="rId11"/>
    <p:sldId id="357" r:id="rId12"/>
    <p:sldId id="358" r:id="rId13"/>
    <p:sldId id="359" r:id="rId14"/>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73" d="100"/>
          <a:sy n="73" d="100"/>
        </p:scale>
        <p:origin x="642" y="78"/>
      </p:cViewPr>
      <p:guideLst/>
    </p:cSldViewPr>
  </p:slideViewPr>
  <p:notesTextViewPr>
    <p:cViewPr>
      <p:scale>
        <a:sx n="1" d="1"/>
        <a:sy n="1" d="1"/>
      </p:scale>
      <p:origin x="0" y="0"/>
    </p:cViewPr>
  </p:notesTextViewPr>
  <p:notesViewPr>
    <p:cSldViewPr snapToGrid="0">
      <p:cViewPr varScale="1">
        <p:scale>
          <a:sx n="62" d="100"/>
          <a:sy n="62" d="100"/>
        </p:scale>
        <p:origin x="375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837CB62-D709-4CBD-8918-E8F0B241158C}"/>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0D71ACF1-BD41-4214-B714-69496880D5B9}" type="slidenum">
              <a:rPr lang="en-PK" smtClean="0"/>
              <a:t>‹#›</a:t>
            </a:fld>
            <a:endParaRPr lang="en-PK"/>
          </a:p>
        </p:txBody>
      </p:sp>
    </p:spTree>
    <p:extLst>
      <p:ext uri="{BB962C8B-B14F-4D97-AF65-F5344CB8AC3E}">
        <p14:creationId xmlns:p14="http://schemas.microsoft.com/office/powerpoint/2010/main" val="5967617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BD6B39F5-51D9-8C4E-A39C-C95EBA3DEDE0}" type="datetimeFigureOut">
              <a:rPr lang="en-US" smtClean="0"/>
              <a:t>19-Apr-22</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DC6B992E-384F-AB4F-9178-21B3D419C0ED}" type="slidenum">
              <a:rPr lang="en-US" smtClean="0"/>
              <a:t>‹#›</a:t>
            </a:fld>
            <a:endParaRPr lang="en-US"/>
          </a:p>
        </p:txBody>
      </p:sp>
    </p:spTree>
    <p:extLst>
      <p:ext uri="{BB962C8B-B14F-4D97-AF65-F5344CB8AC3E}">
        <p14:creationId xmlns:p14="http://schemas.microsoft.com/office/powerpoint/2010/main" val="60197456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722915"/>
            <a:ext cx="9216000" cy="1127760"/>
          </a:xfrm>
        </p:spPr>
        <p:txBody>
          <a:bodyPr anchor="ctr"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625600" y="5124450"/>
            <a:ext cx="9216000" cy="533400"/>
          </a:xfrm>
        </p:spPr>
        <p:txBody>
          <a:bodyPr>
            <a:noAutofit/>
          </a:bodyPr>
          <a:lstStyle>
            <a:lvl1pPr marL="0" indent="0" algn="r">
              <a:spcBef>
                <a:spcPts val="0"/>
              </a:spcBef>
              <a:buNone/>
              <a:defRPr sz="2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dirty="0"/>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r>
              <a:rPr lang="en-US"/>
              <a:t>RQ</a:t>
            </a:r>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r>
              <a:rPr lang="en-US"/>
              <a:t>RQ</a:t>
            </a:r>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609600" y="1219200"/>
            <a:ext cx="10972800" cy="4937760"/>
          </a:xfrm>
        </p:spPr>
        <p:txBody>
          <a:bodyPr>
            <a:normAutofit/>
          </a:bodyPr>
          <a:lstStyle>
            <a:lvl1pPr>
              <a:defRPr sz="2800"/>
            </a:lvl1pPr>
            <a:lvl2pPr>
              <a:defRPr sz="2400"/>
            </a:lvl2pPr>
            <a:lvl3pPr>
              <a:defRPr sz="2200"/>
            </a:lvl3pPr>
            <a:lvl4pPr>
              <a:defRPr sz="20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r>
              <a:rPr lang="en-US"/>
              <a:t>RQ</a:t>
            </a:r>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r>
              <a:rPr lang="en-US"/>
              <a:t>RQ</a:t>
            </a:r>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r>
              <a:rPr lang="en-US"/>
              <a:t>RQ</a:t>
            </a:r>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r>
              <a:rPr lang="en-US"/>
              <a:t>RQ</a:t>
            </a:r>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r>
              <a:rPr lang="en-US"/>
              <a:t>RQ</a:t>
            </a:r>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5533" y="6356350"/>
            <a:ext cx="3071756" cy="365760"/>
          </a:xfrm>
          <a:prstGeom prst="rect">
            <a:avLst/>
          </a:prstGeom>
        </p:spPr>
        <p:txBody>
          <a:bodyPr vert="horz"/>
          <a:lstStyle>
            <a:lvl1pPr algn="l" eaLnBrk="1" latinLnBrk="0" hangingPunct="1">
              <a:defRPr kumimoji="0" sz="1200">
                <a:solidFill>
                  <a:schemeClr val="tx2"/>
                </a:solidFill>
              </a:defRPr>
            </a:lvl1pPr>
          </a:lstStyle>
          <a:p>
            <a:r>
              <a:rPr lang="en-US"/>
              <a:t>RQ</a:t>
            </a:r>
            <a:endParaRPr lang="en-US" sz="1400" dirty="0"/>
          </a:p>
        </p:txBody>
      </p:sp>
      <p:sp>
        <p:nvSpPr>
          <p:cNvPr id="3" name="Footer Placeholder 2"/>
          <p:cNvSpPr>
            <a:spLocks noGrp="1"/>
          </p:cNvSpPr>
          <p:nvPr>
            <p:ph type="ftr" sz="quarter" idx="3"/>
          </p:nvPr>
        </p:nvSpPr>
        <p:spPr>
          <a:xfrm>
            <a:off x="3864864" y="6356350"/>
            <a:ext cx="4966520" cy="365760"/>
          </a:xfrm>
          <a:prstGeom prst="rect">
            <a:avLst/>
          </a:prstGeom>
        </p:spPr>
        <p:txBody>
          <a:bodyPr vert="horz"/>
          <a:lstStyle>
            <a:lvl1pPr algn="ct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8944869" y="6356350"/>
            <a:ext cx="2637532" cy="365760"/>
          </a:xfrm>
          <a:prstGeom prst="rect">
            <a:avLst/>
          </a:prstGeom>
        </p:spPr>
        <p:txBody>
          <a:bodyPr vert="horz"/>
          <a:lstStyle>
            <a:lvl1pPr algn="r" eaLnBrk="1" latinLnBrk="0" hangingPunct="1">
              <a:defRPr kumimoji="0" sz="1200">
                <a:solidFill>
                  <a:schemeClr val="tx2"/>
                </a:solidFill>
              </a:defRPr>
            </a:lvl1pPr>
          </a:lstStyle>
          <a:p>
            <a:fld id="{EA7C8D44-3667-46F6-9772-CC52308E2A7F}" type="slidenum">
              <a:rPr lang="en-US" smtClean="0"/>
              <a:pPr/>
              <a:t>‹#›</a:t>
            </a:fld>
            <a:endParaRPr lang="en-US" sz="16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531" y="3735434"/>
            <a:ext cx="9216000" cy="1127760"/>
          </a:xfrm>
        </p:spPr>
        <p:txBody>
          <a:bodyPr>
            <a:normAutofit fontScale="90000"/>
          </a:bodyPr>
          <a:lstStyle/>
          <a:p>
            <a:r>
              <a:rPr lang="en-US" dirty="0" smtClean="0"/>
              <a:t>Chapter 2</a:t>
            </a:r>
            <a:br>
              <a:rPr lang="en-US" dirty="0" smtClean="0"/>
            </a:br>
            <a:r>
              <a:rPr lang="en-US" dirty="0"/>
              <a:t>Requirements from the customer’s </a:t>
            </a:r>
            <a:r>
              <a:rPr lang="en-US" dirty="0" smtClean="0"/>
              <a:t>perspective</a:t>
            </a:r>
            <a:endParaRPr lang="en-US" dirty="0"/>
          </a:p>
        </p:txBody>
      </p:sp>
    </p:spTree>
    <p:extLst>
      <p:ext uri="{BB962C8B-B14F-4D97-AF65-F5344CB8AC3E}">
        <p14:creationId xmlns:p14="http://schemas.microsoft.com/office/powerpoint/2010/main" val="27162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B1F2-FF2F-9740-AD7D-23D6FAB69259}"/>
              </a:ext>
            </a:extLst>
          </p:cNvPr>
          <p:cNvSpPr>
            <a:spLocks noGrp="1"/>
          </p:cNvSpPr>
          <p:nvPr>
            <p:ph type="title"/>
          </p:nvPr>
        </p:nvSpPr>
        <p:spPr/>
        <p:txBody>
          <a:bodyPr>
            <a:normAutofit/>
          </a:bodyPr>
          <a:lstStyle/>
          <a:p>
            <a:r>
              <a:rPr lang="en-GB" dirty="0"/>
              <a:t>Reaching agreement on requirements </a:t>
            </a:r>
            <a:endParaRPr lang="en-PK" dirty="0"/>
          </a:p>
        </p:txBody>
      </p:sp>
      <p:sp>
        <p:nvSpPr>
          <p:cNvPr id="3" name="Date Placeholder 2">
            <a:extLst>
              <a:ext uri="{FF2B5EF4-FFF2-40B4-BE49-F238E27FC236}">
                <a16:creationId xmlns:a16="http://schemas.microsoft.com/office/drawing/2014/main" id="{DC2AE593-84CE-B245-92BE-20A11DDF779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98A437F4-3E9D-EB48-9EA6-CB8D64C1610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a:extLst>
              <a:ext uri="{FF2B5EF4-FFF2-40B4-BE49-F238E27FC236}">
                <a16:creationId xmlns:a16="http://schemas.microsoft.com/office/drawing/2014/main" id="{D29F54E0-49FA-2B43-ADF4-EFA31BB02F23}"/>
              </a:ext>
            </a:extLst>
          </p:cNvPr>
          <p:cNvSpPr>
            <a:spLocks noGrp="1"/>
          </p:cNvSpPr>
          <p:nvPr>
            <p:ph sz="quarter" idx="1"/>
          </p:nvPr>
        </p:nvSpPr>
        <p:spPr/>
        <p:txBody>
          <a:bodyPr>
            <a:normAutofit lnSpcReduction="10000"/>
          </a:bodyPr>
          <a:lstStyle/>
          <a:p>
            <a:r>
              <a:rPr lang="en-GB" dirty="0"/>
              <a:t>Some people “sign off” on requirements without reading them</a:t>
            </a:r>
          </a:p>
          <a:p>
            <a:pPr lvl="1"/>
            <a:r>
              <a:rPr lang="en-GB" dirty="0"/>
              <a:t>“I was handed a piece of paper with my name on it, so I signed on the line above my name because otherwise the developers wouldn’t start coding.” </a:t>
            </a:r>
          </a:p>
          <a:p>
            <a:r>
              <a:rPr lang="en-GB" dirty="0"/>
              <a:t>Some view sign-off as a way to freeze the requirements</a:t>
            </a:r>
          </a:p>
          <a:p>
            <a:pPr lvl="1"/>
            <a:r>
              <a:rPr lang="en-GB" dirty="0"/>
              <a:t>“But you signed off on these requirements, so that’s what we’re building. If you wanted something else, you should have said so.” </a:t>
            </a:r>
          </a:p>
          <a:p>
            <a:r>
              <a:rPr lang="en-GB" dirty="0"/>
              <a:t>Both of these attitudes ignore the reality that it’s impossible to know all the requirements early in the project and that requirements will undoubtedly change over time. </a:t>
            </a:r>
          </a:p>
          <a:p>
            <a:pPr lvl="1"/>
            <a:r>
              <a:rPr lang="en-GB" dirty="0"/>
              <a:t>Approving a set of requirements is an appropriate action that brings closure to some stage of requirements development; but the participants have to agree on precisely what they’re saying with their signatures. </a:t>
            </a:r>
          </a:p>
          <a:p>
            <a:pPr lvl="1"/>
            <a:endParaRPr lang="en-GB" dirty="0"/>
          </a:p>
          <a:p>
            <a:pPr lvl="1"/>
            <a:endParaRPr lang="en-PK" dirty="0"/>
          </a:p>
        </p:txBody>
      </p:sp>
    </p:spTree>
    <p:extLst>
      <p:ext uri="{BB962C8B-B14F-4D97-AF65-F5344CB8AC3E}">
        <p14:creationId xmlns:p14="http://schemas.microsoft.com/office/powerpoint/2010/main" val="229241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Signing Cliparts, Download Free Clip Art, Free Clip Art on Clipart  Library">
            <a:extLst>
              <a:ext uri="{FF2B5EF4-FFF2-40B4-BE49-F238E27FC236}">
                <a16:creationId xmlns:a16="http://schemas.microsoft.com/office/drawing/2014/main" id="{7552BC4A-4CF5-1B41-9070-3F23C2EBFE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282" y="4906993"/>
            <a:ext cx="1973159" cy="172761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503497A-DA99-3548-897B-10CAE8AE086A}"/>
              </a:ext>
            </a:extLst>
          </p:cNvPr>
          <p:cNvSpPr>
            <a:spLocks noGrp="1"/>
          </p:cNvSpPr>
          <p:nvPr>
            <p:ph type="title"/>
          </p:nvPr>
        </p:nvSpPr>
        <p:spPr/>
        <p:txBody>
          <a:bodyPr/>
          <a:lstStyle/>
          <a:p>
            <a:r>
              <a:rPr lang="en-GB" dirty="0"/>
              <a:t>Reaching agreement on requirements </a:t>
            </a:r>
            <a:endParaRPr lang="en-PK" dirty="0"/>
          </a:p>
        </p:txBody>
      </p:sp>
      <p:sp>
        <p:nvSpPr>
          <p:cNvPr id="3" name="Date Placeholder 2">
            <a:extLst>
              <a:ext uri="{FF2B5EF4-FFF2-40B4-BE49-F238E27FC236}">
                <a16:creationId xmlns:a16="http://schemas.microsoft.com/office/drawing/2014/main" id="{9B6E246C-E7E6-684D-8641-161AB6E6469B}"/>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688A873-3803-9F4F-B12C-2D6983E9D8CB}"/>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
        <p:nvSpPr>
          <p:cNvPr id="5" name="Content Placeholder 4">
            <a:extLst>
              <a:ext uri="{FF2B5EF4-FFF2-40B4-BE49-F238E27FC236}">
                <a16:creationId xmlns:a16="http://schemas.microsoft.com/office/drawing/2014/main" id="{736465E0-FE1B-3940-9650-859893D15B31}"/>
              </a:ext>
            </a:extLst>
          </p:cNvPr>
          <p:cNvSpPr>
            <a:spLocks noGrp="1"/>
          </p:cNvSpPr>
          <p:nvPr>
            <p:ph sz="quarter" idx="1"/>
          </p:nvPr>
        </p:nvSpPr>
        <p:spPr/>
        <p:txBody>
          <a:bodyPr/>
          <a:lstStyle/>
          <a:p>
            <a:r>
              <a:rPr lang="en-GB" dirty="0"/>
              <a:t>Some organizations put text like this right on the signature page, so the requirement approvers know exactly what sign-off means in their world. </a:t>
            </a:r>
          </a:p>
          <a:p>
            <a:endParaRPr lang="en-GB" i="1" dirty="0"/>
          </a:p>
          <a:p>
            <a:pPr marL="320675" indent="0" algn="just">
              <a:buNone/>
            </a:pPr>
            <a:r>
              <a:rPr lang="en-GB" i="1" dirty="0">
                <a:latin typeface="Candara" panose="020E0502030303020204" pitchFamily="34" charset="0"/>
              </a:rPr>
              <a:t>“I agree that this set of requirements represents our best understanding of the requirements for the next portion of this project and that the solution described will meet our needs as we understand them today. I agree to make future changes in this baseline through the project’s defined change process. I realize that changes might require us to renegotiate cost, resource, and schedule commitments.” </a:t>
            </a:r>
            <a:endParaRPr lang="en-GB" dirty="0">
              <a:latin typeface="Candara" panose="020E0502030303020204" pitchFamily="34" charset="0"/>
            </a:endParaRPr>
          </a:p>
          <a:p>
            <a:endParaRPr lang="en-PK" dirty="0"/>
          </a:p>
        </p:txBody>
      </p:sp>
    </p:spTree>
    <p:extLst>
      <p:ext uri="{BB962C8B-B14F-4D97-AF65-F5344CB8AC3E}">
        <p14:creationId xmlns:p14="http://schemas.microsoft.com/office/powerpoint/2010/main" val="229043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4982-5463-A84B-88F3-38E3BC5785D0}"/>
              </a:ext>
            </a:extLst>
          </p:cNvPr>
          <p:cNvSpPr>
            <a:spLocks noGrp="1"/>
          </p:cNvSpPr>
          <p:nvPr>
            <p:ph type="title"/>
          </p:nvPr>
        </p:nvSpPr>
        <p:spPr/>
        <p:txBody>
          <a:bodyPr/>
          <a:lstStyle/>
          <a:p>
            <a:r>
              <a:rPr lang="en-PK" dirty="0"/>
              <a:t>Working with non-agreement</a:t>
            </a:r>
          </a:p>
        </p:txBody>
      </p:sp>
      <p:sp>
        <p:nvSpPr>
          <p:cNvPr id="3" name="Date Placeholder 2">
            <a:extLst>
              <a:ext uri="{FF2B5EF4-FFF2-40B4-BE49-F238E27FC236}">
                <a16:creationId xmlns:a16="http://schemas.microsoft.com/office/drawing/2014/main" id="{6B6660F8-C8A6-FD4E-83AB-E3C458BB0E6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6320E5D1-644F-2A49-B50A-95F13307D1E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5" name="Content Placeholder 4">
            <a:extLst>
              <a:ext uri="{FF2B5EF4-FFF2-40B4-BE49-F238E27FC236}">
                <a16:creationId xmlns:a16="http://schemas.microsoft.com/office/drawing/2014/main" id="{E4349005-2247-DC4B-8B07-59BFA23173B3}"/>
              </a:ext>
            </a:extLst>
          </p:cNvPr>
          <p:cNvSpPr>
            <a:spLocks noGrp="1"/>
          </p:cNvSpPr>
          <p:nvPr>
            <p:ph sz="quarter" idx="1"/>
          </p:nvPr>
        </p:nvSpPr>
        <p:spPr>
          <a:xfrm>
            <a:off x="609599" y="1219200"/>
            <a:ext cx="10972801" cy="5270090"/>
          </a:xfrm>
        </p:spPr>
        <p:txBody>
          <a:bodyPr>
            <a:normAutofit lnSpcReduction="10000"/>
          </a:bodyPr>
          <a:lstStyle/>
          <a:p>
            <a:r>
              <a:rPr lang="en-GB" dirty="0"/>
              <a:t>It can be hard to achieve sign-off from all the relevant stakeholders. </a:t>
            </a:r>
          </a:p>
          <a:p>
            <a:pPr lvl="1"/>
            <a:r>
              <a:rPr lang="en-GB" dirty="0"/>
              <a:t>Barriers include logistics, busy schedules, and people who are reluctant to commit and be held accountable later.</a:t>
            </a:r>
          </a:p>
          <a:p>
            <a:r>
              <a:rPr lang="en-GB" dirty="0"/>
              <a:t>If agreement of all concerned people has not been achieved, its better to move forward cautiously instead of getting trapped in analysis paralysis </a:t>
            </a:r>
          </a:p>
          <a:p>
            <a:pPr lvl="1"/>
            <a:r>
              <a:rPr lang="en-GB" dirty="0"/>
              <a:t>Document the fact that certain stakeholders didn’t sign off on the requirements in your risk list, along with the likely impact of some of the requirements being missing or wrong. </a:t>
            </a:r>
          </a:p>
          <a:p>
            <a:pPr lvl="2"/>
            <a:r>
              <a:rPr lang="en-GB" dirty="0"/>
              <a:t>Follow up with these people as part of risk management. </a:t>
            </a:r>
          </a:p>
          <a:p>
            <a:pPr lvl="1"/>
            <a:r>
              <a:rPr lang="en-GB" dirty="0"/>
              <a:t>In a positive manner, mention that you recognize that they have not yet approved the requirements but that the project is still moving forward with those requirements as a baseline so as to not impede progress. </a:t>
            </a:r>
          </a:p>
          <a:p>
            <a:pPr lvl="2"/>
            <a:r>
              <a:rPr lang="en-GB" dirty="0"/>
              <a:t>Let them know that, if they want to change things, there’s a process in place to do that. </a:t>
            </a:r>
          </a:p>
          <a:p>
            <a:pPr lvl="1"/>
            <a:endParaRPr lang="en-GB" dirty="0"/>
          </a:p>
          <a:p>
            <a:endParaRPr lang="en-GB" dirty="0"/>
          </a:p>
          <a:p>
            <a:endParaRPr lang="en-PK" dirty="0"/>
          </a:p>
        </p:txBody>
      </p:sp>
    </p:spTree>
    <p:extLst>
      <p:ext uri="{BB962C8B-B14F-4D97-AF65-F5344CB8AC3E}">
        <p14:creationId xmlns:p14="http://schemas.microsoft.com/office/powerpoint/2010/main" val="159313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apexlegends - Agile Software Development Analysis, Design, Build, Test, Review 1 day Daily Meeting (15mins) Sprint Planning 1-2 weeks Product Backlog Sprint Backlog Sprint Shippable Product Increment">
            <a:extLst>
              <a:ext uri="{FF2B5EF4-FFF2-40B4-BE49-F238E27FC236}">
                <a16:creationId xmlns:a16="http://schemas.microsoft.com/office/drawing/2014/main" id="{1E0EBB1C-DB17-944A-B146-55A87E1ED1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84"/>
          <a:stretch/>
        </p:blipFill>
        <p:spPr bwMode="auto">
          <a:xfrm>
            <a:off x="6509246" y="169330"/>
            <a:ext cx="5615024" cy="25061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5B9EA7-6A44-8448-8E4B-4F297C7192FF}"/>
              </a:ext>
            </a:extLst>
          </p:cNvPr>
          <p:cNvSpPr>
            <a:spLocks noGrp="1"/>
          </p:cNvSpPr>
          <p:nvPr>
            <p:ph type="title"/>
          </p:nvPr>
        </p:nvSpPr>
        <p:spPr>
          <a:xfrm>
            <a:off x="609600" y="152400"/>
            <a:ext cx="10972800" cy="990600"/>
          </a:xfrm>
        </p:spPr>
        <p:txBody>
          <a:bodyPr>
            <a:normAutofit/>
          </a:bodyPr>
          <a:lstStyle/>
          <a:p>
            <a:r>
              <a:rPr lang="en-GB" dirty="0"/>
              <a:t>Requirements on agile projects </a:t>
            </a:r>
            <a:endParaRPr lang="en-PK" dirty="0"/>
          </a:p>
        </p:txBody>
      </p:sp>
      <p:sp>
        <p:nvSpPr>
          <p:cNvPr id="3" name="Date Placeholder 2">
            <a:extLst>
              <a:ext uri="{FF2B5EF4-FFF2-40B4-BE49-F238E27FC236}">
                <a16:creationId xmlns:a16="http://schemas.microsoft.com/office/drawing/2014/main" id="{C4862F2F-A3EE-DB44-9074-F24CFFE246B4}"/>
              </a:ext>
            </a:extLst>
          </p:cNvPr>
          <p:cNvSpPr>
            <a:spLocks noGrp="1"/>
          </p:cNvSpPr>
          <p:nvPr>
            <p:ph type="dt" sz="half" idx="10"/>
          </p:nvPr>
        </p:nvSpPr>
        <p:spPr>
          <a:xfrm>
            <a:off x="605533" y="6356350"/>
            <a:ext cx="3071756" cy="365760"/>
          </a:xfrm>
        </p:spPr>
        <p:txBody>
          <a:bodyPr/>
          <a:lstStyle/>
          <a:p>
            <a:r>
              <a:rPr lang="en-US"/>
              <a:t>RQ</a:t>
            </a:r>
            <a:endParaRPr lang="en-US" dirty="0"/>
          </a:p>
        </p:txBody>
      </p:sp>
      <p:sp>
        <p:nvSpPr>
          <p:cNvPr id="4" name="Slide Number Placeholder 3">
            <a:extLst>
              <a:ext uri="{FF2B5EF4-FFF2-40B4-BE49-F238E27FC236}">
                <a16:creationId xmlns:a16="http://schemas.microsoft.com/office/drawing/2014/main" id="{CB3827A4-CA1A-2547-9520-79573164BF97}"/>
              </a:ext>
            </a:extLst>
          </p:cNvPr>
          <p:cNvSpPr>
            <a:spLocks noGrp="1"/>
          </p:cNvSpPr>
          <p:nvPr>
            <p:ph type="sldNum" sz="quarter" idx="12"/>
          </p:nvPr>
        </p:nvSpPr>
        <p:spPr>
          <a:xfrm>
            <a:off x="8944869" y="6356350"/>
            <a:ext cx="2637532" cy="365760"/>
          </a:xfrm>
        </p:spPr>
        <p:txBody>
          <a:bodyPr/>
          <a:lstStyle/>
          <a:p>
            <a:fld id="{EA7C8D44-3667-46F6-9772-CC52308E2A7F}" type="slidenum">
              <a:rPr lang="en-US" smtClean="0"/>
              <a:pPr/>
              <a:t>13</a:t>
            </a:fld>
            <a:endParaRPr lang="en-US" dirty="0"/>
          </a:p>
        </p:txBody>
      </p:sp>
      <p:sp>
        <p:nvSpPr>
          <p:cNvPr id="5" name="Content Placeholder 4">
            <a:extLst>
              <a:ext uri="{FF2B5EF4-FFF2-40B4-BE49-F238E27FC236}">
                <a16:creationId xmlns:a16="http://schemas.microsoft.com/office/drawing/2014/main" id="{0AC7B668-6951-9146-83B8-617F105F7CE5}"/>
              </a:ext>
            </a:extLst>
          </p:cNvPr>
          <p:cNvSpPr>
            <a:spLocks noGrp="1"/>
          </p:cNvSpPr>
          <p:nvPr>
            <p:ph sz="quarter" idx="1"/>
          </p:nvPr>
        </p:nvSpPr>
        <p:spPr>
          <a:xfrm>
            <a:off x="270938" y="1777997"/>
            <a:ext cx="11480797" cy="5046133"/>
          </a:xfrm>
        </p:spPr>
        <p:txBody>
          <a:bodyPr>
            <a:normAutofit fontScale="92500" lnSpcReduction="10000"/>
          </a:bodyPr>
          <a:lstStyle/>
          <a:p>
            <a:r>
              <a:rPr lang="en-GB" dirty="0"/>
              <a:t>Usually agile projects do not include a                                                        formal sign-off action.</a:t>
            </a:r>
          </a:p>
          <a:p>
            <a:r>
              <a:rPr lang="en-GB" dirty="0"/>
              <a:t>Agile projects generally maintain requirements in the form of user stories in a product backlog. </a:t>
            </a:r>
          </a:p>
          <a:p>
            <a:r>
              <a:rPr lang="en-GB" dirty="0"/>
              <a:t>The product owner and the team reach agreement on what stories will be developed in the next iteration in a planning session. </a:t>
            </a:r>
          </a:p>
          <a:p>
            <a:pPr lvl="1"/>
            <a:r>
              <a:rPr lang="en-GB" dirty="0"/>
              <a:t>The set of stories is chosen based on their priority and the team’s velocity (productivity). </a:t>
            </a:r>
          </a:p>
          <a:p>
            <a:r>
              <a:rPr lang="en-GB" dirty="0"/>
              <a:t>Requested changes that come in are considered for future iterations. </a:t>
            </a:r>
          </a:p>
          <a:p>
            <a:r>
              <a:rPr lang="en-GB" dirty="0"/>
              <a:t>There’s no attempt on an agile project to achieve stakeholder approval on the full scope of requirements for the project up front. </a:t>
            </a:r>
          </a:p>
          <a:p>
            <a:r>
              <a:rPr lang="en-GB" dirty="0"/>
              <a:t>The full set of functionality is identified over time, although the vision and other business requirements do need to be established at the outset. </a:t>
            </a:r>
          </a:p>
        </p:txBody>
      </p:sp>
    </p:spTree>
    <p:extLst>
      <p:ext uri="{BB962C8B-B14F-4D97-AF65-F5344CB8AC3E}">
        <p14:creationId xmlns:p14="http://schemas.microsoft.com/office/powerpoint/2010/main" val="3065674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6F0F-8D56-E248-81F8-5208A68D3063}"/>
              </a:ext>
            </a:extLst>
          </p:cNvPr>
          <p:cNvSpPr>
            <a:spLocks noGrp="1"/>
          </p:cNvSpPr>
          <p:nvPr>
            <p:ph type="title"/>
          </p:nvPr>
        </p:nvSpPr>
        <p:spPr/>
        <p:txBody>
          <a:bodyPr/>
          <a:lstStyle/>
          <a:p>
            <a:r>
              <a:rPr lang="en-US" dirty="0" smtClean="0"/>
              <a:t>Chapter 2 </a:t>
            </a:r>
            <a:endParaRPr lang="en-PK" dirty="0"/>
          </a:p>
        </p:txBody>
      </p:sp>
      <p:sp>
        <p:nvSpPr>
          <p:cNvPr id="3" name="Date Placeholder 2">
            <a:extLst>
              <a:ext uri="{FF2B5EF4-FFF2-40B4-BE49-F238E27FC236}">
                <a16:creationId xmlns:a16="http://schemas.microsoft.com/office/drawing/2014/main" id="{0A95024A-BF3D-714A-9CEC-719859F0F0A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0515C4B-C426-004E-9155-10FB22BA376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5" name="Content Placeholder 4">
            <a:extLst>
              <a:ext uri="{FF2B5EF4-FFF2-40B4-BE49-F238E27FC236}">
                <a16:creationId xmlns:a16="http://schemas.microsoft.com/office/drawing/2014/main" id="{4E3C895E-048C-6D45-B77E-68573C138BBA}"/>
              </a:ext>
            </a:extLst>
          </p:cNvPr>
          <p:cNvSpPr>
            <a:spLocks noGrp="1"/>
          </p:cNvSpPr>
          <p:nvPr>
            <p:ph sz="quarter" idx="1"/>
          </p:nvPr>
        </p:nvSpPr>
        <p:spPr/>
        <p:txBody>
          <a:bodyPr>
            <a:normAutofit/>
          </a:bodyPr>
          <a:lstStyle/>
          <a:p>
            <a:r>
              <a:rPr lang="en-PK" dirty="0"/>
              <a:t>The expectation gap</a:t>
            </a:r>
          </a:p>
          <a:p>
            <a:r>
              <a:rPr lang="en-PK" dirty="0"/>
              <a:t>Stakeholders, Customers and Users</a:t>
            </a:r>
          </a:p>
          <a:p>
            <a:r>
              <a:rPr lang="en-PK" dirty="0"/>
              <a:t>Rights of customers</a:t>
            </a:r>
          </a:p>
          <a:p>
            <a:r>
              <a:rPr lang="en-PK" dirty="0"/>
              <a:t>Responsibilities of customers </a:t>
            </a:r>
          </a:p>
          <a:p>
            <a:r>
              <a:rPr lang="en-PK" dirty="0"/>
              <a:t>Decision making and agreement</a:t>
            </a:r>
          </a:p>
          <a:p>
            <a:pPr marL="0" indent="0">
              <a:buNone/>
            </a:pPr>
            <a:endParaRPr lang="en-US" dirty="0" smtClean="0"/>
          </a:p>
        </p:txBody>
      </p:sp>
    </p:spTree>
    <p:extLst>
      <p:ext uri="{BB962C8B-B14F-4D97-AF65-F5344CB8AC3E}">
        <p14:creationId xmlns:p14="http://schemas.microsoft.com/office/powerpoint/2010/main" val="348550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F0978CA-841A-3F45-BA57-F82500069903}"/>
              </a:ext>
            </a:extLst>
          </p:cNvPr>
          <p:cNvPicPr>
            <a:picLocks noChangeAspect="1"/>
          </p:cNvPicPr>
          <p:nvPr/>
        </p:nvPicPr>
        <p:blipFill>
          <a:blip r:embed="rId2"/>
          <a:stretch>
            <a:fillRect/>
          </a:stretch>
        </p:blipFill>
        <p:spPr>
          <a:xfrm>
            <a:off x="4763735" y="1664548"/>
            <a:ext cx="7266032" cy="4443081"/>
          </a:xfrm>
          <a:prstGeom prst="rect">
            <a:avLst/>
          </a:prstGeom>
        </p:spPr>
      </p:pic>
      <p:sp>
        <p:nvSpPr>
          <p:cNvPr id="2" name="Title 1">
            <a:extLst>
              <a:ext uri="{FF2B5EF4-FFF2-40B4-BE49-F238E27FC236}">
                <a16:creationId xmlns:a16="http://schemas.microsoft.com/office/drawing/2014/main" id="{E3168FEB-4E47-2142-A736-A8DC6AA416B7}"/>
              </a:ext>
            </a:extLst>
          </p:cNvPr>
          <p:cNvSpPr>
            <a:spLocks noGrp="1"/>
          </p:cNvSpPr>
          <p:nvPr>
            <p:ph type="title"/>
          </p:nvPr>
        </p:nvSpPr>
        <p:spPr/>
        <p:txBody>
          <a:bodyPr>
            <a:normAutofit/>
          </a:bodyPr>
          <a:lstStyle/>
          <a:p>
            <a:r>
              <a:rPr lang="en-GB" dirty="0"/>
              <a:t>The expectation gap </a:t>
            </a:r>
            <a:endParaRPr lang="en-PK" dirty="0"/>
          </a:p>
        </p:txBody>
      </p:sp>
      <p:sp>
        <p:nvSpPr>
          <p:cNvPr id="3" name="Date Placeholder 2">
            <a:extLst>
              <a:ext uri="{FF2B5EF4-FFF2-40B4-BE49-F238E27FC236}">
                <a16:creationId xmlns:a16="http://schemas.microsoft.com/office/drawing/2014/main" id="{ABACCACF-10BB-B346-9678-9CCC14CDB011}"/>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0564F172-1597-FB4B-B779-6CB424D4334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a:t>
            </a:fld>
            <a:endParaRPr kumimoji="0" lang="en-US" dirty="0"/>
          </a:p>
        </p:txBody>
      </p:sp>
      <p:sp>
        <p:nvSpPr>
          <p:cNvPr id="5" name="Content Placeholder 4">
            <a:extLst>
              <a:ext uri="{FF2B5EF4-FFF2-40B4-BE49-F238E27FC236}">
                <a16:creationId xmlns:a16="http://schemas.microsoft.com/office/drawing/2014/main" id="{BB1E6BC3-8F8C-854F-AA79-180F1C0E787B}"/>
              </a:ext>
            </a:extLst>
          </p:cNvPr>
          <p:cNvSpPr>
            <a:spLocks noGrp="1"/>
          </p:cNvSpPr>
          <p:nvPr>
            <p:ph sz="quarter" idx="1"/>
          </p:nvPr>
        </p:nvSpPr>
        <p:spPr>
          <a:xfrm>
            <a:off x="344136" y="1219200"/>
            <a:ext cx="4581832" cy="5240594"/>
          </a:xfrm>
        </p:spPr>
        <p:txBody>
          <a:bodyPr>
            <a:normAutofit fontScale="92500" lnSpcReduction="20000"/>
          </a:bodyPr>
          <a:lstStyle/>
          <a:p>
            <a:r>
              <a:rPr lang="en-GB" dirty="0"/>
              <a:t>Without adequate customer involvement, an expectation gap develops</a:t>
            </a:r>
          </a:p>
          <a:p>
            <a:pPr lvl="1"/>
            <a:r>
              <a:rPr lang="en-GB" dirty="0"/>
              <a:t>a gulf between what customers really need and what developers deliver based on what they heard at the beginning of the project</a:t>
            </a:r>
          </a:p>
          <a:p>
            <a:r>
              <a:rPr lang="en-GB" dirty="0"/>
              <a:t>The best way to minimize it is to arrange frequent contact points with suitable customer representatives</a:t>
            </a:r>
          </a:p>
          <a:p>
            <a:pPr lvl="1"/>
            <a:r>
              <a:rPr lang="en-GB" dirty="0"/>
              <a:t>in the form of interviews, conversations, requirements reviews, user interface design walkthroughs, prototype evaluations, user feedback on small software releases etc. </a:t>
            </a:r>
          </a:p>
        </p:txBody>
      </p:sp>
    </p:spTree>
    <p:extLst>
      <p:ext uri="{BB962C8B-B14F-4D97-AF65-F5344CB8AC3E}">
        <p14:creationId xmlns:p14="http://schemas.microsoft.com/office/powerpoint/2010/main" val="309156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10CE-D917-024C-B5BB-7EA6F788785A}"/>
              </a:ext>
            </a:extLst>
          </p:cNvPr>
          <p:cNvSpPr>
            <a:spLocks noGrp="1"/>
          </p:cNvSpPr>
          <p:nvPr>
            <p:ph type="title"/>
          </p:nvPr>
        </p:nvSpPr>
        <p:spPr/>
        <p:txBody>
          <a:bodyPr>
            <a:normAutofit/>
          </a:bodyPr>
          <a:lstStyle/>
          <a:p>
            <a:r>
              <a:rPr lang="en-GB" dirty="0"/>
              <a:t>Stakeholders, Customers and Users</a:t>
            </a:r>
            <a:endParaRPr lang="en-PK" dirty="0"/>
          </a:p>
        </p:txBody>
      </p:sp>
      <p:sp>
        <p:nvSpPr>
          <p:cNvPr id="3" name="Date Placeholder 2">
            <a:extLst>
              <a:ext uri="{FF2B5EF4-FFF2-40B4-BE49-F238E27FC236}">
                <a16:creationId xmlns:a16="http://schemas.microsoft.com/office/drawing/2014/main" id="{312DF6F4-2FE1-AF43-9522-6166210C18E2}"/>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B364E5BC-0480-2648-82EA-9251B71E91B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5" name="Content Placeholder 4">
            <a:extLst>
              <a:ext uri="{FF2B5EF4-FFF2-40B4-BE49-F238E27FC236}">
                <a16:creationId xmlns:a16="http://schemas.microsoft.com/office/drawing/2014/main" id="{326537DB-2410-0E4C-BDD6-2FC1408725FB}"/>
              </a:ext>
            </a:extLst>
          </p:cNvPr>
          <p:cNvSpPr>
            <a:spLocks noGrp="1"/>
          </p:cNvSpPr>
          <p:nvPr>
            <p:ph sz="quarter" idx="1"/>
          </p:nvPr>
        </p:nvSpPr>
        <p:spPr>
          <a:xfrm>
            <a:off x="609600" y="1219199"/>
            <a:ext cx="11130116" cy="5373329"/>
          </a:xfrm>
        </p:spPr>
        <p:txBody>
          <a:bodyPr>
            <a:normAutofit fontScale="92500" lnSpcReduction="10000"/>
          </a:bodyPr>
          <a:lstStyle/>
          <a:p>
            <a:r>
              <a:rPr lang="en-GB" dirty="0"/>
              <a:t>A </a:t>
            </a:r>
            <a:r>
              <a:rPr lang="en-GB" b="1" i="1" dirty="0"/>
              <a:t>stakeholder</a:t>
            </a:r>
            <a:r>
              <a:rPr lang="en-GB" i="1" dirty="0"/>
              <a:t> </a:t>
            </a:r>
            <a:r>
              <a:rPr lang="en-GB" dirty="0"/>
              <a:t>is a person, group, or organization that is actively involved in a project, is affected by its process or outcome, or can influence its process or outcome. </a:t>
            </a:r>
          </a:p>
          <a:p>
            <a:pPr lvl="1"/>
            <a:r>
              <a:rPr lang="en-GB" dirty="0"/>
              <a:t>Can be internal or external to the project team and to the developing organization </a:t>
            </a:r>
          </a:p>
          <a:p>
            <a:r>
              <a:rPr lang="en-GB" dirty="0"/>
              <a:t>A </a:t>
            </a:r>
            <a:r>
              <a:rPr lang="en-GB" b="1" i="1" dirty="0"/>
              <a:t>customer</a:t>
            </a:r>
            <a:r>
              <a:rPr lang="en-GB" i="1" dirty="0"/>
              <a:t> </a:t>
            </a:r>
            <a:r>
              <a:rPr lang="en-GB" dirty="0"/>
              <a:t>is an individual or organization that derives either direct or indirect benefit from a product. </a:t>
            </a:r>
          </a:p>
          <a:p>
            <a:pPr lvl="1"/>
            <a:r>
              <a:rPr lang="en-GB" dirty="0"/>
              <a:t>Customers are a subset of stakeholders </a:t>
            </a:r>
            <a:endParaRPr lang="en-GB" dirty="0">
              <a:sym typeface="Wingdings" pitchFamily="2" charset="2"/>
            </a:endParaRPr>
          </a:p>
          <a:p>
            <a:pPr lvl="2"/>
            <a:r>
              <a:rPr lang="en-GB" dirty="0"/>
              <a:t>Some stakeholders are not customers e.g. legal staff, compliance auditors, suppliers, …</a:t>
            </a:r>
          </a:p>
          <a:p>
            <a:r>
              <a:rPr lang="en-GB" dirty="0"/>
              <a:t>A </a:t>
            </a:r>
            <a:r>
              <a:rPr lang="en-GB" b="1" i="1" dirty="0"/>
              <a:t>user</a:t>
            </a:r>
            <a:r>
              <a:rPr lang="en-GB" dirty="0"/>
              <a:t> (or </a:t>
            </a:r>
            <a:r>
              <a:rPr lang="en-GB" i="1" dirty="0"/>
              <a:t>end user</a:t>
            </a:r>
            <a:r>
              <a:rPr lang="en-GB" dirty="0"/>
              <a:t>) is someone who will actually use the product, either directly or indirectly </a:t>
            </a:r>
          </a:p>
          <a:p>
            <a:pPr lvl="1"/>
            <a:r>
              <a:rPr lang="en-GB" dirty="0"/>
              <a:t>Users are a subset of customers</a:t>
            </a:r>
          </a:p>
          <a:p>
            <a:pPr lvl="1"/>
            <a:r>
              <a:rPr lang="en-GB" dirty="0"/>
              <a:t>Direct users will operate the product hands-on</a:t>
            </a:r>
          </a:p>
          <a:p>
            <a:pPr lvl="1"/>
            <a:r>
              <a:rPr lang="en-GB" dirty="0"/>
              <a:t>Indirect users might receive outputs from the system without touching it themselves</a:t>
            </a:r>
          </a:p>
          <a:p>
            <a:pPr lvl="2"/>
            <a:r>
              <a:rPr lang="en-GB" dirty="0"/>
              <a:t>e.g. a warehouse manager who receives an automatic report of daily warehouse activities by email. </a:t>
            </a:r>
          </a:p>
          <a:p>
            <a:pPr lvl="1"/>
            <a:endParaRPr lang="en-GB" dirty="0"/>
          </a:p>
          <a:p>
            <a:endParaRPr lang="en-GB" dirty="0"/>
          </a:p>
        </p:txBody>
      </p:sp>
    </p:spTree>
    <p:extLst>
      <p:ext uri="{BB962C8B-B14F-4D97-AF65-F5344CB8AC3E}">
        <p14:creationId xmlns:p14="http://schemas.microsoft.com/office/powerpoint/2010/main" val="296629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150D-2A9D-C74C-B4D2-1CA15C6A3A8E}"/>
              </a:ext>
            </a:extLst>
          </p:cNvPr>
          <p:cNvSpPr>
            <a:spLocks noGrp="1"/>
          </p:cNvSpPr>
          <p:nvPr>
            <p:ph type="title"/>
          </p:nvPr>
        </p:nvSpPr>
        <p:spPr>
          <a:xfrm>
            <a:off x="609600" y="152399"/>
            <a:ext cx="3217659" cy="1086465"/>
          </a:xfrm>
        </p:spPr>
        <p:txBody>
          <a:bodyPr>
            <a:normAutofit/>
          </a:bodyPr>
          <a:lstStyle/>
          <a:p>
            <a:r>
              <a:rPr lang="en-PK" dirty="0"/>
              <a:t>Potential Stakeholders</a:t>
            </a:r>
          </a:p>
        </p:txBody>
      </p:sp>
      <p:sp>
        <p:nvSpPr>
          <p:cNvPr id="3" name="Date Placeholder 2">
            <a:extLst>
              <a:ext uri="{FF2B5EF4-FFF2-40B4-BE49-F238E27FC236}">
                <a16:creationId xmlns:a16="http://schemas.microsoft.com/office/drawing/2014/main" id="{391DD697-23DE-F047-8968-DB69764AC687}"/>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A628735C-C5C3-D94C-B961-5D200F511397}"/>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pic>
        <p:nvPicPr>
          <p:cNvPr id="6" name="Picture 5">
            <a:extLst>
              <a:ext uri="{FF2B5EF4-FFF2-40B4-BE49-F238E27FC236}">
                <a16:creationId xmlns:a16="http://schemas.microsoft.com/office/drawing/2014/main" id="{88F3C70B-4A48-C940-9BFC-B1CEE4FB80F1}"/>
              </a:ext>
            </a:extLst>
          </p:cNvPr>
          <p:cNvPicPr>
            <a:picLocks noChangeAspect="1"/>
          </p:cNvPicPr>
          <p:nvPr/>
        </p:nvPicPr>
        <p:blipFill>
          <a:blip r:embed="rId2"/>
          <a:stretch>
            <a:fillRect/>
          </a:stretch>
        </p:blipFill>
        <p:spPr>
          <a:xfrm>
            <a:off x="3603549" y="20239"/>
            <a:ext cx="7777896" cy="6854271"/>
          </a:xfrm>
          <a:prstGeom prst="rect">
            <a:avLst/>
          </a:prstGeom>
        </p:spPr>
      </p:pic>
      <p:sp>
        <p:nvSpPr>
          <p:cNvPr id="7" name="Rectangle 6">
            <a:extLst>
              <a:ext uri="{FF2B5EF4-FFF2-40B4-BE49-F238E27FC236}">
                <a16:creationId xmlns:a16="http://schemas.microsoft.com/office/drawing/2014/main" id="{FB03548D-EAB8-F744-A98B-5067A993C815}"/>
              </a:ext>
            </a:extLst>
          </p:cNvPr>
          <p:cNvSpPr/>
          <p:nvPr/>
        </p:nvSpPr>
        <p:spPr>
          <a:xfrm>
            <a:off x="605533" y="1660493"/>
            <a:ext cx="2998016" cy="3046988"/>
          </a:xfrm>
          <a:prstGeom prst="rect">
            <a:avLst/>
          </a:prstGeom>
        </p:spPr>
        <p:txBody>
          <a:bodyPr wrap="square">
            <a:spAutoFit/>
          </a:bodyPr>
          <a:lstStyle/>
          <a:p>
            <a:r>
              <a:rPr lang="en-GB" sz="2400" dirty="0"/>
              <a:t>Stakeholder analysis is an important part of requirements development </a:t>
            </a:r>
          </a:p>
          <a:p>
            <a:endParaRPr lang="en-GB" sz="2400" dirty="0"/>
          </a:p>
          <a:p>
            <a:r>
              <a:rPr lang="en-GB" sz="2400" dirty="0"/>
              <a:t>Can you identify stakeholders, customers and users?</a:t>
            </a:r>
          </a:p>
        </p:txBody>
      </p:sp>
    </p:spTree>
    <p:extLst>
      <p:ext uri="{BB962C8B-B14F-4D97-AF65-F5344CB8AC3E}">
        <p14:creationId xmlns:p14="http://schemas.microsoft.com/office/powerpoint/2010/main" val="2826328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A105-9399-E746-88B2-A4400388F87D}"/>
              </a:ext>
            </a:extLst>
          </p:cNvPr>
          <p:cNvSpPr>
            <a:spLocks noGrp="1"/>
          </p:cNvSpPr>
          <p:nvPr>
            <p:ph type="title"/>
          </p:nvPr>
        </p:nvSpPr>
        <p:spPr/>
        <p:txBody>
          <a:bodyPr/>
          <a:lstStyle/>
          <a:p>
            <a:r>
              <a:rPr lang="en-GB" dirty="0"/>
              <a:t>Customer-Developer partnership </a:t>
            </a:r>
          </a:p>
        </p:txBody>
      </p:sp>
      <p:sp>
        <p:nvSpPr>
          <p:cNvPr id="3" name="Date Placeholder 2">
            <a:extLst>
              <a:ext uri="{FF2B5EF4-FFF2-40B4-BE49-F238E27FC236}">
                <a16:creationId xmlns:a16="http://schemas.microsoft.com/office/drawing/2014/main" id="{75160F6E-AF27-0344-B089-8DCB15297CD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4B1C16F5-4BBD-A747-B42E-F7765DA41C2C}"/>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
        <p:nvSpPr>
          <p:cNvPr id="5" name="Content Placeholder 4">
            <a:extLst>
              <a:ext uri="{FF2B5EF4-FFF2-40B4-BE49-F238E27FC236}">
                <a16:creationId xmlns:a16="http://schemas.microsoft.com/office/drawing/2014/main" id="{B7802020-0757-F149-B1CC-5A4DEBC9622E}"/>
              </a:ext>
            </a:extLst>
          </p:cNvPr>
          <p:cNvSpPr>
            <a:spLocks noGrp="1"/>
          </p:cNvSpPr>
          <p:nvPr>
            <p:ph sz="quarter" idx="1"/>
          </p:nvPr>
        </p:nvSpPr>
        <p:spPr>
          <a:xfrm>
            <a:off x="609600" y="1219199"/>
            <a:ext cx="11218606" cy="5486401"/>
          </a:xfrm>
        </p:spPr>
        <p:txBody>
          <a:bodyPr>
            <a:normAutofit fontScale="92500" lnSpcReduction="20000"/>
          </a:bodyPr>
          <a:lstStyle/>
          <a:p>
            <a:r>
              <a:rPr lang="en-GB" dirty="0"/>
              <a:t>Excellent requirements result from effective collaboration between developers and customers – a partnership</a:t>
            </a:r>
          </a:p>
          <a:p>
            <a:pPr lvl="1"/>
            <a:r>
              <a:rPr lang="en-GB" dirty="0"/>
              <a:t>The business analyst typically is the point person who has to forge this collaborative partnership</a:t>
            </a:r>
          </a:p>
          <a:p>
            <a:r>
              <a:rPr lang="en-GB" dirty="0"/>
              <a:t>This partnership can be based on a set of rights and responsibilities</a:t>
            </a:r>
          </a:p>
          <a:p>
            <a:pPr lvl="1"/>
            <a:r>
              <a:rPr lang="en-GB" dirty="0"/>
              <a:t>A sample is given that can be modified to suit the local culture, organization etc. </a:t>
            </a:r>
          </a:p>
          <a:p>
            <a:pPr lvl="1"/>
            <a:r>
              <a:rPr lang="en-GB" dirty="0"/>
              <a:t>The word “you” in the rights and responsibilities refers to a customer for a software development project. </a:t>
            </a:r>
          </a:p>
          <a:p>
            <a:r>
              <a:rPr lang="en-GB" dirty="0"/>
              <a:t>The Requirements Bill of Rights for Software Customers lists some expectations that customers can hold regarding their interactions with BAs and developers</a:t>
            </a:r>
          </a:p>
          <a:p>
            <a:pPr lvl="1"/>
            <a:r>
              <a:rPr lang="en-GB" dirty="0"/>
              <a:t>Can be seen as responsibilities of the BAs or software developers</a:t>
            </a:r>
          </a:p>
          <a:p>
            <a:r>
              <a:rPr lang="en-GB" dirty="0"/>
              <a:t>The Requirements Bill of Responsibilities for Software Customers lists some responsibilities that the customer has to BAs and developers</a:t>
            </a:r>
          </a:p>
          <a:p>
            <a:pPr lvl="1"/>
            <a:r>
              <a:rPr lang="en-GB" dirty="0"/>
              <a:t>Can be seen as rights of the BAs or software developers </a:t>
            </a:r>
          </a:p>
          <a:p>
            <a:endParaRPr lang="en-GB" dirty="0"/>
          </a:p>
          <a:p>
            <a:endParaRPr lang="en-GB" dirty="0"/>
          </a:p>
        </p:txBody>
      </p:sp>
    </p:spTree>
    <p:extLst>
      <p:ext uri="{BB962C8B-B14F-4D97-AF65-F5344CB8AC3E}">
        <p14:creationId xmlns:p14="http://schemas.microsoft.com/office/powerpoint/2010/main" val="138605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C4DC5-51AA-A04A-A55F-EE8915387320}"/>
              </a:ext>
            </a:extLst>
          </p:cNvPr>
          <p:cNvSpPr>
            <a:spLocks noGrp="1"/>
          </p:cNvSpPr>
          <p:nvPr>
            <p:ph type="title"/>
          </p:nvPr>
        </p:nvSpPr>
        <p:spPr/>
        <p:txBody>
          <a:bodyPr>
            <a:normAutofit/>
          </a:bodyPr>
          <a:lstStyle/>
          <a:p>
            <a:r>
              <a:rPr lang="en-GB" dirty="0"/>
              <a:t>Requirements bill of rights for software customers </a:t>
            </a:r>
            <a:endParaRPr lang="en-PK" dirty="0"/>
          </a:p>
        </p:txBody>
      </p:sp>
      <p:sp>
        <p:nvSpPr>
          <p:cNvPr id="3" name="Date Placeholder 2">
            <a:extLst>
              <a:ext uri="{FF2B5EF4-FFF2-40B4-BE49-F238E27FC236}">
                <a16:creationId xmlns:a16="http://schemas.microsoft.com/office/drawing/2014/main" id="{6AA23219-4E4E-644C-AC4B-3426530DCDEE}"/>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83FCAA74-80A4-444B-8316-12C4EA5A9D53}"/>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pic>
        <p:nvPicPr>
          <p:cNvPr id="7" name="Picture 6">
            <a:extLst>
              <a:ext uri="{FF2B5EF4-FFF2-40B4-BE49-F238E27FC236}">
                <a16:creationId xmlns:a16="http://schemas.microsoft.com/office/drawing/2014/main" id="{5FB64392-36A2-0A43-965E-609BA5270038}"/>
              </a:ext>
            </a:extLst>
          </p:cNvPr>
          <p:cNvPicPr>
            <a:picLocks noChangeAspect="1"/>
          </p:cNvPicPr>
          <p:nvPr/>
        </p:nvPicPr>
        <p:blipFill>
          <a:blip r:embed="rId2"/>
          <a:stretch>
            <a:fillRect/>
          </a:stretch>
        </p:blipFill>
        <p:spPr>
          <a:xfrm>
            <a:off x="901063" y="1305600"/>
            <a:ext cx="10389873" cy="5400000"/>
          </a:xfrm>
          <a:prstGeom prst="rect">
            <a:avLst/>
          </a:prstGeom>
        </p:spPr>
      </p:pic>
    </p:spTree>
    <p:extLst>
      <p:ext uri="{BB962C8B-B14F-4D97-AF65-F5344CB8AC3E}">
        <p14:creationId xmlns:p14="http://schemas.microsoft.com/office/powerpoint/2010/main" val="67427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5D28-D73E-D74B-9D91-F4FE47453DAA}"/>
              </a:ext>
            </a:extLst>
          </p:cNvPr>
          <p:cNvSpPr>
            <a:spLocks noGrp="1"/>
          </p:cNvSpPr>
          <p:nvPr>
            <p:ph type="title"/>
          </p:nvPr>
        </p:nvSpPr>
        <p:spPr/>
        <p:txBody>
          <a:bodyPr>
            <a:normAutofit fontScale="90000"/>
          </a:bodyPr>
          <a:lstStyle/>
          <a:p>
            <a:r>
              <a:rPr lang="en-GB" dirty="0"/>
              <a:t>Requirements bill of responsibilities for software customers </a:t>
            </a:r>
            <a:endParaRPr lang="en-PK" dirty="0"/>
          </a:p>
        </p:txBody>
      </p:sp>
      <p:sp>
        <p:nvSpPr>
          <p:cNvPr id="3" name="Date Placeholder 2">
            <a:extLst>
              <a:ext uri="{FF2B5EF4-FFF2-40B4-BE49-F238E27FC236}">
                <a16:creationId xmlns:a16="http://schemas.microsoft.com/office/drawing/2014/main" id="{36569A59-D868-1E49-923C-A397BC94504D}"/>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D061B688-726E-B144-A626-D81B32133B96}"/>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pic>
        <p:nvPicPr>
          <p:cNvPr id="6" name="Content Placeholder 5">
            <a:extLst>
              <a:ext uri="{FF2B5EF4-FFF2-40B4-BE49-F238E27FC236}">
                <a16:creationId xmlns:a16="http://schemas.microsoft.com/office/drawing/2014/main" id="{0120BE2A-73D9-3141-9DEE-1D4A19FE26CF}"/>
              </a:ext>
            </a:extLst>
          </p:cNvPr>
          <p:cNvPicPr>
            <a:picLocks noGrp="1" noChangeAspect="1"/>
          </p:cNvPicPr>
          <p:nvPr>
            <p:ph sz="quarter" idx="1"/>
          </p:nvPr>
        </p:nvPicPr>
        <p:blipFill>
          <a:blip r:embed="rId2"/>
          <a:stretch>
            <a:fillRect/>
          </a:stretch>
        </p:blipFill>
        <p:spPr>
          <a:xfrm>
            <a:off x="935240" y="1305600"/>
            <a:ext cx="10321520" cy="5400000"/>
          </a:xfrm>
          <a:prstGeom prst="rect">
            <a:avLst/>
          </a:prstGeom>
        </p:spPr>
      </p:pic>
    </p:spTree>
    <p:extLst>
      <p:ext uri="{BB962C8B-B14F-4D97-AF65-F5344CB8AC3E}">
        <p14:creationId xmlns:p14="http://schemas.microsoft.com/office/powerpoint/2010/main" val="51616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4665E-BAB9-574E-95BC-B8BEBBDD1A73}"/>
              </a:ext>
            </a:extLst>
          </p:cNvPr>
          <p:cNvSpPr>
            <a:spLocks noGrp="1"/>
          </p:cNvSpPr>
          <p:nvPr>
            <p:ph type="title"/>
          </p:nvPr>
        </p:nvSpPr>
        <p:spPr/>
        <p:txBody>
          <a:bodyPr>
            <a:normAutofit/>
          </a:bodyPr>
          <a:lstStyle/>
          <a:p>
            <a:r>
              <a:rPr lang="en-GB" dirty="0"/>
              <a:t>Identifying decision makers </a:t>
            </a:r>
            <a:endParaRPr lang="en-PK" dirty="0"/>
          </a:p>
        </p:txBody>
      </p:sp>
      <p:sp>
        <p:nvSpPr>
          <p:cNvPr id="3" name="Date Placeholder 2">
            <a:extLst>
              <a:ext uri="{FF2B5EF4-FFF2-40B4-BE49-F238E27FC236}">
                <a16:creationId xmlns:a16="http://schemas.microsoft.com/office/drawing/2014/main" id="{44AC67BD-3D8A-6341-B0E1-8EED5899D423}"/>
              </a:ext>
            </a:extLst>
          </p:cNvPr>
          <p:cNvSpPr>
            <a:spLocks noGrp="1"/>
          </p:cNvSpPr>
          <p:nvPr>
            <p:ph type="dt" sz="half" idx="10"/>
          </p:nvPr>
        </p:nvSpPr>
        <p:spPr/>
        <p:txBody>
          <a:bodyPr/>
          <a:lstStyle/>
          <a:p>
            <a:pPr eaLnBrk="1" latinLnBrk="0" hangingPunct="1"/>
            <a:r>
              <a:rPr lang="en-US"/>
              <a:t>RQ</a:t>
            </a:r>
            <a:endParaRPr lang="en-US" dirty="0"/>
          </a:p>
        </p:txBody>
      </p:sp>
      <p:sp>
        <p:nvSpPr>
          <p:cNvPr id="4" name="Slide Number Placeholder 3">
            <a:extLst>
              <a:ext uri="{FF2B5EF4-FFF2-40B4-BE49-F238E27FC236}">
                <a16:creationId xmlns:a16="http://schemas.microsoft.com/office/drawing/2014/main" id="{508963FF-3C14-5F47-9BC7-0E4D215D3C7E}"/>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5" name="Content Placeholder 4">
            <a:extLst>
              <a:ext uri="{FF2B5EF4-FFF2-40B4-BE49-F238E27FC236}">
                <a16:creationId xmlns:a16="http://schemas.microsoft.com/office/drawing/2014/main" id="{8316B89A-4805-AC40-9488-229E61349ED4}"/>
              </a:ext>
            </a:extLst>
          </p:cNvPr>
          <p:cNvSpPr>
            <a:spLocks noGrp="1"/>
          </p:cNvSpPr>
          <p:nvPr>
            <p:ph sz="quarter" idx="1"/>
          </p:nvPr>
        </p:nvSpPr>
        <p:spPr>
          <a:xfrm>
            <a:off x="609600" y="1219200"/>
            <a:ext cx="10972800" cy="5486400"/>
          </a:xfrm>
        </p:spPr>
        <p:txBody>
          <a:bodyPr>
            <a:normAutofit lnSpcReduction="10000"/>
          </a:bodyPr>
          <a:lstStyle/>
          <a:p>
            <a:r>
              <a:rPr lang="en-GB" dirty="0"/>
              <a:t>There can be hundreds of decisions to make on software projects.</a:t>
            </a:r>
          </a:p>
          <a:p>
            <a:pPr lvl="1"/>
            <a:r>
              <a:rPr lang="en-GB" dirty="0"/>
              <a:t>You might need to resolve some conflict, accept (or reject) a proposed change, or approve a set of requirements for a specific release. </a:t>
            </a:r>
          </a:p>
          <a:p>
            <a:r>
              <a:rPr lang="en-GB" dirty="0"/>
              <a:t>Early in your project, determine who the requirements decision makers will be and how they will make decisions. </a:t>
            </a:r>
          </a:p>
          <a:p>
            <a:r>
              <a:rPr lang="en-GB" dirty="0"/>
              <a:t>The decision-making group needs to identify … </a:t>
            </a:r>
          </a:p>
          <a:p>
            <a:pPr lvl="1"/>
            <a:r>
              <a:rPr lang="en-GB" dirty="0"/>
              <a:t>a</a:t>
            </a:r>
            <a:r>
              <a:rPr lang="en-GB" i="1" dirty="0"/>
              <a:t> decision leader </a:t>
            </a:r>
            <a:endParaRPr lang="en-GB" dirty="0"/>
          </a:p>
          <a:p>
            <a:pPr lvl="1"/>
            <a:r>
              <a:rPr lang="en-GB" dirty="0"/>
              <a:t>a </a:t>
            </a:r>
            <a:r>
              <a:rPr lang="en-GB" i="1" dirty="0"/>
              <a:t>decision rule </a:t>
            </a:r>
            <a:r>
              <a:rPr lang="en-GB" dirty="0"/>
              <a:t>or</a:t>
            </a:r>
            <a:r>
              <a:rPr lang="en-GB" i="1" dirty="0"/>
              <a:t> decision making process</a:t>
            </a:r>
            <a:endParaRPr lang="en-GB" dirty="0"/>
          </a:p>
          <a:p>
            <a:r>
              <a:rPr lang="en-GB" dirty="0"/>
              <a:t>Note</a:t>
            </a:r>
          </a:p>
          <a:p>
            <a:pPr lvl="1"/>
            <a:r>
              <a:rPr lang="en-GB" dirty="0"/>
              <a:t>There is no globally correct or appropriate decision rule. </a:t>
            </a:r>
          </a:p>
          <a:p>
            <a:pPr lvl="1"/>
            <a:r>
              <a:rPr lang="en-GB" dirty="0"/>
              <a:t>A single decision rule won’t work in every situation, so the group must establish guidelines so they know when to vote, when to reach consensus, when to delegate, and so on. </a:t>
            </a:r>
          </a:p>
          <a:p>
            <a:endParaRPr lang="en-PK" dirty="0"/>
          </a:p>
        </p:txBody>
      </p:sp>
    </p:spTree>
    <p:extLst>
      <p:ext uri="{BB962C8B-B14F-4D97-AF65-F5344CB8AC3E}">
        <p14:creationId xmlns:p14="http://schemas.microsoft.com/office/powerpoint/2010/main" val="1451504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15621</TotalTime>
  <Words>1118</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Bookman Old Style</vt:lpstr>
      <vt:lpstr>Calibri</vt:lpstr>
      <vt:lpstr>Candara</vt:lpstr>
      <vt:lpstr>Gill Sans MT</vt:lpstr>
      <vt:lpstr>Wingdings</vt:lpstr>
      <vt:lpstr>Wingdings 3</vt:lpstr>
      <vt:lpstr>Origin</vt:lpstr>
      <vt:lpstr>Chapter 2 Requirements from the customer’s perspective</vt:lpstr>
      <vt:lpstr>Chapter 2 </vt:lpstr>
      <vt:lpstr>The expectation gap </vt:lpstr>
      <vt:lpstr>Stakeholders, Customers and Users</vt:lpstr>
      <vt:lpstr>Potential Stakeholders</vt:lpstr>
      <vt:lpstr>Customer-Developer partnership </vt:lpstr>
      <vt:lpstr>Requirements bill of rights for software customers </vt:lpstr>
      <vt:lpstr>Requirements bill of responsibilities for software customers </vt:lpstr>
      <vt:lpstr>Identifying decision makers </vt:lpstr>
      <vt:lpstr>Reaching agreement on requirements </vt:lpstr>
      <vt:lpstr>Reaching agreement on requirements </vt:lpstr>
      <vt:lpstr>Working with non-agreement</vt:lpstr>
      <vt:lpstr>Requirements on agile projects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durreshahwar</dc:creator>
  <cp:lastModifiedBy>Muhammad Misbahuddin</cp:lastModifiedBy>
  <cp:revision>254</cp:revision>
  <cp:lastPrinted>2019-02-13T04:20:32Z</cp:lastPrinted>
  <dcterms:created xsi:type="dcterms:W3CDTF">2014-09-16T21:38:26Z</dcterms:created>
  <dcterms:modified xsi:type="dcterms:W3CDTF">2022-04-19T02:54:27Z</dcterms:modified>
</cp:coreProperties>
</file>