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56" r:id="rId2"/>
    <p:sldId id="391" r:id="rId3"/>
    <p:sldId id="392" r:id="rId4"/>
    <p:sldId id="393" r:id="rId5"/>
    <p:sldId id="394" r:id="rId6"/>
    <p:sldId id="395" r:id="rId7"/>
    <p:sldId id="396" r:id="rId8"/>
    <p:sldId id="398" r:id="rId9"/>
    <p:sldId id="399" r:id="rId10"/>
    <p:sldId id="397"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1" r:id="rId32"/>
    <p:sldId id="422" r:id="rId33"/>
    <p:sldId id="420" r:id="rId3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7" autoAdjust="0"/>
    <p:restoredTop sz="94660"/>
  </p:normalViewPr>
  <p:slideViewPr>
    <p:cSldViewPr snapToGrid="0">
      <p:cViewPr varScale="1">
        <p:scale>
          <a:sx n="87" d="100"/>
          <a:sy n="87" d="100"/>
        </p:scale>
        <p:origin x="944" y="192"/>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5/28/21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GB" dirty="0"/>
              <a:t>The User Perspective</a:t>
            </a:r>
            <a:endParaRPr lang="en-US" dirty="0"/>
          </a:p>
        </p:txBody>
      </p:sp>
      <p:sp>
        <p:nvSpPr>
          <p:cNvPr id="3" name="Subtitle 2"/>
          <p:cNvSpPr>
            <a:spLocks noGrp="1"/>
          </p:cNvSpPr>
          <p:nvPr>
            <p:ph type="subTitle" idx="1"/>
          </p:nvPr>
        </p:nvSpPr>
        <p:spPr>
          <a:xfrm>
            <a:off x="1625600" y="5124450"/>
            <a:ext cx="9216000" cy="533400"/>
          </a:xfrm>
        </p:spPr>
        <p:txBody>
          <a:bodyPr/>
          <a:lstStyle/>
          <a:p>
            <a:r>
              <a:rPr lang="en-US" dirty="0"/>
              <a:t>5</a:t>
            </a:r>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F071-8796-7C45-8A69-3D38D530312F}"/>
              </a:ext>
            </a:extLst>
          </p:cNvPr>
          <p:cNvSpPr>
            <a:spLocks noGrp="1"/>
          </p:cNvSpPr>
          <p:nvPr>
            <p:ph type="title"/>
          </p:nvPr>
        </p:nvSpPr>
        <p:spPr/>
        <p:txBody>
          <a:bodyPr/>
          <a:lstStyle/>
          <a:p>
            <a:r>
              <a:rPr lang="en-GB" dirty="0"/>
              <a:t>Identifying user classes</a:t>
            </a:r>
            <a:endParaRPr lang="en-PK" dirty="0"/>
          </a:p>
        </p:txBody>
      </p:sp>
      <p:sp>
        <p:nvSpPr>
          <p:cNvPr id="3" name="Date Placeholder 2">
            <a:extLst>
              <a:ext uri="{FF2B5EF4-FFF2-40B4-BE49-F238E27FC236}">
                <a16:creationId xmlns:a16="http://schemas.microsoft.com/office/drawing/2014/main" id="{3D19CE7C-C2E2-FC42-9BD9-B534F8A3E98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DF658A1-BFAE-6749-AA5B-95EF088B508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88C128C3-85A9-8D43-8B29-F304491F9AC6}"/>
              </a:ext>
            </a:extLst>
          </p:cNvPr>
          <p:cNvSpPr>
            <a:spLocks noGrp="1"/>
          </p:cNvSpPr>
          <p:nvPr>
            <p:ph sz="quarter" idx="1"/>
          </p:nvPr>
        </p:nvSpPr>
        <p:spPr/>
        <p:txBody>
          <a:bodyPr>
            <a:normAutofit/>
          </a:bodyPr>
          <a:lstStyle/>
          <a:p>
            <a:r>
              <a:rPr lang="en-GB" dirty="0"/>
              <a:t>To identify user classes, think about the tasks that various users will perform with the system. </a:t>
            </a:r>
          </a:p>
          <a:p>
            <a:r>
              <a:rPr lang="en-GB" dirty="0"/>
              <a:t>For example …</a:t>
            </a:r>
          </a:p>
          <a:p>
            <a:pPr lvl="1"/>
            <a:r>
              <a:rPr lang="en-GB" dirty="0"/>
              <a:t>A bank will have tellers, employees who process loan applications, business bankers, etc.  </a:t>
            </a:r>
          </a:p>
          <a:p>
            <a:pPr lvl="1"/>
            <a:r>
              <a:rPr lang="en-GB" dirty="0"/>
              <a:t>The tellers have to do more or less the same things, business bankers do more or less the same things, and so on. </a:t>
            </a:r>
          </a:p>
          <a:p>
            <a:pPr lvl="1"/>
            <a:r>
              <a:rPr lang="en-GB" dirty="0"/>
              <a:t>Therefore, class names for a banking system might include teller, loan officer, business banker, and branch manager. </a:t>
            </a:r>
          </a:p>
          <a:p>
            <a:pPr lvl="1"/>
            <a:r>
              <a:rPr lang="en-GB" dirty="0"/>
              <a:t>You might discover additional user classes by thinking of possible use cases, user stories, and process flows and who might perform them. </a:t>
            </a:r>
          </a:p>
          <a:p>
            <a:endParaRPr lang="en-PK" dirty="0"/>
          </a:p>
        </p:txBody>
      </p:sp>
    </p:spTree>
    <p:extLst>
      <p:ext uri="{BB962C8B-B14F-4D97-AF65-F5344CB8AC3E}">
        <p14:creationId xmlns:p14="http://schemas.microsoft.com/office/powerpoint/2010/main" val="168076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F72B-1E57-7F4D-9420-C6851D4B16D4}"/>
              </a:ext>
            </a:extLst>
          </p:cNvPr>
          <p:cNvSpPr>
            <a:spLocks noGrp="1"/>
          </p:cNvSpPr>
          <p:nvPr>
            <p:ph type="title"/>
          </p:nvPr>
        </p:nvSpPr>
        <p:spPr/>
        <p:txBody>
          <a:bodyPr>
            <a:normAutofit/>
          </a:bodyPr>
          <a:lstStyle/>
          <a:p>
            <a:r>
              <a:rPr lang="en-GB" dirty="0"/>
              <a:t>Expand then Contract </a:t>
            </a:r>
            <a:endParaRPr lang="en-PK" dirty="0"/>
          </a:p>
        </p:txBody>
      </p:sp>
      <p:sp>
        <p:nvSpPr>
          <p:cNvPr id="3" name="Date Placeholder 2">
            <a:extLst>
              <a:ext uri="{FF2B5EF4-FFF2-40B4-BE49-F238E27FC236}">
                <a16:creationId xmlns:a16="http://schemas.microsoft.com/office/drawing/2014/main" id="{6023AC64-08C5-5C4C-ABAB-3CDE204E87A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572D153-6724-EC4E-847C-02DE2627377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a:extLst>
              <a:ext uri="{FF2B5EF4-FFF2-40B4-BE49-F238E27FC236}">
                <a16:creationId xmlns:a16="http://schemas.microsoft.com/office/drawing/2014/main" id="{EA62792C-3D4D-4A47-87CB-F8159725D641}"/>
              </a:ext>
            </a:extLst>
          </p:cNvPr>
          <p:cNvSpPr>
            <a:spLocks noGrp="1"/>
          </p:cNvSpPr>
          <p:nvPr>
            <p:ph sz="quarter" idx="1"/>
          </p:nvPr>
        </p:nvSpPr>
        <p:spPr/>
        <p:txBody>
          <a:bodyPr>
            <a:normAutofit lnSpcReduction="10000"/>
          </a:bodyPr>
          <a:lstStyle/>
          <a:p>
            <a:r>
              <a:rPr lang="en-GB" dirty="0"/>
              <a:t>Its better to identify the different user classes early in the project so you can elicit requirements from representatives of each important class</a:t>
            </a:r>
          </a:p>
          <a:p>
            <a:r>
              <a:rPr lang="en-GB" dirty="0"/>
              <a:t>A useful technique for this is a collaboration pattern is called “expand then contract” </a:t>
            </a:r>
          </a:p>
          <a:p>
            <a:r>
              <a:rPr lang="en-GB" dirty="0"/>
              <a:t>Start by asking the project sponsor who they expect to use the system. </a:t>
            </a:r>
          </a:p>
          <a:p>
            <a:r>
              <a:rPr lang="en-GB" dirty="0"/>
              <a:t>Then brainstorm as many user classes as you can think of. </a:t>
            </a:r>
          </a:p>
          <a:p>
            <a:pPr lvl="1"/>
            <a:r>
              <a:rPr lang="en-GB" dirty="0"/>
              <a:t>It’s important not to overlook a user class, which can lead to problems later when someone complains that the delivered solution doesn’t meet their needs. </a:t>
            </a:r>
          </a:p>
          <a:p>
            <a:r>
              <a:rPr lang="en-GB" dirty="0"/>
              <a:t>Next, look for groups with similar needs that you can either combine or treat as a major user class with several subclasses. </a:t>
            </a:r>
          </a:p>
          <a:p>
            <a:r>
              <a:rPr lang="en-GB" dirty="0"/>
              <a:t>Try to bring the list down to about 15 or fewer distinct user classes. </a:t>
            </a:r>
          </a:p>
          <a:p>
            <a:endParaRPr lang="en-GB" dirty="0"/>
          </a:p>
          <a:p>
            <a:endParaRPr lang="en-PK" dirty="0"/>
          </a:p>
        </p:txBody>
      </p:sp>
    </p:spTree>
    <p:extLst>
      <p:ext uri="{BB962C8B-B14F-4D97-AF65-F5344CB8AC3E}">
        <p14:creationId xmlns:p14="http://schemas.microsoft.com/office/powerpoint/2010/main" val="419688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2F0255-2BD5-E44D-9CBE-593CDC710ED2}"/>
              </a:ext>
            </a:extLst>
          </p:cNvPr>
          <p:cNvPicPr>
            <a:picLocks noChangeAspect="1"/>
          </p:cNvPicPr>
          <p:nvPr/>
        </p:nvPicPr>
        <p:blipFill>
          <a:blip r:embed="rId2"/>
          <a:stretch>
            <a:fillRect/>
          </a:stretch>
        </p:blipFill>
        <p:spPr>
          <a:xfrm>
            <a:off x="4186194" y="3995625"/>
            <a:ext cx="7860849" cy="2709975"/>
          </a:xfrm>
          <a:prstGeom prst="rect">
            <a:avLst/>
          </a:prstGeom>
        </p:spPr>
      </p:pic>
      <p:sp>
        <p:nvSpPr>
          <p:cNvPr id="2" name="Title 1">
            <a:extLst>
              <a:ext uri="{FF2B5EF4-FFF2-40B4-BE49-F238E27FC236}">
                <a16:creationId xmlns:a16="http://schemas.microsoft.com/office/drawing/2014/main" id="{14F7D789-F78E-3242-9522-9A6180BDA1BC}"/>
              </a:ext>
            </a:extLst>
          </p:cNvPr>
          <p:cNvSpPr>
            <a:spLocks noGrp="1"/>
          </p:cNvSpPr>
          <p:nvPr>
            <p:ph type="title"/>
          </p:nvPr>
        </p:nvSpPr>
        <p:spPr/>
        <p:txBody>
          <a:bodyPr/>
          <a:lstStyle/>
          <a:p>
            <a:r>
              <a:rPr lang="en-GB" dirty="0"/>
              <a:t>Identifying user classes</a:t>
            </a:r>
            <a:endParaRPr lang="en-PK" dirty="0"/>
          </a:p>
        </p:txBody>
      </p:sp>
      <p:sp>
        <p:nvSpPr>
          <p:cNvPr id="3" name="Date Placeholder 2">
            <a:extLst>
              <a:ext uri="{FF2B5EF4-FFF2-40B4-BE49-F238E27FC236}">
                <a16:creationId xmlns:a16="http://schemas.microsoft.com/office/drawing/2014/main" id="{EA3F4380-A45D-5942-82F8-356C966FCB0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F2DCF6D-ACAF-584F-9AD9-CB31F12A25B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81046F65-0BA5-7047-82FC-BA65D63D2108}"/>
              </a:ext>
            </a:extLst>
          </p:cNvPr>
          <p:cNvSpPr>
            <a:spLocks noGrp="1"/>
          </p:cNvSpPr>
          <p:nvPr>
            <p:ph sz="quarter" idx="1"/>
          </p:nvPr>
        </p:nvSpPr>
        <p:spPr/>
        <p:txBody>
          <a:bodyPr/>
          <a:lstStyle/>
          <a:p>
            <a:r>
              <a:rPr lang="en-GB" dirty="0"/>
              <a:t>Various analysis models can help you identify user classes</a:t>
            </a:r>
          </a:p>
          <a:p>
            <a:r>
              <a:rPr lang="en-GB" dirty="0"/>
              <a:t>The external entities shown outside your system on a context diagram are candidates for user classes</a:t>
            </a:r>
          </a:p>
          <a:p>
            <a:r>
              <a:rPr lang="en-GB" dirty="0"/>
              <a:t>A corporate organization chart can also help you discover potential users and other stakeholders</a:t>
            </a:r>
          </a:p>
          <a:p>
            <a:pPr lvl="1"/>
            <a:r>
              <a:rPr lang="en-GB" dirty="0"/>
              <a:t>Organization chart analysis reduces the likelihood that you will overlook an important class of users within that organization </a:t>
            </a:r>
          </a:p>
          <a:p>
            <a:endParaRPr lang="en-GB" dirty="0"/>
          </a:p>
          <a:p>
            <a:endParaRPr lang="en-PK" dirty="0"/>
          </a:p>
        </p:txBody>
      </p:sp>
    </p:spTree>
    <p:extLst>
      <p:ext uri="{BB962C8B-B14F-4D97-AF65-F5344CB8AC3E}">
        <p14:creationId xmlns:p14="http://schemas.microsoft.com/office/powerpoint/2010/main" val="360132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420F-1D9B-4445-B448-BDF809178969}"/>
              </a:ext>
            </a:extLst>
          </p:cNvPr>
          <p:cNvSpPr>
            <a:spLocks noGrp="1"/>
          </p:cNvSpPr>
          <p:nvPr>
            <p:ph type="title"/>
          </p:nvPr>
        </p:nvSpPr>
        <p:spPr>
          <a:xfrm>
            <a:off x="240892" y="135890"/>
            <a:ext cx="1632513" cy="2489323"/>
          </a:xfrm>
        </p:spPr>
        <p:txBody>
          <a:bodyPr>
            <a:normAutofit/>
          </a:bodyPr>
          <a:lstStyle/>
          <a:p>
            <a:r>
              <a:rPr lang="en-GB" sz="2400" dirty="0"/>
              <a:t>User classes for the Chemical Tracking System </a:t>
            </a:r>
            <a:endParaRPr lang="en-PK" sz="2400" dirty="0"/>
          </a:p>
        </p:txBody>
      </p:sp>
      <p:sp>
        <p:nvSpPr>
          <p:cNvPr id="3" name="Date Placeholder 2">
            <a:extLst>
              <a:ext uri="{FF2B5EF4-FFF2-40B4-BE49-F238E27FC236}">
                <a16:creationId xmlns:a16="http://schemas.microsoft.com/office/drawing/2014/main" id="{F37E8A1D-FF83-3A4C-864D-BF02CD606FC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0D0E2F9-91D1-094E-A7AE-7EE2A103944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pic>
        <p:nvPicPr>
          <p:cNvPr id="6" name="Picture 5">
            <a:extLst>
              <a:ext uri="{FF2B5EF4-FFF2-40B4-BE49-F238E27FC236}">
                <a16:creationId xmlns:a16="http://schemas.microsoft.com/office/drawing/2014/main" id="{CE42B692-0A11-8F46-A8A0-C9A173B5DD07}"/>
              </a:ext>
            </a:extLst>
          </p:cNvPr>
          <p:cNvPicPr>
            <a:picLocks noChangeAspect="1"/>
          </p:cNvPicPr>
          <p:nvPr/>
        </p:nvPicPr>
        <p:blipFill>
          <a:blip r:embed="rId2"/>
          <a:stretch>
            <a:fillRect/>
          </a:stretch>
        </p:blipFill>
        <p:spPr>
          <a:xfrm>
            <a:off x="1605823" y="237552"/>
            <a:ext cx="10482942" cy="6484558"/>
          </a:xfrm>
          <a:prstGeom prst="rect">
            <a:avLst/>
          </a:prstGeom>
        </p:spPr>
      </p:pic>
    </p:spTree>
    <p:extLst>
      <p:ext uri="{BB962C8B-B14F-4D97-AF65-F5344CB8AC3E}">
        <p14:creationId xmlns:p14="http://schemas.microsoft.com/office/powerpoint/2010/main" val="197058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C15A-E87E-BA4B-B997-BBA1E6279F6E}"/>
              </a:ext>
            </a:extLst>
          </p:cNvPr>
          <p:cNvSpPr>
            <a:spLocks noGrp="1"/>
          </p:cNvSpPr>
          <p:nvPr>
            <p:ph type="title"/>
          </p:nvPr>
        </p:nvSpPr>
        <p:spPr/>
        <p:txBody>
          <a:bodyPr>
            <a:normAutofit/>
          </a:bodyPr>
          <a:lstStyle/>
          <a:p>
            <a:r>
              <a:rPr lang="en-GB" dirty="0"/>
              <a:t>User personas </a:t>
            </a:r>
            <a:endParaRPr lang="en-PK" dirty="0"/>
          </a:p>
        </p:txBody>
      </p:sp>
      <p:sp>
        <p:nvSpPr>
          <p:cNvPr id="3" name="Date Placeholder 2">
            <a:extLst>
              <a:ext uri="{FF2B5EF4-FFF2-40B4-BE49-F238E27FC236}">
                <a16:creationId xmlns:a16="http://schemas.microsoft.com/office/drawing/2014/main" id="{ABD67EBD-AC55-8247-8827-E0144F65190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1D63D0F-A56A-FF41-847E-3909ABDFB00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5" name="Content Placeholder 4">
            <a:extLst>
              <a:ext uri="{FF2B5EF4-FFF2-40B4-BE49-F238E27FC236}">
                <a16:creationId xmlns:a16="http://schemas.microsoft.com/office/drawing/2014/main" id="{8D390DA6-5869-2F4B-88D4-9530E8B96368}"/>
              </a:ext>
            </a:extLst>
          </p:cNvPr>
          <p:cNvSpPr>
            <a:spLocks noGrp="1"/>
          </p:cNvSpPr>
          <p:nvPr>
            <p:ph sz="quarter" idx="1"/>
          </p:nvPr>
        </p:nvSpPr>
        <p:spPr/>
        <p:txBody>
          <a:bodyPr>
            <a:normAutofit fontScale="85000" lnSpcReduction="10000"/>
          </a:bodyPr>
          <a:lstStyle/>
          <a:p>
            <a:r>
              <a:rPr lang="en-PK" dirty="0"/>
              <a:t>You can create a persona for each user class</a:t>
            </a:r>
          </a:p>
          <a:p>
            <a:r>
              <a:rPr lang="en-GB" dirty="0"/>
              <a:t>A persona is a description of a hypothetical, generic person who serves as a stand-in for a group of users having similar characteristics and needs. </a:t>
            </a:r>
          </a:p>
          <a:p>
            <a:r>
              <a:rPr lang="en-GB" dirty="0"/>
              <a:t>You can use personas to help you understand the requirements and to design the user experience to best meet the needs of specific user communities/groups.</a:t>
            </a:r>
          </a:p>
          <a:p>
            <a:r>
              <a:rPr lang="en-GB" dirty="0"/>
              <a:t>Personas are also helpful when the BA doesn’t have an actual user representative </a:t>
            </a:r>
          </a:p>
          <a:p>
            <a:pPr lvl="1"/>
            <a:r>
              <a:rPr lang="en-GB" dirty="0"/>
              <a:t>Rather than halting the work, the BA can envision a persona performing a particular task or try to assess what the persona’s preferences would be, thereby drafting a requirements starting point to be confirmed when an actual user is available. </a:t>
            </a:r>
          </a:p>
          <a:p>
            <a:r>
              <a:rPr lang="en-GB" dirty="0"/>
              <a:t>Persona details for a commercial customer include social and demographic characteristics and behaviours, preferences, annoyances, and similar information. </a:t>
            </a:r>
          </a:p>
          <a:p>
            <a:pPr lvl="1"/>
            <a:r>
              <a:rPr lang="en-GB" dirty="0"/>
              <a:t>Make sure the personas you create truly are representative of their user class, based on market, demographic, and ethnographic research. </a:t>
            </a:r>
          </a:p>
          <a:p>
            <a:endParaRPr lang="en-PK" dirty="0"/>
          </a:p>
        </p:txBody>
      </p:sp>
    </p:spTree>
    <p:extLst>
      <p:ext uri="{BB962C8B-B14F-4D97-AF65-F5344CB8AC3E}">
        <p14:creationId xmlns:p14="http://schemas.microsoft.com/office/powerpoint/2010/main" val="322350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5369-0771-D54C-BDA0-79D33D92C316}"/>
              </a:ext>
            </a:extLst>
          </p:cNvPr>
          <p:cNvSpPr>
            <a:spLocks noGrp="1"/>
          </p:cNvSpPr>
          <p:nvPr>
            <p:ph type="title"/>
          </p:nvPr>
        </p:nvSpPr>
        <p:spPr/>
        <p:txBody>
          <a:bodyPr/>
          <a:lstStyle/>
          <a:p>
            <a:r>
              <a:rPr lang="en-GB" dirty="0"/>
              <a:t>User persona – Example </a:t>
            </a:r>
            <a:endParaRPr lang="en-PK" dirty="0"/>
          </a:p>
        </p:txBody>
      </p:sp>
      <p:sp>
        <p:nvSpPr>
          <p:cNvPr id="3" name="Date Placeholder 2">
            <a:extLst>
              <a:ext uri="{FF2B5EF4-FFF2-40B4-BE49-F238E27FC236}">
                <a16:creationId xmlns:a16="http://schemas.microsoft.com/office/drawing/2014/main" id="{9F312819-C5B4-0B4D-A72F-6B0671D421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C001E41-F1D2-F744-808A-77546528AD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
        <p:nvSpPr>
          <p:cNvPr id="5" name="Content Placeholder 4">
            <a:extLst>
              <a:ext uri="{FF2B5EF4-FFF2-40B4-BE49-F238E27FC236}">
                <a16:creationId xmlns:a16="http://schemas.microsoft.com/office/drawing/2014/main" id="{17F0E44F-9C00-334C-A8F6-1805C357BB40}"/>
              </a:ext>
            </a:extLst>
          </p:cNvPr>
          <p:cNvSpPr>
            <a:spLocks noGrp="1"/>
          </p:cNvSpPr>
          <p:nvPr>
            <p:ph sz="quarter" idx="1"/>
          </p:nvPr>
        </p:nvSpPr>
        <p:spPr>
          <a:xfrm>
            <a:off x="605533" y="1219200"/>
            <a:ext cx="10972800" cy="5137150"/>
          </a:xfrm>
          <a:custGeom>
            <a:avLst/>
            <a:gdLst>
              <a:gd name="connsiteX0" fmla="*/ 0 w 10972800"/>
              <a:gd name="connsiteY0" fmla="*/ 0 h 5137150"/>
              <a:gd name="connsiteX1" fmla="*/ 358060 w 10972800"/>
              <a:gd name="connsiteY1" fmla="*/ 0 h 5137150"/>
              <a:gd name="connsiteX2" fmla="*/ 935576 w 10972800"/>
              <a:gd name="connsiteY2" fmla="*/ 0 h 5137150"/>
              <a:gd name="connsiteX3" fmla="*/ 1513091 w 10972800"/>
              <a:gd name="connsiteY3" fmla="*/ 0 h 5137150"/>
              <a:gd name="connsiteX4" fmla="*/ 1761423 w 10972800"/>
              <a:gd name="connsiteY4" fmla="*/ 0 h 5137150"/>
              <a:gd name="connsiteX5" fmla="*/ 2448667 w 10972800"/>
              <a:gd name="connsiteY5" fmla="*/ 0 h 5137150"/>
              <a:gd name="connsiteX6" fmla="*/ 2696999 w 10972800"/>
              <a:gd name="connsiteY6" fmla="*/ 0 h 5137150"/>
              <a:gd name="connsiteX7" fmla="*/ 3274515 w 10972800"/>
              <a:gd name="connsiteY7" fmla="*/ 0 h 5137150"/>
              <a:gd name="connsiteX8" fmla="*/ 4071486 w 10972800"/>
              <a:gd name="connsiteY8" fmla="*/ 0 h 5137150"/>
              <a:gd name="connsiteX9" fmla="*/ 4868458 w 10972800"/>
              <a:gd name="connsiteY9" fmla="*/ 0 h 5137150"/>
              <a:gd name="connsiteX10" fmla="*/ 5555702 w 10972800"/>
              <a:gd name="connsiteY10" fmla="*/ 0 h 5137150"/>
              <a:gd name="connsiteX11" fmla="*/ 6023490 w 10972800"/>
              <a:gd name="connsiteY11" fmla="*/ 0 h 5137150"/>
              <a:gd name="connsiteX12" fmla="*/ 6271821 w 10972800"/>
              <a:gd name="connsiteY12" fmla="*/ 0 h 5137150"/>
              <a:gd name="connsiteX13" fmla="*/ 6739609 w 10972800"/>
              <a:gd name="connsiteY13" fmla="*/ 0 h 5137150"/>
              <a:gd name="connsiteX14" fmla="*/ 7426853 w 10972800"/>
              <a:gd name="connsiteY14" fmla="*/ 0 h 5137150"/>
              <a:gd name="connsiteX15" fmla="*/ 8223825 w 10972800"/>
              <a:gd name="connsiteY15" fmla="*/ 0 h 5137150"/>
              <a:gd name="connsiteX16" fmla="*/ 8472157 w 10972800"/>
              <a:gd name="connsiteY16" fmla="*/ 0 h 5137150"/>
              <a:gd name="connsiteX17" fmla="*/ 8720488 w 10972800"/>
              <a:gd name="connsiteY17" fmla="*/ 0 h 5137150"/>
              <a:gd name="connsiteX18" fmla="*/ 9517460 w 10972800"/>
              <a:gd name="connsiteY18" fmla="*/ 0 h 5137150"/>
              <a:gd name="connsiteX19" fmla="*/ 9765792 w 10972800"/>
              <a:gd name="connsiteY19" fmla="*/ 0 h 5137150"/>
              <a:gd name="connsiteX20" fmla="*/ 10343308 w 10972800"/>
              <a:gd name="connsiteY20" fmla="*/ 0 h 5137150"/>
              <a:gd name="connsiteX21" fmla="*/ 10972800 w 10972800"/>
              <a:gd name="connsiteY21" fmla="*/ 0 h 5137150"/>
              <a:gd name="connsiteX22" fmla="*/ 10972800 w 10972800"/>
              <a:gd name="connsiteY22" fmla="*/ 468051 h 5137150"/>
              <a:gd name="connsiteX23" fmla="*/ 10972800 w 10972800"/>
              <a:gd name="connsiteY23" fmla="*/ 1141589 h 5137150"/>
              <a:gd name="connsiteX24" fmla="*/ 10972800 w 10972800"/>
              <a:gd name="connsiteY24" fmla="*/ 1815126 h 5137150"/>
              <a:gd name="connsiteX25" fmla="*/ 10972800 w 10972800"/>
              <a:gd name="connsiteY25" fmla="*/ 2231806 h 5137150"/>
              <a:gd name="connsiteX26" fmla="*/ 10972800 w 10972800"/>
              <a:gd name="connsiteY26" fmla="*/ 2802601 h 5137150"/>
              <a:gd name="connsiteX27" fmla="*/ 10972800 w 10972800"/>
              <a:gd name="connsiteY27" fmla="*/ 3322024 h 5137150"/>
              <a:gd name="connsiteX28" fmla="*/ 10972800 w 10972800"/>
              <a:gd name="connsiteY28" fmla="*/ 3841447 h 5137150"/>
              <a:gd name="connsiteX29" fmla="*/ 10972800 w 10972800"/>
              <a:gd name="connsiteY29" fmla="*/ 4360870 h 5137150"/>
              <a:gd name="connsiteX30" fmla="*/ 10972800 w 10972800"/>
              <a:gd name="connsiteY30" fmla="*/ 5137150 h 5137150"/>
              <a:gd name="connsiteX31" fmla="*/ 10175828 w 10972800"/>
              <a:gd name="connsiteY31" fmla="*/ 5137150 h 5137150"/>
              <a:gd name="connsiteX32" fmla="*/ 9378856 w 10972800"/>
              <a:gd name="connsiteY32" fmla="*/ 5137150 h 5137150"/>
              <a:gd name="connsiteX33" fmla="*/ 8801341 w 10972800"/>
              <a:gd name="connsiteY33" fmla="*/ 5137150 h 5137150"/>
              <a:gd name="connsiteX34" fmla="*/ 8004369 w 10972800"/>
              <a:gd name="connsiteY34" fmla="*/ 5137150 h 5137150"/>
              <a:gd name="connsiteX35" fmla="*/ 7207397 w 10972800"/>
              <a:gd name="connsiteY35" fmla="*/ 5137150 h 5137150"/>
              <a:gd name="connsiteX36" fmla="*/ 6849337 w 10972800"/>
              <a:gd name="connsiteY36" fmla="*/ 5137150 h 5137150"/>
              <a:gd name="connsiteX37" fmla="*/ 6381549 w 10972800"/>
              <a:gd name="connsiteY37" fmla="*/ 5137150 h 5137150"/>
              <a:gd name="connsiteX38" fmla="*/ 5804034 w 10972800"/>
              <a:gd name="connsiteY38" fmla="*/ 5137150 h 5137150"/>
              <a:gd name="connsiteX39" fmla="*/ 5226518 w 10972800"/>
              <a:gd name="connsiteY39" fmla="*/ 5137150 h 5137150"/>
              <a:gd name="connsiteX40" fmla="*/ 4539274 w 10972800"/>
              <a:gd name="connsiteY40" fmla="*/ 5137150 h 5137150"/>
              <a:gd name="connsiteX41" fmla="*/ 4181214 w 10972800"/>
              <a:gd name="connsiteY41" fmla="*/ 5137150 h 5137150"/>
              <a:gd name="connsiteX42" fmla="*/ 3823155 w 10972800"/>
              <a:gd name="connsiteY42" fmla="*/ 5137150 h 5137150"/>
              <a:gd name="connsiteX43" fmla="*/ 3026183 w 10972800"/>
              <a:gd name="connsiteY43" fmla="*/ 5137150 h 5137150"/>
              <a:gd name="connsiteX44" fmla="*/ 2229211 w 10972800"/>
              <a:gd name="connsiteY44" fmla="*/ 5137150 h 5137150"/>
              <a:gd name="connsiteX45" fmla="*/ 1651695 w 10972800"/>
              <a:gd name="connsiteY45" fmla="*/ 5137150 h 5137150"/>
              <a:gd name="connsiteX46" fmla="*/ 1403363 w 10972800"/>
              <a:gd name="connsiteY46" fmla="*/ 5137150 h 5137150"/>
              <a:gd name="connsiteX47" fmla="*/ 1155032 w 10972800"/>
              <a:gd name="connsiteY47" fmla="*/ 5137150 h 5137150"/>
              <a:gd name="connsiteX48" fmla="*/ 0 w 10972800"/>
              <a:gd name="connsiteY48" fmla="*/ 5137150 h 5137150"/>
              <a:gd name="connsiteX49" fmla="*/ 0 w 10972800"/>
              <a:gd name="connsiteY49" fmla="*/ 4617727 h 5137150"/>
              <a:gd name="connsiteX50" fmla="*/ 0 w 10972800"/>
              <a:gd name="connsiteY50" fmla="*/ 4098304 h 5137150"/>
              <a:gd name="connsiteX51" fmla="*/ 0 w 10972800"/>
              <a:gd name="connsiteY51" fmla="*/ 3578881 h 5137150"/>
              <a:gd name="connsiteX52" fmla="*/ 0 w 10972800"/>
              <a:gd name="connsiteY52" fmla="*/ 3162201 h 5137150"/>
              <a:gd name="connsiteX53" fmla="*/ 0 w 10972800"/>
              <a:gd name="connsiteY53" fmla="*/ 2745521 h 5137150"/>
              <a:gd name="connsiteX54" fmla="*/ 0 w 10972800"/>
              <a:gd name="connsiteY54" fmla="*/ 2328841 h 5137150"/>
              <a:gd name="connsiteX55" fmla="*/ 0 w 10972800"/>
              <a:gd name="connsiteY55" fmla="*/ 1912161 h 5137150"/>
              <a:gd name="connsiteX56" fmla="*/ 0 w 10972800"/>
              <a:gd name="connsiteY56" fmla="*/ 1495481 h 5137150"/>
              <a:gd name="connsiteX57" fmla="*/ 0 w 10972800"/>
              <a:gd name="connsiteY57" fmla="*/ 976058 h 5137150"/>
              <a:gd name="connsiteX58" fmla="*/ 0 w 10972800"/>
              <a:gd name="connsiteY58" fmla="*/ 559379 h 5137150"/>
              <a:gd name="connsiteX59" fmla="*/ 0 w 10972800"/>
              <a:gd name="connsiteY59" fmla="*/ 0 h 513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972800" h="5137150" fill="none" extrusionOk="0">
                <a:moveTo>
                  <a:pt x="0" y="0"/>
                </a:moveTo>
                <a:cubicBezTo>
                  <a:pt x="100698" y="-4190"/>
                  <a:pt x="242733" y="35427"/>
                  <a:pt x="358060" y="0"/>
                </a:cubicBezTo>
                <a:cubicBezTo>
                  <a:pt x="473387" y="-35427"/>
                  <a:pt x="677924" y="58107"/>
                  <a:pt x="935576" y="0"/>
                </a:cubicBezTo>
                <a:cubicBezTo>
                  <a:pt x="1193228" y="-58107"/>
                  <a:pt x="1308647" y="53836"/>
                  <a:pt x="1513091" y="0"/>
                </a:cubicBezTo>
                <a:cubicBezTo>
                  <a:pt x="1717535" y="-53836"/>
                  <a:pt x="1652162" y="3541"/>
                  <a:pt x="1761423" y="0"/>
                </a:cubicBezTo>
                <a:cubicBezTo>
                  <a:pt x="1870684" y="-3541"/>
                  <a:pt x="2162858" y="34246"/>
                  <a:pt x="2448667" y="0"/>
                </a:cubicBezTo>
                <a:cubicBezTo>
                  <a:pt x="2734476" y="-34246"/>
                  <a:pt x="2580124" y="12458"/>
                  <a:pt x="2696999" y="0"/>
                </a:cubicBezTo>
                <a:cubicBezTo>
                  <a:pt x="2813874" y="-12458"/>
                  <a:pt x="3131993" y="54461"/>
                  <a:pt x="3274515" y="0"/>
                </a:cubicBezTo>
                <a:cubicBezTo>
                  <a:pt x="3417037" y="-54461"/>
                  <a:pt x="3885059" y="26766"/>
                  <a:pt x="4071486" y="0"/>
                </a:cubicBezTo>
                <a:cubicBezTo>
                  <a:pt x="4257913" y="-26766"/>
                  <a:pt x="4646761" y="48414"/>
                  <a:pt x="4868458" y="0"/>
                </a:cubicBezTo>
                <a:cubicBezTo>
                  <a:pt x="5090155" y="-48414"/>
                  <a:pt x="5284201" y="9144"/>
                  <a:pt x="5555702" y="0"/>
                </a:cubicBezTo>
                <a:cubicBezTo>
                  <a:pt x="5827203" y="-9144"/>
                  <a:pt x="5927905" y="5378"/>
                  <a:pt x="6023490" y="0"/>
                </a:cubicBezTo>
                <a:cubicBezTo>
                  <a:pt x="6119075" y="-5378"/>
                  <a:pt x="6211429" y="122"/>
                  <a:pt x="6271821" y="0"/>
                </a:cubicBezTo>
                <a:cubicBezTo>
                  <a:pt x="6332213" y="-122"/>
                  <a:pt x="6629240" y="3754"/>
                  <a:pt x="6739609" y="0"/>
                </a:cubicBezTo>
                <a:cubicBezTo>
                  <a:pt x="6849978" y="-3754"/>
                  <a:pt x="7087962" y="2896"/>
                  <a:pt x="7426853" y="0"/>
                </a:cubicBezTo>
                <a:cubicBezTo>
                  <a:pt x="7765744" y="-2896"/>
                  <a:pt x="7970660" y="28545"/>
                  <a:pt x="8223825" y="0"/>
                </a:cubicBezTo>
                <a:cubicBezTo>
                  <a:pt x="8476990" y="-28545"/>
                  <a:pt x="8389270" y="23229"/>
                  <a:pt x="8472157" y="0"/>
                </a:cubicBezTo>
                <a:cubicBezTo>
                  <a:pt x="8555044" y="-23229"/>
                  <a:pt x="8660851" y="29641"/>
                  <a:pt x="8720488" y="0"/>
                </a:cubicBezTo>
                <a:cubicBezTo>
                  <a:pt x="8780125" y="-29641"/>
                  <a:pt x="9352932" y="71671"/>
                  <a:pt x="9517460" y="0"/>
                </a:cubicBezTo>
                <a:cubicBezTo>
                  <a:pt x="9681988" y="-71671"/>
                  <a:pt x="9686054" y="14798"/>
                  <a:pt x="9765792" y="0"/>
                </a:cubicBezTo>
                <a:cubicBezTo>
                  <a:pt x="9845530" y="-14798"/>
                  <a:pt x="10078084" y="52223"/>
                  <a:pt x="10343308" y="0"/>
                </a:cubicBezTo>
                <a:cubicBezTo>
                  <a:pt x="10608532" y="-52223"/>
                  <a:pt x="10798140" y="59550"/>
                  <a:pt x="10972800" y="0"/>
                </a:cubicBezTo>
                <a:cubicBezTo>
                  <a:pt x="10986594" y="136198"/>
                  <a:pt x="10942490" y="339366"/>
                  <a:pt x="10972800" y="468051"/>
                </a:cubicBezTo>
                <a:cubicBezTo>
                  <a:pt x="11003110" y="596736"/>
                  <a:pt x="10931660" y="931088"/>
                  <a:pt x="10972800" y="1141589"/>
                </a:cubicBezTo>
                <a:cubicBezTo>
                  <a:pt x="11013940" y="1352090"/>
                  <a:pt x="10910403" y="1597909"/>
                  <a:pt x="10972800" y="1815126"/>
                </a:cubicBezTo>
                <a:cubicBezTo>
                  <a:pt x="11035197" y="2032343"/>
                  <a:pt x="10929854" y="2059760"/>
                  <a:pt x="10972800" y="2231806"/>
                </a:cubicBezTo>
                <a:cubicBezTo>
                  <a:pt x="11015746" y="2403852"/>
                  <a:pt x="10959000" y="2595614"/>
                  <a:pt x="10972800" y="2802601"/>
                </a:cubicBezTo>
                <a:cubicBezTo>
                  <a:pt x="10986600" y="3009589"/>
                  <a:pt x="10929013" y="3167893"/>
                  <a:pt x="10972800" y="3322024"/>
                </a:cubicBezTo>
                <a:cubicBezTo>
                  <a:pt x="11016587" y="3476155"/>
                  <a:pt x="10949980" y="3651877"/>
                  <a:pt x="10972800" y="3841447"/>
                </a:cubicBezTo>
                <a:cubicBezTo>
                  <a:pt x="10995620" y="4031017"/>
                  <a:pt x="10913989" y="4204656"/>
                  <a:pt x="10972800" y="4360870"/>
                </a:cubicBezTo>
                <a:cubicBezTo>
                  <a:pt x="11031611" y="4517084"/>
                  <a:pt x="10918379" y="4854730"/>
                  <a:pt x="10972800" y="5137150"/>
                </a:cubicBezTo>
                <a:cubicBezTo>
                  <a:pt x="10808589" y="5189239"/>
                  <a:pt x="10567290" y="5115573"/>
                  <a:pt x="10175828" y="5137150"/>
                </a:cubicBezTo>
                <a:cubicBezTo>
                  <a:pt x="9784366" y="5158727"/>
                  <a:pt x="9559661" y="5084589"/>
                  <a:pt x="9378856" y="5137150"/>
                </a:cubicBezTo>
                <a:cubicBezTo>
                  <a:pt x="9198051" y="5189711"/>
                  <a:pt x="9023551" y="5084446"/>
                  <a:pt x="8801341" y="5137150"/>
                </a:cubicBezTo>
                <a:cubicBezTo>
                  <a:pt x="8579132" y="5189854"/>
                  <a:pt x="8169373" y="5056417"/>
                  <a:pt x="8004369" y="5137150"/>
                </a:cubicBezTo>
                <a:cubicBezTo>
                  <a:pt x="7839365" y="5217883"/>
                  <a:pt x="7382788" y="5079396"/>
                  <a:pt x="7207397" y="5137150"/>
                </a:cubicBezTo>
                <a:cubicBezTo>
                  <a:pt x="7032006" y="5194904"/>
                  <a:pt x="7021699" y="5105115"/>
                  <a:pt x="6849337" y="5137150"/>
                </a:cubicBezTo>
                <a:cubicBezTo>
                  <a:pt x="6676975" y="5169185"/>
                  <a:pt x="6494449" y="5134569"/>
                  <a:pt x="6381549" y="5137150"/>
                </a:cubicBezTo>
                <a:cubicBezTo>
                  <a:pt x="6268649" y="5139731"/>
                  <a:pt x="6028815" y="5076843"/>
                  <a:pt x="5804034" y="5137150"/>
                </a:cubicBezTo>
                <a:cubicBezTo>
                  <a:pt x="5579254" y="5197457"/>
                  <a:pt x="5356270" y="5094989"/>
                  <a:pt x="5226518" y="5137150"/>
                </a:cubicBezTo>
                <a:cubicBezTo>
                  <a:pt x="5096766" y="5179311"/>
                  <a:pt x="4882683" y="5109311"/>
                  <a:pt x="4539274" y="5137150"/>
                </a:cubicBezTo>
                <a:cubicBezTo>
                  <a:pt x="4195865" y="5164989"/>
                  <a:pt x="4254170" y="5131643"/>
                  <a:pt x="4181214" y="5137150"/>
                </a:cubicBezTo>
                <a:cubicBezTo>
                  <a:pt x="4108258" y="5142657"/>
                  <a:pt x="3974683" y="5134475"/>
                  <a:pt x="3823155" y="5137150"/>
                </a:cubicBezTo>
                <a:cubicBezTo>
                  <a:pt x="3671627" y="5139825"/>
                  <a:pt x="3416792" y="5090790"/>
                  <a:pt x="3026183" y="5137150"/>
                </a:cubicBezTo>
                <a:cubicBezTo>
                  <a:pt x="2635574" y="5183510"/>
                  <a:pt x="2620696" y="5088079"/>
                  <a:pt x="2229211" y="5137150"/>
                </a:cubicBezTo>
                <a:cubicBezTo>
                  <a:pt x="1837726" y="5186221"/>
                  <a:pt x="1839770" y="5083858"/>
                  <a:pt x="1651695" y="5137150"/>
                </a:cubicBezTo>
                <a:cubicBezTo>
                  <a:pt x="1463620" y="5190442"/>
                  <a:pt x="1496217" y="5126783"/>
                  <a:pt x="1403363" y="5137150"/>
                </a:cubicBezTo>
                <a:cubicBezTo>
                  <a:pt x="1310509" y="5147517"/>
                  <a:pt x="1244536" y="5134905"/>
                  <a:pt x="1155032" y="5137150"/>
                </a:cubicBezTo>
                <a:cubicBezTo>
                  <a:pt x="1065528" y="5139395"/>
                  <a:pt x="482736" y="5117954"/>
                  <a:pt x="0" y="5137150"/>
                </a:cubicBezTo>
                <a:cubicBezTo>
                  <a:pt x="-17588" y="4897516"/>
                  <a:pt x="6515" y="4758829"/>
                  <a:pt x="0" y="4617727"/>
                </a:cubicBezTo>
                <a:cubicBezTo>
                  <a:pt x="-6515" y="4476625"/>
                  <a:pt x="40377" y="4218016"/>
                  <a:pt x="0" y="4098304"/>
                </a:cubicBezTo>
                <a:cubicBezTo>
                  <a:pt x="-40377" y="3978592"/>
                  <a:pt x="44784" y="3827019"/>
                  <a:pt x="0" y="3578881"/>
                </a:cubicBezTo>
                <a:cubicBezTo>
                  <a:pt x="-44784" y="3330743"/>
                  <a:pt x="39307" y="3248886"/>
                  <a:pt x="0" y="3162201"/>
                </a:cubicBezTo>
                <a:cubicBezTo>
                  <a:pt x="-39307" y="3075516"/>
                  <a:pt x="37090" y="2844347"/>
                  <a:pt x="0" y="2745521"/>
                </a:cubicBezTo>
                <a:cubicBezTo>
                  <a:pt x="-37090" y="2646695"/>
                  <a:pt x="15623" y="2416097"/>
                  <a:pt x="0" y="2328841"/>
                </a:cubicBezTo>
                <a:cubicBezTo>
                  <a:pt x="-15623" y="2241585"/>
                  <a:pt x="18159" y="2076151"/>
                  <a:pt x="0" y="1912161"/>
                </a:cubicBezTo>
                <a:cubicBezTo>
                  <a:pt x="-18159" y="1748171"/>
                  <a:pt x="25913" y="1686446"/>
                  <a:pt x="0" y="1495481"/>
                </a:cubicBezTo>
                <a:cubicBezTo>
                  <a:pt x="-25913" y="1304516"/>
                  <a:pt x="39683" y="1083793"/>
                  <a:pt x="0" y="976058"/>
                </a:cubicBezTo>
                <a:cubicBezTo>
                  <a:pt x="-39683" y="868323"/>
                  <a:pt x="49196" y="753216"/>
                  <a:pt x="0" y="559379"/>
                </a:cubicBezTo>
                <a:cubicBezTo>
                  <a:pt x="-49196" y="365542"/>
                  <a:pt x="53618" y="143734"/>
                  <a:pt x="0" y="0"/>
                </a:cubicBezTo>
                <a:close/>
              </a:path>
              <a:path w="10972800" h="5137150" stroke="0" extrusionOk="0">
                <a:moveTo>
                  <a:pt x="0" y="0"/>
                </a:moveTo>
                <a:cubicBezTo>
                  <a:pt x="102379" y="-51931"/>
                  <a:pt x="349347" y="32831"/>
                  <a:pt x="467788" y="0"/>
                </a:cubicBezTo>
                <a:cubicBezTo>
                  <a:pt x="586229" y="-32831"/>
                  <a:pt x="611719" y="14452"/>
                  <a:pt x="716120" y="0"/>
                </a:cubicBezTo>
                <a:cubicBezTo>
                  <a:pt x="820521" y="-14452"/>
                  <a:pt x="1161101" y="55234"/>
                  <a:pt x="1513091" y="0"/>
                </a:cubicBezTo>
                <a:cubicBezTo>
                  <a:pt x="1865081" y="-55234"/>
                  <a:pt x="1778384" y="24247"/>
                  <a:pt x="1980879" y="0"/>
                </a:cubicBezTo>
                <a:cubicBezTo>
                  <a:pt x="2183374" y="-24247"/>
                  <a:pt x="2216696" y="48281"/>
                  <a:pt x="2448667" y="0"/>
                </a:cubicBezTo>
                <a:cubicBezTo>
                  <a:pt x="2680638" y="-48281"/>
                  <a:pt x="2972009" y="22004"/>
                  <a:pt x="3245639" y="0"/>
                </a:cubicBezTo>
                <a:cubicBezTo>
                  <a:pt x="3519269" y="-22004"/>
                  <a:pt x="3510344" y="18862"/>
                  <a:pt x="3603699" y="0"/>
                </a:cubicBezTo>
                <a:cubicBezTo>
                  <a:pt x="3697054" y="-18862"/>
                  <a:pt x="4177629" y="75625"/>
                  <a:pt x="4400670" y="0"/>
                </a:cubicBezTo>
                <a:cubicBezTo>
                  <a:pt x="4623711" y="-75625"/>
                  <a:pt x="4857216" y="78016"/>
                  <a:pt x="5197642" y="0"/>
                </a:cubicBezTo>
                <a:cubicBezTo>
                  <a:pt x="5538068" y="-78016"/>
                  <a:pt x="5489786" y="19261"/>
                  <a:pt x="5775158" y="0"/>
                </a:cubicBezTo>
                <a:cubicBezTo>
                  <a:pt x="6060530" y="-19261"/>
                  <a:pt x="6208738" y="47797"/>
                  <a:pt x="6572130" y="0"/>
                </a:cubicBezTo>
                <a:cubicBezTo>
                  <a:pt x="6935522" y="-47797"/>
                  <a:pt x="6903289" y="35042"/>
                  <a:pt x="7039917" y="0"/>
                </a:cubicBezTo>
                <a:cubicBezTo>
                  <a:pt x="7176545" y="-35042"/>
                  <a:pt x="7278901" y="6436"/>
                  <a:pt x="7507705" y="0"/>
                </a:cubicBezTo>
                <a:cubicBezTo>
                  <a:pt x="7736509" y="-6436"/>
                  <a:pt x="7979186" y="50296"/>
                  <a:pt x="8194949" y="0"/>
                </a:cubicBezTo>
                <a:cubicBezTo>
                  <a:pt x="8410712" y="-50296"/>
                  <a:pt x="8520676" y="11781"/>
                  <a:pt x="8662737" y="0"/>
                </a:cubicBezTo>
                <a:cubicBezTo>
                  <a:pt x="8804798" y="-11781"/>
                  <a:pt x="9252334" y="56724"/>
                  <a:pt x="9459709" y="0"/>
                </a:cubicBezTo>
                <a:cubicBezTo>
                  <a:pt x="9667084" y="-56724"/>
                  <a:pt x="10011381" y="41375"/>
                  <a:pt x="10256680" y="0"/>
                </a:cubicBezTo>
                <a:cubicBezTo>
                  <a:pt x="10501979" y="-41375"/>
                  <a:pt x="10755052" y="36028"/>
                  <a:pt x="10972800" y="0"/>
                </a:cubicBezTo>
                <a:cubicBezTo>
                  <a:pt x="10996547" y="177503"/>
                  <a:pt x="10954583" y="400842"/>
                  <a:pt x="10972800" y="519423"/>
                </a:cubicBezTo>
                <a:cubicBezTo>
                  <a:pt x="10991017" y="638004"/>
                  <a:pt x="10948521" y="736266"/>
                  <a:pt x="10972800" y="936103"/>
                </a:cubicBezTo>
                <a:cubicBezTo>
                  <a:pt x="10997079" y="1135940"/>
                  <a:pt x="10931372" y="1248327"/>
                  <a:pt x="10972800" y="1404154"/>
                </a:cubicBezTo>
                <a:cubicBezTo>
                  <a:pt x="11014228" y="1559981"/>
                  <a:pt x="10909885" y="1877440"/>
                  <a:pt x="10972800" y="2026320"/>
                </a:cubicBezTo>
                <a:cubicBezTo>
                  <a:pt x="11035715" y="2175200"/>
                  <a:pt x="10969504" y="2362085"/>
                  <a:pt x="10972800" y="2545743"/>
                </a:cubicBezTo>
                <a:cubicBezTo>
                  <a:pt x="10976096" y="2729401"/>
                  <a:pt x="10918634" y="2840713"/>
                  <a:pt x="10972800" y="3013795"/>
                </a:cubicBezTo>
                <a:cubicBezTo>
                  <a:pt x="11026966" y="3186877"/>
                  <a:pt x="10928972" y="3335022"/>
                  <a:pt x="10972800" y="3635961"/>
                </a:cubicBezTo>
                <a:cubicBezTo>
                  <a:pt x="11016628" y="3936900"/>
                  <a:pt x="10909019" y="4086326"/>
                  <a:pt x="10972800" y="4206755"/>
                </a:cubicBezTo>
                <a:cubicBezTo>
                  <a:pt x="11036581" y="4327184"/>
                  <a:pt x="10898788" y="4922786"/>
                  <a:pt x="10972800" y="5137150"/>
                </a:cubicBezTo>
                <a:cubicBezTo>
                  <a:pt x="10750479" y="5165443"/>
                  <a:pt x="10375925" y="5132869"/>
                  <a:pt x="10175828" y="5137150"/>
                </a:cubicBezTo>
                <a:cubicBezTo>
                  <a:pt x="9975731" y="5141431"/>
                  <a:pt x="9738712" y="5070388"/>
                  <a:pt x="9488584" y="5137150"/>
                </a:cubicBezTo>
                <a:cubicBezTo>
                  <a:pt x="9238456" y="5203912"/>
                  <a:pt x="9259175" y="5131558"/>
                  <a:pt x="9130525" y="5137150"/>
                </a:cubicBezTo>
                <a:cubicBezTo>
                  <a:pt x="9001875" y="5142742"/>
                  <a:pt x="8711950" y="5078574"/>
                  <a:pt x="8443281" y="5137150"/>
                </a:cubicBezTo>
                <a:cubicBezTo>
                  <a:pt x="8174612" y="5195726"/>
                  <a:pt x="8264059" y="5108039"/>
                  <a:pt x="8194949" y="5137150"/>
                </a:cubicBezTo>
                <a:cubicBezTo>
                  <a:pt x="8125839" y="5166261"/>
                  <a:pt x="7810019" y="5096800"/>
                  <a:pt x="7507705" y="5137150"/>
                </a:cubicBezTo>
                <a:cubicBezTo>
                  <a:pt x="7205391" y="5177500"/>
                  <a:pt x="7241780" y="5135014"/>
                  <a:pt x="7149645" y="5137150"/>
                </a:cubicBezTo>
                <a:cubicBezTo>
                  <a:pt x="7057510" y="5139286"/>
                  <a:pt x="6962326" y="5118575"/>
                  <a:pt x="6901314" y="5137150"/>
                </a:cubicBezTo>
                <a:cubicBezTo>
                  <a:pt x="6840302" y="5155725"/>
                  <a:pt x="6689015" y="5127607"/>
                  <a:pt x="6543254" y="5137150"/>
                </a:cubicBezTo>
                <a:cubicBezTo>
                  <a:pt x="6397493" y="5146693"/>
                  <a:pt x="6159734" y="5083180"/>
                  <a:pt x="5856010" y="5137150"/>
                </a:cubicBezTo>
                <a:cubicBezTo>
                  <a:pt x="5552286" y="5191120"/>
                  <a:pt x="5578718" y="5103517"/>
                  <a:pt x="5497950" y="5137150"/>
                </a:cubicBezTo>
                <a:cubicBezTo>
                  <a:pt x="5417182" y="5170783"/>
                  <a:pt x="5366618" y="5124195"/>
                  <a:pt x="5249619" y="5137150"/>
                </a:cubicBezTo>
                <a:cubicBezTo>
                  <a:pt x="5132620" y="5150105"/>
                  <a:pt x="5069576" y="5113504"/>
                  <a:pt x="4891559" y="5137150"/>
                </a:cubicBezTo>
                <a:cubicBezTo>
                  <a:pt x="4713542" y="5160796"/>
                  <a:pt x="4585705" y="5123575"/>
                  <a:pt x="4423771" y="5137150"/>
                </a:cubicBezTo>
                <a:cubicBezTo>
                  <a:pt x="4261837" y="5150725"/>
                  <a:pt x="4099540" y="5072784"/>
                  <a:pt x="3846255" y="5137150"/>
                </a:cubicBezTo>
                <a:cubicBezTo>
                  <a:pt x="3592970" y="5201516"/>
                  <a:pt x="3646843" y="5104651"/>
                  <a:pt x="3488195" y="5137150"/>
                </a:cubicBezTo>
                <a:cubicBezTo>
                  <a:pt x="3329547" y="5169649"/>
                  <a:pt x="3063612" y="5054174"/>
                  <a:pt x="2691224" y="5137150"/>
                </a:cubicBezTo>
                <a:cubicBezTo>
                  <a:pt x="2318836" y="5220126"/>
                  <a:pt x="2312630" y="5068494"/>
                  <a:pt x="2113708" y="5137150"/>
                </a:cubicBezTo>
                <a:cubicBezTo>
                  <a:pt x="1914786" y="5205806"/>
                  <a:pt x="1535930" y="5103694"/>
                  <a:pt x="1316736" y="5137150"/>
                </a:cubicBezTo>
                <a:cubicBezTo>
                  <a:pt x="1097542" y="5170606"/>
                  <a:pt x="871941" y="5070471"/>
                  <a:pt x="629492" y="5137150"/>
                </a:cubicBezTo>
                <a:cubicBezTo>
                  <a:pt x="387043" y="5203829"/>
                  <a:pt x="152260" y="5076937"/>
                  <a:pt x="0" y="5137150"/>
                </a:cubicBezTo>
                <a:cubicBezTo>
                  <a:pt x="-27302" y="4835298"/>
                  <a:pt x="26232" y="4671172"/>
                  <a:pt x="0" y="4514984"/>
                </a:cubicBezTo>
                <a:cubicBezTo>
                  <a:pt x="-26232" y="4358796"/>
                  <a:pt x="18182" y="4146014"/>
                  <a:pt x="0" y="3892818"/>
                </a:cubicBezTo>
                <a:cubicBezTo>
                  <a:pt x="-18182" y="3639622"/>
                  <a:pt x="56302" y="3603405"/>
                  <a:pt x="0" y="3322024"/>
                </a:cubicBezTo>
                <a:cubicBezTo>
                  <a:pt x="-56302" y="3040643"/>
                  <a:pt x="74996" y="2914781"/>
                  <a:pt x="0" y="2648486"/>
                </a:cubicBezTo>
                <a:cubicBezTo>
                  <a:pt x="-74996" y="2382191"/>
                  <a:pt x="69850" y="2250457"/>
                  <a:pt x="0" y="1974949"/>
                </a:cubicBezTo>
                <a:cubicBezTo>
                  <a:pt x="-69850" y="1699441"/>
                  <a:pt x="1707" y="1597785"/>
                  <a:pt x="0" y="1352783"/>
                </a:cubicBezTo>
                <a:cubicBezTo>
                  <a:pt x="-1707" y="1107781"/>
                  <a:pt x="14787" y="969432"/>
                  <a:pt x="0" y="730617"/>
                </a:cubicBezTo>
                <a:cubicBezTo>
                  <a:pt x="-14787" y="491802"/>
                  <a:pt x="29510" y="266703"/>
                  <a:pt x="0" y="0"/>
                </a:cubicBezTo>
                <a:close/>
              </a:path>
            </a:pathLst>
          </a:custGeom>
          <a:ln w="28575">
            <a:solidFill>
              <a:schemeClr val="accent1"/>
            </a:solidFill>
            <a:extLst>
              <a:ext uri="{C807C97D-BFC1-408E-A445-0C87EB9F89A2}">
                <ask:lineSketchStyleProps xmlns:ask="http://schemas.microsoft.com/office/drawing/2018/sketchyshapes" sd="1219033472">
                  <ask:type>
                    <ask:lineSketchScribble/>
                  </ask:type>
                </ask:lineSketchStyleProps>
              </a:ext>
            </a:extLst>
          </a:ln>
        </p:spPr>
        <p:txBody>
          <a:bodyPr>
            <a:normAutofit lnSpcReduction="10000"/>
          </a:bodyPr>
          <a:lstStyle/>
          <a:p>
            <a:pPr marL="0" indent="0" algn="just">
              <a:buNone/>
            </a:pPr>
            <a:r>
              <a:rPr lang="en-GB"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 </a:t>
            </a:r>
            <a:endParaRPr lang="en-GB" dirty="0"/>
          </a:p>
        </p:txBody>
      </p:sp>
    </p:spTree>
    <p:extLst>
      <p:ext uri="{BB962C8B-B14F-4D97-AF65-F5344CB8AC3E}">
        <p14:creationId xmlns:p14="http://schemas.microsoft.com/office/powerpoint/2010/main" val="183479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r personas for Judy and Frank">
            <a:extLst>
              <a:ext uri="{FF2B5EF4-FFF2-40B4-BE49-F238E27FC236}">
                <a16:creationId xmlns:a16="http://schemas.microsoft.com/office/drawing/2014/main" id="{B248D200-D2D9-E64A-BF3A-E4B96400C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219" y="2134057"/>
            <a:ext cx="9016181" cy="45080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431998-5682-3340-8EC2-E583F1303866}"/>
              </a:ext>
            </a:extLst>
          </p:cNvPr>
          <p:cNvSpPr>
            <a:spLocks noGrp="1"/>
          </p:cNvSpPr>
          <p:nvPr>
            <p:ph type="title"/>
          </p:nvPr>
        </p:nvSpPr>
        <p:spPr>
          <a:xfrm>
            <a:off x="609600" y="152400"/>
            <a:ext cx="10972800" cy="990600"/>
          </a:xfrm>
        </p:spPr>
        <p:txBody>
          <a:bodyPr/>
          <a:lstStyle/>
          <a:p>
            <a:r>
              <a:rPr lang="en-GB" dirty="0"/>
              <a:t>User persona templates </a:t>
            </a:r>
            <a:endParaRPr lang="en-PK" dirty="0"/>
          </a:p>
        </p:txBody>
      </p:sp>
      <p:sp>
        <p:nvSpPr>
          <p:cNvPr id="3" name="Date Placeholder 2">
            <a:extLst>
              <a:ext uri="{FF2B5EF4-FFF2-40B4-BE49-F238E27FC236}">
                <a16:creationId xmlns:a16="http://schemas.microsoft.com/office/drawing/2014/main" id="{A790A083-74DC-264B-884F-D31903D0850F}"/>
              </a:ext>
            </a:extLst>
          </p:cNvPr>
          <p:cNvSpPr>
            <a:spLocks noGrp="1"/>
          </p:cNvSpPr>
          <p:nvPr>
            <p:ph type="dt" sz="half" idx="10"/>
          </p:nvPr>
        </p:nvSpPr>
        <p:spPr>
          <a:xfrm>
            <a:off x="604838" y="6356350"/>
            <a:ext cx="3071812" cy="365125"/>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185CE56E-5C04-3F46-BB23-34E0D90AD33F}"/>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16</a:t>
            </a:fld>
            <a:endParaRPr lang="en-US" dirty="0"/>
          </a:p>
        </p:txBody>
      </p:sp>
      <p:sp>
        <p:nvSpPr>
          <p:cNvPr id="9" name="Content Placeholder 8">
            <a:extLst>
              <a:ext uri="{FF2B5EF4-FFF2-40B4-BE49-F238E27FC236}">
                <a16:creationId xmlns:a16="http://schemas.microsoft.com/office/drawing/2014/main" id="{C90925E5-1EF8-BA4D-87CE-E6C5BD3DDF13}"/>
              </a:ext>
            </a:extLst>
          </p:cNvPr>
          <p:cNvSpPr>
            <a:spLocks noGrp="1"/>
          </p:cNvSpPr>
          <p:nvPr>
            <p:ph sz="quarter" idx="1"/>
          </p:nvPr>
        </p:nvSpPr>
        <p:spPr/>
        <p:txBody>
          <a:bodyPr/>
          <a:lstStyle/>
          <a:p>
            <a:r>
              <a:rPr lang="en-GB" dirty="0"/>
              <a:t>Some people use templates to describe user personas and choose a random human face of the appropriate gender to make a persona seem more real. </a:t>
            </a:r>
          </a:p>
          <a:p>
            <a:endParaRPr lang="en-PK" dirty="0"/>
          </a:p>
        </p:txBody>
      </p:sp>
    </p:spTree>
    <p:extLst>
      <p:ext uri="{BB962C8B-B14F-4D97-AF65-F5344CB8AC3E}">
        <p14:creationId xmlns:p14="http://schemas.microsoft.com/office/powerpoint/2010/main" val="1999594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B2C3-EDA7-D340-A3C4-1DB17AD92B99}"/>
              </a:ext>
            </a:extLst>
          </p:cNvPr>
          <p:cNvSpPr>
            <a:spLocks noGrp="1"/>
          </p:cNvSpPr>
          <p:nvPr>
            <p:ph type="title"/>
          </p:nvPr>
        </p:nvSpPr>
        <p:spPr/>
        <p:txBody>
          <a:bodyPr/>
          <a:lstStyle/>
          <a:p>
            <a:r>
              <a:rPr lang="en-PK" dirty="0"/>
              <a:t>User representatives </a:t>
            </a:r>
          </a:p>
        </p:txBody>
      </p:sp>
      <p:sp>
        <p:nvSpPr>
          <p:cNvPr id="3" name="Date Placeholder 2">
            <a:extLst>
              <a:ext uri="{FF2B5EF4-FFF2-40B4-BE49-F238E27FC236}">
                <a16:creationId xmlns:a16="http://schemas.microsoft.com/office/drawing/2014/main" id="{B894B1EE-8FDE-FF41-9317-455366EFCF8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019BE29-12DF-2943-9699-53EB299C4CD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B25C92BD-4163-AF44-8F30-CFE730603350}"/>
              </a:ext>
            </a:extLst>
          </p:cNvPr>
          <p:cNvSpPr>
            <a:spLocks noGrp="1"/>
          </p:cNvSpPr>
          <p:nvPr>
            <p:ph sz="quarter" idx="1"/>
          </p:nvPr>
        </p:nvSpPr>
        <p:spPr/>
        <p:txBody>
          <a:bodyPr/>
          <a:lstStyle/>
          <a:p>
            <a:r>
              <a:rPr lang="en-GB" dirty="0"/>
              <a:t>Each user class needs someone to speak for it – the </a:t>
            </a:r>
            <a:r>
              <a:rPr lang="en-GB" i="1" dirty="0"/>
              <a:t>user representatives </a:t>
            </a:r>
            <a:endParaRPr lang="en-GB" dirty="0"/>
          </a:p>
          <a:p>
            <a:r>
              <a:rPr lang="en-GB" dirty="0"/>
              <a:t>These users should be involved throughout the development life cycle, not just in an isolated requirements phase at the beginning of the project</a:t>
            </a:r>
          </a:p>
          <a:p>
            <a:r>
              <a:rPr lang="en-GB" dirty="0"/>
              <a:t>Instead of just guessing at what your users might want, ask some of them. </a:t>
            </a:r>
          </a:p>
          <a:p>
            <a:pPr lvl="1"/>
            <a:r>
              <a:rPr lang="en-GB" dirty="0"/>
              <a:t>Consider setting up focus groups of current users of your products or your competitors’ products. </a:t>
            </a:r>
          </a:p>
          <a:p>
            <a:pPr lvl="1"/>
            <a:r>
              <a:rPr lang="en-GB" dirty="0"/>
              <a:t>Be sure that the focus group represents the kinds of users whose needs should drive your product development. </a:t>
            </a:r>
          </a:p>
          <a:p>
            <a:pPr lvl="1"/>
            <a:r>
              <a:rPr lang="en-GB" dirty="0"/>
              <a:t>Include both expert and less experienced customers. </a:t>
            </a:r>
          </a:p>
          <a:p>
            <a:pPr lvl="1"/>
            <a:endParaRPr lang="en-GB" dirty="0"/>
          </a:p>
          <a:p>
            <a:endParaRPr lang="en-GB" dirty="0"/>
          </a:p>
          <a:p>
            <a:endParaRPr lang="en-GB" dirty="0"/>
          </a:p>
          <a:p>
            <a:endParaRPr lang="en-PK" dirty="0"/>
          </a:p>
        </p:txBody>
      </p:sp>
    </p:spTree>
    <p:extLst>
      <p:ext uri="{BB962C8B-B14F-4D97-AF65-F5344CB8AC3E}">
        <p14:creationId xmlns:p14="http://schemas.microsoft.com/office/powerpoint/2010/main" val="34361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9CDB27-1F6C-A848-BDA7-9C697DE17B74}"/>
              </a:ext>
            </a:extLst>
          </p:cNvPr>
          <p:cNvPicPr>
            <a:picLocks noChangeAspect="1"/>
          </p:cNvPicPr>
          <p:nvPr/>
        </p:nvPicPr>
        <p:blipFill>
          <a:blip r:embed="rId2"/>
          <a:stretch>
            <a:fillRect/>
          </a:stretch>
        </p:blipFill>
        <p:spPr>
          <a:xfrm>
            <a:off x="5161936" y="1297991"/>
            <a:ext cx="6960189" cy="5002030"/>
          </a:xfrm>
          <a:prstGeom prst="rect">
            <a:avLst/>
          </a:prstGeom>
        </p:spPr>
      </p:pic>
      <p:sp>
        <p:nvSpPr>
          <p:cNvPr id="2" name="Title 1">
            <a:extLst>
              <a:ext uri="{FF2B5EF4-FFF2-40B4-BE49-F238E27FC236}">
                <a16:creationId xmlns:a16="http://schemas.microsoft.com/office/drawing/2014/main" id="{664F23B0-E363-5A4A-8E2E-7CF9D5181934}"/>
              </a:ext>
            </a:extLst>
          </p:cNvPr>
          <p:cNvSpPr>
            <a:spLocks noGrp="1"/>
          </p:cNvSpPr>
          <p:nvPr>
            <p:ph type="title"/>
          </p:nvPr>
        </p:nvSpPr>
        <p:spPr>
          <a:xfrm>
            <a:off x="609600" y="152400"/>
            <a:ext cx="10972800" cy="990600"/>
          </a:xfrm>
        </p:spPr>
        <p:txBody>
          <a:bodyPr>
            <a:normAutofit/>
          </a:bodyPr>
          <a:lstStyle/>
          <a:p>
            <a:r>
              <a:rPr lang="en-GB" dirty="0"/>
              <a:t>User-Developer communication pathways</a:t>
            </a:r>
            <a:endParaRPr lang="en-PK" dirty="0"/>
          </a:p>
        </p:txBody>
      </p:sp>
      <p:sp>
        <p:nvSpPr>
          <p:cNvPr id="3" name="Date Placeholder 2">
            <a:extLst>
              <a:ext uri="{FF2B5EF4-FFF2-40B4-BE49-F238E27FC236}">
                <a16:creationId xmlns:a16="http://schemas.microsoft.com/office/drawing/2014/main" id="{720D974E-AE43-124E-A737-280E918B2892}"/>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D1345C5F-575C-A544-B440-6FBAE8B409E6}"/>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18</a:t>
            </a:fld>
            <a:endParaRPr lang="en-US" dirty="0"/>
          </a:p>
        </p:txBody>
      </p:sp>
      <p:sp>
        <p:nvSpPr>
          <p:cNvPr id="5" name="Content Placeholder 4">
            <a:extLst>
              <a:ext uri="{FF2B5EF4-FFF2-40B4-BE49-F238E27FC236}">
                <a16:creationId xmlns:a16="http://schemas.microsoft.com/office/drawing/2014/main" id="{F0FEED02-4B01-644B-9932-96A26C96044D}"/>
              </a:ext>
            </a:extLst>
          </p:cNvPr>
          <p:cNvSpPr>
            <a:spLocks noGrp="1"/>
          </p:cNvSpPr>
          <p:nvPr>
            <p:ph sz="quarter" idx="1"/>
          </p:nvPr>
        </p:nvSpPr>
        <p:spPr>
          <a:xfrm>
            <a:off x="358876" y="1219200"/>
            <a:ext cx="5363496" cy="5329084"/>
          </a:xfrm>
        </p:spPr>
        <p:txBody>
          <a:bodyPr>
            <a:normAutofit fontScale="85000" lnSpcReduction="10000"/>
          </a:bodyPr>
          <a:lstStyle/>
          <a:p>
            <a:r>
              <a:rPr lang="en-PK" dirty="0"/>
              <a:t>Some typical communication pathways between user and developer are shown</a:t>
            </a:r>
          </a:p>
          <a:p>
            <a:r>
              <a:rPr lang="en-GB" dirty="0"/>
              <a:t>A study indicated that employing more kinds of communication links and more direct links between developers and users led to more successful projects </a:t>
            </a:r>
          </a:p>
          <a:p>
            <a:r>
              <a:rPr lang="en-GB" dirty="0"/>
              <a:t>The most direct communication   occurs when developers can talk to users themselves, which means that  the developer is also performing the business analyst role. </a:t>
            </a:r>
          </a:p>
          <a:p>
            <a:pPr lvl="1"/>
            <a:r>
              <a:rPr lang="en-GB" dirty="0"/>
              <a:t>This can work on very small projects, provided the developer involved has the appropriate BA skills, but it doesn’t scale up to large projects with thousands of potential users and dozens of developers</a:t>
            </a:r>
          </a:p>
          <a:p>
            <a:endParaRPr lang="en-GB" dirty="0"/>
          </a:p>
          <a:p>
            <a:endParaRPr lang="en-PK" dirty="0"/>
          </a:p>
        </p:txBody>
      </p:sp>
    </p:spTree>
    <p:extLst>
      <p:ext uri="{BB962C8B-B14F-4D97-AF65-F5344CB8AC3E}">
        <p14:creationId xmlns:p14="http://schemas.microsoft.com/office/powerpoint/2010/main" val="2208006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3FFB51D-F843-BC44-8791-981FAEF72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530175"/>
            <a:ext cx="8890000" cy="3276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5DDF3F-C0A3-FD46-A99F-50B631FDB84E}"/>
              </a:ext>
            </a:extLst>
          </p:cNvPr>
          <p:cNvSpPr>
            <a:spLocks noGrp="1"/>
          </p:cNvSpPr>
          <p:nvPr>
            <p:ph type="title"/>
          </p:nvPr>
        </p:nvSpPr>
        <p:spPr/>
        <p:txBody>
          <a:bodyPr/>
          <a:lstStyle/>
          <a:p>
            <a:r>
              <a:rPr lang="en-GB" dirty="0"/>
              <a:t>User-Developer communication</a:t>
            </a:r>
            <a:endParaRPr lang="en-PK" dirty="0"/>
          </a:p>
        </p:txBody>
      </p:sp>
      <p:sp>
        <p:nvSpPr>
          <p:cNvPr id="3" name="Date Placeholder 2">
            <a:extLst>
              <a:ext uri="{FF2B5EF4-FFF2-40B4-BE49-F238E27FC236}">
                <a16:creationId xmlns:a16="http://schemas.microsoft.com/office/drawing/2014/main" id="{8E026BCE-E4A3-1E41-985D-A236137F972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E960E45-9A5A-1B4B-A3D5-FCFBF8CA5D3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Content Placeholder 4">
            <a:extLst>
              <a:ext uri="{FF2B5EF4-FFF2-40B4-BE49-F238E27FC236}">
                <a16:creationId xmlns:a16="http://schemas.microsoft.com/office/drawing/2014/main" id="{04483FFC-3A3A-4D45-B6BD-8F4625F5B44C}"/>
              </a:ext>
            </a:extLst>
          </p:cNvPr>
          <p:cNvSpPr>
            <a:spLocks noGrp="1"/>
          </p:cNvSpPr>
          <p:nvPr>
            <p:ph sz="quarter" idx="1"/>
          </p:nvPr>
        </p:nvSpPr>
        <p:spPr>
          <a:xfrm>
            <a:off x="609600" y="1219200"/>
            <a:ext cx="10972800" cy="2556933"/>
          </a:xfrm>
        </p:spPr>
        <p:txBody>
          <a:bodyPr>
            <a:normAutofit fontScale="92500" lnSpcReduction="20000"/>
          </a:bodyPr>
          <a:lstStyle/>
          <a:p>
            <a:r>
              <a:rPr lang="en-GB" dirty="0"/>
              <a:t>Intervening layers between the user and the developer increase the chance of miscommunication and delay transmission. </a:t>
            </a:r>
          </a:p>
          <a:p>
            <a:r>
              <a:rPr lang="en-GB" dirty="0"/>
              <a:t>Some of these intervening layers add value, as when a skilled BA works with users or other participants to collect, evaluate, refine, and organize their input. </a:t>
            </a:r>
          </a:p>
          <a:p>
            <a:r>
              <a:rPr lang="en-GB" dirty="0"/>
              <a:t>Despite the obstacles to—and the cost of—optimizing user representation, your product and your customers will suffer if you don’t talk to the people who can provide the best information. </a:t>
            </a:r>
          </a:p>
          <a:p>
            <a:endParaRPr lang="en-PK" dirty="0"/>
          </a:p>
        </p:txBody>
      </p:sp>
    </p:spTree>
    <p:extLst>
      <p:ext uri="{BB962C8B-B14F-4D97-AF65-F5344CB8AC3E}">
        <p14:creationId xmlns:p14="http://schemas.microsoft.com/office/powerpoint/2010/main" val="214155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5570-D2B0-944D-B235-65DDD3AD5698}"/>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758AE441-A218-2D41-96EF-C7ED963EF6E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5B03B00-C9BC-ED44-B478-4112CF2A8A1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5FC8E0FA-D90A-094D-B6B8-F8DB34DE1A86}"/>
              </a:ext>
            </a:extLst>
          </p:cNvPr>
          <p:cNvSpPr>
            <a:spLocks noGrp="1"/>
          </p:cNvSpPr>
          <p:nvPr>
            <p:ph sz="quarter" idx="1"/>
          </p:nvPr>
        </p:nvSpPr>
        <p:spPr/>
        <p:txBody>
          <a:bodyPr/>
          <a:lstStyle/>
          <a:p>
            <a:r>
              <a:rPr lang="en-PK" dirty="0"/>
              <a:t>User “wants” vs “needs”</a:t>
            </a:r>
          </a:p>
          <a:p>
            <a:r>
              <a:rPr lang="en-PK" dirty="0"/>
              <a:t>User classes</a:t>
            </a:r>
          </a:p>
          <a:p>
            <a:r>
              <a:rPr lang="en-GB" dirty="0"/>
              <a:t>User personas</a:t>
            </a:r>
          </a:p>
          <a:p>
            <a:r>
              <a:rPr lang="en-PK" dirty="0"/>
              <a:t>User representatives </a:t>
            </a:r>
            <a:r>
              <a:rPr lang="en-GB" dirty="0"/>
              <a:t> </a:t>
            </a:r>
          </a:p>
          <a:p>
            <a:r>
              <a:rPr lang="en-GB" dirty="0"/>
              <a:t>Product champion</a:t>
            </a:r>
          </a:p>
          <a:p>
            <a:r>
              <a:rPr lang="en-GB" dirty="0"/>
              <a:t>Product owner</a:t>
            </a:r>
          </a:p>
          <a:p>
            <a:r>
              <a:rPr lang="en-GB" dirty="0"/>
              <a:t>Addressing conflicts</a:t>
            </a:r>
            <a:endParaRPr lang="en-PK" dirty="0"/>
          </a:p>
          <a:p>
            <a:endParaRPr lang="en-PK" dirty="0"/>
          </a:p>
        </p:txBody>
      </p:sp>
    </p:spTree>
    <p:extLst>
      <p:ext uri="{BB962C8B-B14F-4D97-AF65-F5344CB8AC3E}">
        <p14:creationId xmlns:p14="http://schemas.microsoft.com/office/powerpoint/2010/main" val="535689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D8E0631-288E-1744-BD3F-F9473FBB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790" y="-1744"/>
            <a:ext cx="7290210" cy="2289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F17569-BAEC-A742-BC33-C89D0F193BBB}"/>
              </a:ext>
            </a:extLst>
          </p:cNvPr>
          <p:cNvSpPr>
            <a:spLocks noGrp="1"/>
          </p:cNvSpPr>
          <p:nvPr>
            <p:ph type="title"/>
          </p:nvPr>
        </p:nvSpPr>
        <p:spPr>
          <a:xfrm>
            <a:off x="609600" y="152400"/>
            <a:ext cx="4434348" cy="1602658"/>
          </a:xfrm>
        </p:spPr>
        <p:txBody>
          <a:bodyPr>
            <a:normAutofit/>
          </a:bodyPr>
          <a:lstStyle/>
          <a:p>
            <a:r>
              <a:rPr lang="en-GB" dirty="0"/>
              <a:t>Product champion approach </a:t>
            </a:r>
            <a:endParaRPr lang="en-PK" dirty="0"/>
          </a:p>
        </p:txBody>
      </p:sp>
      <p:sp>
        <p:nvSpPr>
          <p:cNvPr id="3" name="Date Placeholder 2">
            <a:extLst>
              <a:ext uri="{FF2B5EF4-FFF2-40B4-BE49-F238E27FC236}">
                <a16:creationId xmlns:a16="http://schemas.microsoft.com/office/drawing/2014/main" id="{C36483F0-9B9B-6B4B-8BF1-6A90ED0D8E2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D048EAC-10E8-9A41-ADAA-2E510909FA4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5" name="Content Placeholder 4">
            <a:extLst>
              <a:ext uri="{FF2B5EF4-FFF2-40B4-BE49-F238E27FC236}">
                <a16:creationId xmlns:a16="http://schemas.microsoft.com/office/drawing/2014/main" id="{C78C2138-0B0E-2B44-90DA-16AD88B46B4D}"/>
              </a:ext>
            </a:extLst>
          </p:cNvPr>
          <p:cNvSpPr>
            <a:spLocks noGrp="1"/>
          </p:cNvSpPr>
          <p:nvPr>
            <p:ph sz="quarter" idx="1"/>
          </p:nvPr>
        </p:nvSpPr>
        <p:spPr>
          <a:xfrm>
            <a:off x="609600" y="2020528"/>
            <a:ext cx="10972800" cy="4685071"/>
          </a:xfrm>
        </p:spPr>
        <p:txBody>
          <a:bodyPr>
            <a:normAutofit lnSpcReduction="10000"/>
          </a:bodyPr>
          <a:lstStyle/>
          <a:p>
            <a:r>
              <a:rPr lang="en-GB" dirty="0"/>
              <a:t>Rarely can any one individual represent the needs of all the diverse user classes and balance their interests appropriately.</a:t>
            </a:r>
          </a:p>
          <a:p>
            <a:r>
              <a:rPr lang="en-GB" dirty="0"/>
              <a:t>A better approach is to enlist a small number of </a:t>
            </a:r>
            <a:r>
              <a:rPr lang="en-GB" i="1" dirty="0"/>
              <a:t>product champions </a:t>
            </a:r>
            <a:r>
              <a:rPr lang="en-GB" dirty="0"/>
              <a:t>to serve as key user representatives.</a:t>
            </a:r>
          </a:p>
          <a:p>
            <a:pPr lvl="1"/>
            <a:r>
              <a:rPr lang="en-GB" dirty="0"/>
              <a:t>People who take an inordinate interest in seeing that a particular product is fully developed</a:t>
            </a:r>
          </a:p>
          <a:p>
            <a:r>
              <a:rPr lang="en-GB" dirty="0"/>
              <a:t>In this model, the requirements flow bridges one or more business analysts working with one or more product champions</a:t>
            </a:r>
          </a:p>
          <a:p>
            <a:r>
              <a:rPr lang="en-GB" dirty="0"/>
              <a:t>As a start, look for one product champion per major user class</a:t>
            </a:r>
          </a:p>
          <a:p>
            <a:pPr lvl="1"/>
            <a:r>
              <a:rPr lang="en-GB" dirty="0"/>
              <a:t>Some individuals might belong to multiple user classes and could indeed present the needs of all those groups</a:t>
            </a:r>
          </a:p>
          <a:p>
            <a:pPr lvl="1"/>
            <a:endParaRPr lang="en-GB" dirty="0"/>
          </a:p>
        </p:txBody>
      </p:sp>
    </p:spTree>
    <p:extLst>
      <p:ext uri="{BB962C8B-B14F-4D97-AF65-F5344CB8AC3E}">
        <p14:creationId xmlns:p14="http://schemas.microsoft.com/office/powerpoint/2010/main" val="287531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6639-8EC1-1240-9DEE-47ED7B62C73E}"/>
              </a:ext>
            </a:extLst>
          </p:cNvPr>
          <p:cNvSpPr>
            <a:spLocks noGrp="1"/>
          </p:cNvSpPr>
          <p:nvPr>
            <p:ph type="title"/>
          </p:nvPr>
        </p:nvSpPr>
        <p:spPr/>
        <p:txBody>
          <a:bodyPr/>
          <a:lstStyle/>
          <a:p>
            <a:r>
              <a:rPr lang="en-GB" dirty="0"/>
              <a:t>The Product champion</a:t>
            </a:r>
            <a:endParaRPr lang="en-PK" dirty="0"/>
          </a:p>
        </p:txBody>
      </p:sp>
      <p:sp>
        <p:nvSpPr>
          <p:cNvPr id="3" name="Date Placeholder 2">
            <a:extLst>
              <a:ext uri="{FF2B5EF4-FFF2-40B4-BE49-F238E27FC236}">
                <a16:creationId xmlns:a16="http://schemas.microsoft.com/office/drawing/2014/main" id="{0259BFF6-4185-8747-B831-22E6FC4E1F1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7C58EE4-105B-144B-9700-C6A24DD9F67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5" name="Content Placeholder 4">
            <a:extLst>
              <a:ext uri="{FF2B5EF4-FFF2-40B4-BE49-F238E27FC236}">
                <a16:creationId xmlns:a16="http://schemas.microsoft.com/office/drawing/2014/main" id="{F68FE6DB-52ED-C244-8DC7-D6E88D246223}"/>
              </a:ext>
            </a:extLst>
          </p:cNvPr>
          <p:cNvSpPr>
            <a:spLocks noGrp="1"/>
          </p:cNvSpPr>
          <p:nvPr>
            <p:ph sz="quarter" idx="1"/>
          </p:nvPr>
        </p:nvSpPr>
        <p:spPr>
          <a:xfrm>
            <a:off x="609600" y="1219200"/>
            <a:ext cx="10972800" cy="5137150"/>
          </a:xfrm>
        </p:spPr>
        <p:txBody>
          <a:bodyPr>
            <a:normAutofit fontScale="92500"/>
          </a:bodyPr>
          <a:lstStyle/>
          <a:p>
            <a:r>
              <a:rPr lang="en-GB" dirty="0"/>
              <a:t>Each product champion serves as the primary interface between members of a user class and the project’s business analyst. </a:t>
            </a:r>
          </a:p>
          <a:p>
            <a:r>
              <a:rPr lang="en-GB" dirty="0"/>
              <a:t>Ideally, the champions will be actual users</a:t>
            </a:r>
          </a:p>
          <a:p>
            <a:pPr lvl="1"/>
            <a:r>
              <a:rPr lang="en-GB" dirty="0"/>
              <a:t>Not surrogates such as marketing staff, user managers or software developers </a:t>
            </a:r>
            <a:r>
              <a:rPr lang="en-GB" i="1" dirty="0"/>
              <a:t>imagining</a:t>
            </a:r>
            <a:r>
              <a:rPr lang="en-GB" dirty="0"/>
              <a:t> themselves to be users. </a:t>
            </a:r>
          </a:p>
          <a:p>
            <a:r>
              <a:rPr lang="en-GB" dirty="0"/>
              <a:t>Product champions gather requirements from other members of the user class(es) they represent and reconcile inconsistencies.</a:t>
            </a:r>
          </a:p>
          <a:p>
            <a:r>
              <a:rPr lang="en-GB" dirty="0">
                <a:solidFill>
                  <a:srgbClr val="7030A0"/>
                </a:solidFill>
              </a:rPr>
              <a:t>Requirements development is thus a shared responsibility of the BA and selected users</a:t>
            </a:r>
            <a:r>
              <a:rPr lang="en-GB" dirty="0"/>
              <a:t>, </a:t>
            </a:r>
            <a:r>
              <a:rPr lang="en-GB" dirty="0">
                <a:solidFill>
                  <a:schemeClr val="accent5">
                    <a:lumMod val="50000"/>
                  </a:schemeClr>
                </a:solidFill>
              </a:rPr>
              <a:t>although the BA should actually write the requirements documents.</a:t>
            </a:r>
            <a:r>
              <a:rPr lang="en-GB" dirty="0"/>
              <a:t> </a:t>
            </a:r>
          </a:p>
          <a:p>
            <a:pPr lvl="1"/>
            <a:r>
              <a:rPr lang="en-GB" dirty="0"/>
              <a:t>It’s hard enough to write good requirements if you do it for a living; it is not realistic to expect users who have never written requirements before to do a good job. </a:t>
            </a:r>
          </a:p>
          <a:p>
            <a:endParaRPr lang="en-PK" dirty="0"/>
          </a:p>
        </p:txBody>
      </p:sp>
    </p:spTree>
    <p:extLst>
      <p:ext uri="{BB962C8B-B14F-4D97-AF65-F5344CB8AC3E}">
        <p14:creationId xmlns:p14="http://schemas.microsoft.com/office/powerpoint/2010/main" val="657247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B0BC-2D10-3142-B548-E141F8D80BC7}"/>
              </a:ext>
            </a:extLst>
          </p:cNvPr>
          <p:cNvSpPr>
            <a:spLocks noGrp="1"/>
          </p:cNvSpPr>
          <p:nvPr>
            <p:ph type="title"/>
          </p:nvPr>
        </p:nvSpPr>
        <p:spPr/>
        <p:txBody>
          <a:bodyPr/>
          <a:lstStyle/>
          <a:p>
            <a:r>
              <a:rPr lang="en-PK" dirty="0"/>
              <a:t>Who should be a product champion?</a:t>
            </a:r>
          </a:p>
        </p:txBody>
      </p:sp>
      <p:sp>
        <p:nvSpPr>
          <p:cNvPr id="3" name="Date Placeholder 2">
            <a:extLst>
              <a:ext uri="{FF2B5EF4-FFF2-40B4-BE49-F238E27FC236}">
                <a16:creationId xmlns:a16="http://schemas.microsoft.com/office/drawing/2014/main" id="{5C00318D-0034-8D45-95FE-A63E7A4411D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C89543E-4434-2E47-9DC2-7B6CFDA2D04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5" name="Content Placeholder 4">
            <a:extLst>
              <a:ext uri="{FF2B5EF4-FFF2-40B4-BE49-F238E27FC236}">
                <a16:creationId xmlns:a16="http://schemas.microsoft.com/office/drawing/2014/main" id="{FB030501-A56D-2642-8E6F-F7E3E9C739DF}"/>
              </a:ext>
            </a:extLst>
          </p:cNvPr>
          <p:cNvSpPr>
            <a:spLocks noGrp="1"/>
          </p:cNvSpPr>
          <p:nvPr>
            <p:ph sz="quarter" idx="1"/>
          </p:nvPr>
        </p:nvSpPr>
        <p:spPr>
          <a:xfrm>
            <a:off x="609600" y="1219200"/>
            <a:ext cx="10972800" cy="5137150"/>
          </a:xfrm>
        </p:spPr>
        <p:txBody>
          <a:bodyPr>
            <a:normAutofit fontScale="85000" lnSpcReduction="10000"/>
          </a:bodyPr>
          <a:lstStyle/>
          <a:p>
            <a:r>
              <a:rPr lang="en-GB" dirty="0"/>
              <a:t>The best product champions have a clear vision of the new system. </a:t>
            </a:r>
          </a:p>
          <a:p>
            <a:r>
              <a:rPr lang="en-GB" dirty="0"/>
              <a:t>They’re enthusiastic because they see how it will benefit them and their peers. </a:t>
            </a:r>
          </a:p>
          <a:p>
            <a:r>
              <a:rPr lang="en-GB" dirty="0"/>
              <a:t>They should be effective communicators who are respected by their colleagues. </a:t>
            </a:r>
          </a:p>
          <a:p>
            <a:r>
              <a:rPr lang="en-GB" dirty="0"/>
              <a:t>They need a thorough understanding of the application domain and the solution’s operating environment. </a:t>
            </a:r>
          </a:p>
          <a:p>
            <a:r>
              <a:rPr lang="en-GB" dirty="0"/>
              <a:t>Great product champions are in demand for other assignments, so you’ll have to build a persuasive case for why particular individuals are critical to project success. </a:t>
            </a:r>
          </a:p>
          <a:p>
            <a:r>
              <a:rPr lang="en-GB" dirty="0"/>
              <a:t>Product champions can lead adoption of the application by the user community, which might be a success metric that managers will appreciate. </a:t>
            </a:r>
          </a:p>
          <a:p>
            <a:pPr lvl="1"/>
            <a:r>
              <a:rPr lang="en-GB" dirty="0"/>
              <a:t>Good product champions can be offered public reward and recognition for their contributions. </a:t>
            </a:r>
          </a:p>
          <a:p>
            <a:r>
              <a:rPr lang="en-GB" dirty="0"/>
              <a:t>The product champion approach works best if each champion is fully empowered to make binding decisions on behalf of the user class he represents. </a:t>
            </a:r>
          </a:p>
          <a:p>
            <a:pPr lvl="1"/>
            <a:r>
              <a:rPr lang="en-GB" dirty="0"/>
              <a:t>However, the champions must remember that they are not the sole customers. </a:t>
            </a:r>
          </a:p>
          <a:p>
            <a:endParaRPr lang="en-PK" dirty="0"/>
          </a:p>
        </p:txBody>
      </p:sp>
    </p:spTree>
    <p:extLst>
      <p:ext uri="{BB962C8B-B14F-4D97-AF65-F5344CB8AC3E}">
        <p14:creationId xmlns:p14="http://schemas.microsoft.com/office/powerpoint/2010/main" val="118126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784B-A9C6-0C4C-83CF-E094C3E592A5}"/>
              </a:ext>
            </a:extLst>
          </p:cNvPr>
          <p:cNvSpPr>
            <a:spLocks noGrp="1"/>
          </p:cNvSpPr>
          <p:nvPr>
            <p:ph type="title"/>
          </p:nvPr>
        </p:nvSpPr>
        <p:spPr/>
        <p:txBody>
          <a:bodyPr>
            <a:normAutofit/>
          </a:bodyPr>
          <a:lstStyle/>
          <a:p>
            <a:r>
              <a:rPr lang="en-GB" dirty="0"/>
              <a:t>External product champions </a:t>
            </a:r>
            <a:endParaRPr lang="en-PK" dirty="0"/>
          </a:p>
        </p:txBody>
      </p:sp>
      <p:sp>
        <p:nvSpPr>
          <p:cNvPr id="3" name="Date Placeholder 2">
            <a:extLst>
              <a:ext uri="{FF2B5EF4-FFF2-40B4-BE49-F238E27FC236}">
                <a16:creationId xmlns:a16="http://schemas.microsoft.com/office/drawing/2014/main" id="{B0908CAE-ED75-3C48-BA6D-2626D24E144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F5DB23A-F53F-7C4B-AAD2-2AD21322079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5" name="Content Placeholder 4">
            <a:extLst>
              <a:ext uri="{FF2B5EF4-FFF2-40B4-BE49-F238E27FC236}">
                <a16:creationId xmlns:a16="http://schemas.microsoft.com/office/drawing/2014/main" id="{5858C4F6-A622-0F4D-884B-DC40FD923DD0}"/>
              </a:ext>
            </a:extLst>
          </p:cNvPr>
          <p:cNvSpPr>
            <a:spLocks noGrp="1"/>
          </p:cNvSpPr>
          <p:nvPr>
            <p:ph sz="quarter" idx="1"/>
          </p:nvPr>
        </p:nvSpPr>
        <p:spPr>
          <a:xfrm>
            <a:off x="609599" y="1219200"/>
            <a:ext cx="11100619" cy="4937760"/>
          </a:xfrm>
        </p:spPr>
        <p:txBody>
          <a:bodyPr>
            <a:normAutofit fontScale="92500"/>
          </a:bodyPr>
          <a:lstStyle/>
          <a:p>
            <a:r>
              <a:rPr lang="en-GB" dirty="0"/>
              <a:t>When developing commercial software, it can be difficult to find product champions from outside your company. </a:t>
            </a:r>
          </a:p>
          <a:p>
            <a:r>
              <a:rPr lang="en-PK" dirty="0"/>
              <a:t>External product champions can be …</a:t>
            </a:r>
          </a:p>
          <a:p>
            <a:pPr lvl="1"/>
            <a:r>
              <a:rPr lang="en-GB" dirty="0"/>
              <a:t>Corporate customers willing to participate in requirements elicitation</a:t>
            </a:r>
          </a:p>
          <a:p>
            <a:pPr lvl="2"/>
            <a:r>
              <a:rPr lang="en-GB" dirty="0"/>
              <a:t>economic incentives can be offered to them like discounts or pay for their time</a:t>
            </a:r>
          </a:p>
          <a:p>
            <a:pPr lvl="1"/>
            <a:r>
              <a:rPr lang="en-GB" dirty="0"/>
              <a:t>People with the right background hired specially as product champions</a:t>
            </a:r>
          </a:p>
          <a:p>
            <a:pPr lvl="2"/>
            <a:r>
              <a:rPr lang="en-GB" dirty="0"/>
              <a:t>hiring a doctor for a medical services software – domain expert</a:t>
            </a:r>
          </a:p>
          <a:p>
            <a:pPr lvl="2"/>
            <a:r>
              <a:rPr lang="en-GB" dirty="0"/>
              <a:t>hiring knowledgeable ex-employees of a company for whom you are developing software</a:t>
            </a:r>
          </a:p>
          <a:p>
            <a:r>
              <a:rPr lang="en-GB" dirty="0"/>
              <a:t>If product champion is a former or simulated user, watch out for disconnects between the champion’s perceptions and the current needs of real users</a:t>
            </a:r>
          </a:p>
          <a:p>
            <a:pPr lvl="1"/>
            <a:r>
              <a:rPr lang="en-GB" dirty="0"/>
              <a:t>if people aren’t operating in the role anymore, they simply might have forgotten the intricacies of the daily job </a:t>
            </a:r>
          </a:p>
          <a:p>
            <a:endParaRPr lang="en-GB" dirty="0"/>
          </a:p>
          <a:p>
            <a:pPr lvl="1"/>
            <a:endParaRPr lang="en-GB" dirty="0"/>
          </a:p>
          <a:p>
            <a:pPr lvl="1"/>
            <a:endParaRPr lang="en-GB" dirty="0"/>
          </a:p>
          <a:p>
            <a:endParaRPr lang="en-GB" dirty="0"/>
          </a:p>
          <a:p>
            <a:pPr lvl="1"/>
            <a:endParaRPr lang="en-GB" dirty="0"/>
          </a:p>
          <a:p>
            <a:pPr lvl="1"/>
            <a:endParaRPr lang="en-GB" dirty="0"/>
          </a:p>
          <a:p>
            <a:pPr lvl="1"/>
            <a:endParaRPr lang="en-PK" dirty="0"/>
          </a:p>
        </p:txBody>
      </p:sp>
    </p:spTree>
    <p:extLst>
      <p:ext uri="{BB962C8B-B14F-4D97-AF65-F5344CB8AC3E}">
        <p14:creationId xmlns:p14="http://schemas.microsoft.com/office/powerpoint/2010/main" val="199231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742D-DD80-B24E-8BC3-5EA87B58F477}"/>
              </a:ext>
            </a:extLst>
          </p:cNvPr>
          <p:cNvSpPr>
            <a:spLocks noGrp="1"/>
          </p:cNvSpPr>
          <p:nvPr>
            <p:ph type="title"/>
          </p:nvPr>
        </p:nvSpPr>
        <p:spPr>
          <a:xfrm>
            <a:off x="609601" y="152400"/>
            <a:ext cx="3352800" cy="1278194"/>
          </a:xfrm>
        </p:spPr>
        <p:txBody>
          <a:bodyPr>
            <a:normAutofit fontScale="90000"/>
          </a:bodyPr>
          <a:lstStyle/>
          <a:p>
            <a:r>
              <a:rPr lang="en-GB" dirty="0"/>
              <a:t>Product champion expectations </a:t>
            </a:r>
            <a:endParaRPr lang="en-PK" dirty="0"/>
          </a:p>
        </p:txBody>
      </p:sp>
      <p:sp>
        <p:nvSpPr>
          <p:cNvPr id="3" name="Date Placeholder 2">
            <a:extLst>
              <a:ext uri="{FF2B5EF4-FFF2-40B4-BE49-F238E27FC236}">
                <a16:creationId xmlns:a16="http://schemas.microsoft.com/office/drawing/2014/main" id="{7217EE5B-7848-3B41-A6B4-158A141C7F5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943FC31-ACAA-5E45-B7AE-5C28730373B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5" name="Content Placeholder 4">
            <a:extLst>
              <a:ext uri="{FF2B5EF4-FFF2-40B4-BE49-F238E27FC236}">
                <a16:creationId xmlns:a16="http://schemas.microsoft.com/office/drawing/2014/main" id="{2FBA8671-21A4-6F47-911F-71FAE9689696}"/>
              </a:ext>
            </a:extLst>
          </p:cNvPr>
          <p:cNvSpPr>
            <a:spLocks noGrp="1"/>
          </p:cNvSpPr>
          <p:nvPr>
            <p:ph sz="quarter" idx="1"/>
          </p:nvPr>
        </p:nvSpPr>
        <p:spPr>
          <a:xfrm>
            <a:off x="609600" y="1430594"/>
            <a:ext cx="2487561" cy="4925756"/>
          </a:xfrm>
        </p:spPr>
        <p:txBody>
          <a:bodyPr>
            <a:normAutofit lnSpcReduction="10000"/>
          </a:bodyPr>
          <a:lstStyle/>
          <a:p>
            <a:r>
              <a:rPr lang="en-GB" sz="2400" dirty="0"/>
              <a:t>The table identifies some activities that product champions might perform. </a:t>
            </a:r>
          </a:p>
          <a:p>
            <a:r>
              <a:rPr lang="en-GB" sz="2400" dirty="0"/>
              <a:t>Not every champion will do all of these; but it can be a starting point to negotiate each champion’s responsibilities. </a:t>
            </a:r>
          </a:p>
          <a:p>
            <a:endParaRPr lang="en-PK" sz="2400" dirty="0"/>
          </a:p>
        </p:txBody>
      </p:sp>
      <p:graphicFrame>
        <p:nvGraphicFramePr>
          <p:cNvPr id="8" name="Table 8">
            <a:extLst>
              <a:ext uri="{FF2B5EF4-FFF2-40B4-BE49-F238E27FC236}">
                <a16:creationId xmlns:a16="http://schemas.microsoft.com/office/drawing/2014/main" id="{87FEA4D4-8CD3-9546-8176-8B9401DAC9EB}"/>
              </a:ext>
            </a:extLst>
          </p:cNvPr>
          <p:cNvGraphicFramePr>
            <a:graphicFrameLocks noGrp="1"/>
          </p:cNvGraphicFramePr>
          <p:nvPr>
            <p:extLst>
              <p:ext uri="{D42A27DB-BD31-4B8C-83A1-F6EECF244321}">
                <p14:modId xmlns:p14="http://schemas.microsoft.com/office/powerpoint/2010/main" val="1139391967"/>
              </p:ext>
            </p:extLst>
          </p:nvPr>
        </p:nvGraphicFramePr>
        <p:xfrm>
          <a:off x="3097161" y="108156"/>
          <a:ext cx="8922774" cy="6640707"/>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738613412"/>
                    </a:ext>
                  </a:extLst>
                </a:gridCol>
                <a:gridCol w="7418438">
                  <a:extLst>
                    <a:ext uri="{9D8B030D-6E8A-4147-A177-3AD203B41FA5}">
                      <a16:colId xmlns:a16="http://schemas.microsoft.com/office/drawing/2014/main" val="15475696"/>
                    </a:ext>
                  </a:extLst>
                </a:gridCol>
              </a:tblGrid>
              <a:tr h="422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kern="1200" dirty="0">
                          <a:solidFill>
                            <a:schemeClr val="lt1"/>
                          </a:solidFill>
                          <a:effectLst/>
                          <a:latin typeface="+mn-lt"/>
                          <a:ea typeface="+mn-ea"/>
                          <a:cs typeface="+mn-cs"/>
                        </a:rPr>
                        <a:t>Category </a:t>
                      </a:r>
                      <a:endParaRPr lang="en-GB"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kern="1200" dirty="0">
                          <a:solidFill>
                            <a:schemeClr val="lt1"/>
                          </a:solidFill>
                          <a:effectLst/>
                          <a:latin typeface="+mn-lt"/>
                          <a:ea typeface="+mn-ea"/>
                          <a:cs typeface="+mn-cs"/>
                        </a:rPr>
                        <a:t>Activities </a:t>
                      </a:r>
                      <a:endParaRPr lang="en-GB" dirty="0">
                        <a:effectLst/>
                      </a:endParaRPr>
                    </a:p>
                  </a:txBody>
                  <a:tcPr/>
                </a:tc>
                <a:extLst>
                  <a:ext uri="{0D108BD9-81ED-4DB2-BD59-A6C34878D82A}">
                    <a16:rowId xmlns:a16="http://schemas.microsoft.com/office/drawing/2014/main" val="363732865"/>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Planning </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Refine the scope and limitations of the product.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Identify other systems with which to interact.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Define a transition path from current applications or manual operations.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Identify relevant standards and certification requirements. </a:t>
                      </a:r>
                      <a:endParaRPr lang="en-GB" dirty="0"/>
                    </a:p>
                  </a:txBody>
                  <a:tcPr/>
                </a:tc>
                <a:extLst>
                  <a:ext uri="{0D108BD9-81ED-4DB2-BD59-A6C34878D82A}">
                    <a16:rowId xmlns:a16="http://schemas.microsoft.com/office/drawing/2014/main" val="2582518393"/>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Requirements </a:t>
                      </a:r>
                      <a:endParaRPr lang="en-GB" dirty="0"/>
                    </a:p>
                    <a:p>
                      <a:endParaRPr lang="en-PK" dirty="0"/>
                    </a:p>
                  </a:txBody>
                  <a:tcPr/>
                </a:tc>
                <a:tc>
                  <a:txBody>
                    <a:bodyPr/>
                    <a:lstStyle/>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Collect input on requirements from other users.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Develop usage scenarios, use cases, and user stories.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Resolve conflicts between proposed requirements within the user class.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Define implementation priorities.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Evaluate prototypes.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Provide specialized algorithms. </a:t>
                      </a:r>
                      <a:endParaRPr lang="en-GB" dirty="0"/>
                    </a:p>
                  </a:txBody>
                  <a:tcPr/>
                </a:tc>
                <a:extLst>
                  <a:ext uri="{0D108BD9-81ED-4DB2-BD59-A6C34878D82A}">
                    <a16:rowId xmlns:a16="http://schemas.microsoft.com/office/drawing/2014/main" val="213941822"/>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Validation and verification </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Review requirements specifications.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Define acceptance criteria.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Develop user acceptance tests from usage scenarios.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Provide test data sets from the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Perform beta testing or user acceptance testing. </a:t>
                      </a:r>
                      <a:endParaRPr lang="en-GB" dirty="0"/>
                    </a:p>
                  </a:txBody>
                  <a:tcPr/>
                </a:tc>
                <a:extLst>
                  <a:ext uri="{0D108BD9-81ED-4DB2-BD59-A6C34878D82A}">
                    <a16:rowId xmlns:a16="http://schemas.microsoft.com/office/drawing/2014/main" val="1784218879"/>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User aids</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Write portions of user documentation and help text.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Contribute to training materials or tutorials.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Demonstrate the system to peers. </a:t>
                      </a:r>
                      <a:endParaRPr lang="en-GB" dirty="0"/>
                    </a:p>
                  </a:txBody>
                  <a:tcPr/>
                </a:tc>
                <a:extLst>
                  <a:ext uri="{0D108BD9-81ED-4DB2-BD59-A6C34878D82A}">
                    <a16:rowId xmlns:a16="http://schemas.microsoft.com/office/drawing/2014/main" val="1703986329"/>
                  </a:ext>
                </a:extLst>
              </a:tr>
              <a:tr h="821214">
                <a:tc>
                  <a:txBody>
                    <a:bodyPr/>
                    <a:lstStyle/>
                    <a:p>
                      <a:r>
                        <a:rPr kumimoji="0" lang="en-GB" sz="1800" kern="1200" dirty="0">
                          <a:solidFill>
                            <a:schemeClr val="dk1"/>
                          </a:solidFill>
                          <a:effectLst/>
                          <a:latin typeface="+mn-lt"/>
                          <a:ea typeface="+mn-ea"/>
                          <a:cs typeface="+mn-cs"/>
                        </a:rPr>
                        <a:t>Change management </a:t>
                      </a:r>
                      <a:endParaRPr lang="en-GB" dirty="0"/>
                    </a:p>
                    <a:p>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Evaluate and prioritize defect corrections and enhancement requests.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Evaluate the impact of proposed changes on users and business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Participate in making change decisions. </a:t>
                      </a:r>
                      <a:endParaRPr lang="en-GB" dirty="0"/>
                    </a:p>
                  </a:txBody>
                  <a:tcPr/>
                </a:tc>
                <a:extLst>
                  <a:ext uri="{0D108BD9-81ED-4DB2-BD59-A6C34878D82A}">
                    <a16:rowId xmlns:a16="http://schemas.microsoft.com/office/drawing/2014/main" val="581985982"/>
                  </a:ext>
                </a:extLst>
              </a:tr>
            </a:tbl>
          </a:graphicData>
        </a:graphic>
      </p:graphicFrame>
    </p:spTree>
    <p:extLst>
      <p:ext uri="{BB962C8B-B14F-4D97-AF65-F5344CB8AC3E}">
        <p14:creationId xmlns:p14="http://schemas.microsoft.com/office/powerpoint/2010/main" val="265619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C0E674-B0D4-8C48-95F8-D730D3F382CC}"/>
              </a:ext>
            </a:extLst>
          </p:cNvPr>
          <p:cNvPicPr>
            <a:picLocks noChangeAspect="1"/>
          </p:cNvPicPr>
          <p:nvPr/>
        </p:nvPicPr>
        <p:blipFill>
          <a:blip r:embed="rId2"/>
          <a:stretch>
            <a:fillRect/>
          </a:stretch>
        </p:blipFill>
        <p:spPr>
          <a:xfrm rot="5400000">
            <a:off x="6673432" y="1529828"/>
            <a:ext cx="6705601" cy="3645942"/>
          </a:xfrm>
          <a:prstGeom prst="rect">
            <a:avLst/>
          </a:prstGeom>
        </p:spPr>
      </p:pic>
      <p:sp>
        <p:nvSpPr>
          <p:cNvPr id="2" name="Title 1">
            <a:extLst>
              <a:ext uri="{FF2B5EF4-FFF2-40B4-BE49-F238E27FC236}">
                <a16:creationId xmlns:a16="http://schemas.microsoft.com/office/drawing/2014/main" id="{289A3782-49B3-054F-9E0E-7EEBC4996FFA}"/>
              </a:ext>
            </a:extLst>
          </p:cNvPr>
          <p:cNvSpPr>
            <a:spLocks noGrp="1"/>
          </p:cNvSpPr>
          <p:nvPr>
            <p:ph type="title"/>
          </p:nvPr>
        </p:nvSpPr>
        <p:spPr/>
        <p:txBody>
          <a:bodyPr>
            <a:normAutofit/>
          </a:bodyPr>
          <a:lstStyle/>
          <a:p>
            <a:r>
              <a:rPr lang="en-GB" dirty="0"/>
              <a:t>Multiple product champions </a:t>
            </a:r>
            <a:endParaRPr lang="en-PK" dirty="0"/>
          </a:p>
        </p:txBody>
      </p:sp>
      <p:sp>
        <p:nvSpPr>
          <p:cNvPr id="3" name="Date Placeholder 2">
            <a:extLst>
              <a:ext uri="{FF2B5EF4-FFF2-40B4-BE49-F238E27FC236}">
                <a16:creationId xmlns:a16="http://schemas.microsoft.com/office/drawing/2014/main" id="{A89B77F8-64E7-904F-AAFD-CFE9E602951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495A25E-9412-CA40-A14E-7644B6900C9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5" name="Content Placeholder 4">
            <a:extLst>
              <a:ext uri="{FF2B5EF4-FFF2-40B4-BE49-F238E27FC236}">
                <a16:creationId xmlns:a16="http://schemas.microsoft.com/office/drawing/2014/main" id="{B107749E-AB80-0641-A2B0-B034D0D23449}"/>
              </a:ext>
            </a:extLst>
          </p:cNvPr>
          <p:cNvSpPr>
            <a:spLocks noGrp="1"/>
          </p:cNvSpPr>
          <p:nvPr>
            <p:ph sz="quarter" idx="1"/>
          </p:nvPr>
        </p:nvSpPr>
        <p:spPr>
          <a:xfrm>
            <a:off x="609601" y="1219200"/>
            <a:ext cx="7593660" cy="4937760"/>
          </a:xfrm>
        </p:spPr>
        <p:txBody>
          <a:bodyPr>
            <a:normAutofit/>
          </a:bodyPr>
          <a:lstStyle/>
          <a:p>
            <a:r>
              <a:rPr lang="en-GB" dirty="0"/>
              <a:t>One person can rarely describe the needs for all users of an application. </a:t>
            </a:r>
          </a:p>
          <a:p>
            <a:r>
              <a:rPr lang="en-GB" dirty="0"/>
              <a:t>The Chemical Tracking System had four major user classes, so it needed four product champions selected from the internal user community </a:t>
            </a:r>
          </a:p>
          <a:p>
            <a:r>
              <a:rPr lang="en-PK" dirty="0"/>
              <a:t>Notice </a:t>
            </a:r>
            <a:r>
              <a:rPr lang="en-GB" dirty="0"/>
              <a:t>how the project manager set up a team of BAs and product champions to elicit the right requirements from the right sources. </a:t>
            </a:r>
          </a:p>
          <a:p>
            <a:endParaRPr lang="en-PK" dirty="0"/>
          </a:p>
        </p:txBody>
      </p:sp>
    </p:spTree>
    <p:extLst>
      <p:ext uri="{BB962C8B-B14F-4D97-AF65-F5344CB8AC3E}">
        <p14:creationId xmlns:p14="http://schemas.microsoft.com/office/powerpoint/2010/main" val="262970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8EF9-6D8B-084C-92EE-531E3FA02B97}"/>
              </a:ext>
            </a:extLst>
          </p:cNvPr>
          <p:cNvSpPr>
            <a:spLocks noGrp="1"/>
          </p:cNvSpPr>
          <p:nvPr>
            <p:ph type="title"/>
          </p:nvPr>
        </p:nvSpPr>
        <p:spPr/>
        <p:txBody>
          <a:bodyPr/>
          <a:lstStyle/>
          <a:p>
            <a:r>
              <a:rPr lang="en-PK" dirty="0"/>
              <a:t>The resistance</a:t>
            </a:r>
          </a:p>
        </p:txBody>
      </p:sp>
      <p:sp>
        <p:nvSpPr>
          <p:cNvPr id="3" name="Date Placeholder 2">
            <a:extLst>
              <a:ext uri="{FF2B5EF4-FFF2-40B4-BE49-F238E27FC236}">
                <a16:creationId xmlns:a16="http://schemas.microsoft.com/office/drawing/2014/main" id="{426CA442-153E-8049-8941-6CA6E134200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2DA7736-6B2A-3742-BF75-50931622E1C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
        <p:nvSpPr>
          <p:cNvPr id="5" name="Content Placeholder 4">
            <a:extLst>
              <a:ext uri="{FF2B5EF4-FFF2-40B4-BE49-F238E27FC236}">
                <a16:creationId xmlns:a16="http://schemas.microsoft.com/office/drawing/2014/main" id="{6A909B86-454F-844D-86F8-B2BEEEA7C9B1}"/>
              </a:ext>
            </a:extLst>
          </p:cNvPr>
          <p:cNvSpPr>
            <a:spLocks noGrp="1"/>
          </p:cNvSpPr>
          <p:nvPr>
            <p:ph sz="quarter" idx="1"/>
          </p:nvPr>
        </p:nvSpPr>
        <p:spPr>
          <a:xfrm>
            <a:off x="605533" y="1219200"/>
            <a:ext cx="7093125" cy="5410200"/>
          </a:xfrm>
        </p:spPr>
        <p:txBody>
          <a:bodyPr>
            <a:normAutofit fontScale="85000" lnSpcReduction="20000"/>
          </a:bodyPr>
          <a:lstStyle/>
          <a:p>
            <a:r>
              <a:rPr lang="en-GB" dirty="0"/>
              <a:t>Expect to encounter resistance when you propose the idea of having product champions on your projects. </a:t>
            </a:r>
          </a:p>
          <a:p>
            <a:pPr lvl="1"/>
            <a:r>
              <a:rPr lang="en-GB" dirty="0"/>
              <a:t>Some users won’t want to cooperate on a project that will make them change how they work. </a:t>
            </a:r>
          </a:p>
          <a:p>
            <a:pPr lvl="1"/>
            <a:r>
              <a:rPr lang="en-GB" dirty="0"/>
              <a:t>Managers are sometimes reluctant to delegate authority for requirements to ordinary users. </a:t>
            </a:r>
          </a:p>
          <a:p>
            <a:r>
              <a:rPr lang="en-GB" dirty="0"/>
              <a:t>Separating business requirements from user requirements alleviates some of these discomforts </a:t>
            </a:r>
          </a:p>
          <a:p>
            <a:pPr lvl="1"/>
            <a:r>
              <a:rPr lang="en-GB" dirty="0"/>
              <a:t>As an actual user, the product champion makes decisions at the user requirements level within the scope boundaries imposed by the business requirements. </a:t>
            </a:r>
          </a:p>
          <a:p>
            <a:pPr lvl="1"/>
            <a:r>
              <a:rPr lang="en-GB" dirty="0"/>
              <a:t>The management sponsor retains the authority to make decisions that affect the product vision, project scope, business-related priorities, schedule, or budget. </a:t>
            </a:r>
          </a:p>
          <a:p>
            <a:r>
              <a:rPr lang="en-GB" dirty="0"/>
              <a:t>Documenting and negotiating each product champion’s role give candidate champions a comfort level about what they’re being asked to do. </a:t>
            </a:r>
          </a:p>
        </p:txBody>
      </p:sp>
      <p:sp>
        <p:nvSpPr>
          <p:cNvPr id="6" name="Content Placeholder 5">
            <a:extLst>
              <a:ext uri="{FF2B5EF4-FFF2-40B4-BE49-F238E27FC236}">
                <a16:creationId xmlns:a16="http://schemas.microsoft.com/office/drawing/2014/main" id="{28EACAF3-A139-174A-B2B0-DB680667F075}"/>
              </a:ext>
            </a:extLst>
          </p:cNvPr>
          <p:cNvSpPr>
            <a:spLocks noGrp="1"/>
          </p:cNvSpPr>
          <p:nvPr>
            <p:ph sz="quarter" idx="2"/>
          </p:nvPr>
        </p:nvSpPr>
        <p:spPr>
          <a:xfrm>
            <a:off x="7698658" y="1216152"/>
            <a:ext cx="3866470" cy="2928145"/>
          </a:xfrm>
          <a:custGeom>
            <a:avLst/>
            <a:gdLst>
              <a:gd name="connsiteX0" fmla="*/ 0 w 3866470"/>
              <a:gd name="connsiteY0" fmla="*/ 0 h 2928145"/>
              <a:gd name="connsiteX1" fmla="*/ 3866470 w 3866470"/>
              <a:gd name="connsiteY1" fmla="*/ 0 h 2928145"/>
              <a:gd name="connsiteX2" fmla="*/ 3866470 w 3866470"/>
              <a:gd name="connsiteY2" fmla="*/ 2928145 h 2928145"/>
              <a:gd name="connsiteX3" fmla="*/ 0 w 3866470"/>
              <a:gd name="connsiteY3" fmla="*/ 2928145 h 2928145"/>
              <a:gd name="connsiteX4" fmla="*/ 0 w 3866470"/>
              <a:gd name="connsiteY4" fmla="*/ 0 h 2928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0" h="2928145" fill="none" extrusionOk="0">
                <a:moveTo>
                  <a:pt x="0" y="0"/>
                </a:moveTo>
                <a:cubicBezTo>
                  <a:pt x="1296683" y="-49533"/>
                  <a:pt x="3072863" y="-14809"/>
                  <a:pt x="3866470" y="0"/>
                </a:cubicBezTo>
                <a:cubicBezTo>
                  <a:pt x="3954109" y="1283092"/>
                  <a:pt x="3793791" y="2159015"/>
                  <a:pt x="3866470" y="2928145"/>
                </a:cubicBezTo>
                <a:cubicBezTo>
                  <a:pt x="2455302" y="2879914"/>
                  <a:pt x="424357" y="3012600"/>
                  <a:pt x="0" y="2928145"/>
                </a:cubicBezTo>
                <a:cubicBezTo>
                  <a:pt x="-38581" y="1540936"/>
                  <a:pt x="63341" y="1290033"/>
                  <a:pt x="0" y="0"/>
                </a:cubicBezTo>
                <a:close/>
              </a:path>
              <a:path w="3866470" h="2928145" stroke="0" extrusionOk="0">
                <a:moveTo>
                  <a:pt x="0" y="0"/>
                </a:moveTo>
                <a:cubicBezTo>
                  <a:pt x="1789045" y="118645"/>
                  <a:pt x="2263338" y="116012"/>
                  <a:pt x="3866470" y="0"/>
                </a:cubicBezTo>
                <a:cubicBezTo>
                  <a:pt x="3733588" y="1380838"/>
                  <a:pt x="3951421" y="2448028"/>
                  <a:pt x="3866470" y="2928145"/>
                </a:cubicBezTo>
                <a:cubicBezTo>
                  <a:pt x="2580826" y="3062745"/>
                  <a:pt x="1735669" y="2770949"/>
                  <a:pt x="0" y="2928145"/>
                </a:cubicBezTo>
                <a:cubicBezTo>
                  <a:pt x="-20187" y="1744605"/>
                  <a:pt x="-152480" y="1150610"/>
                  <a:pt x="0" y="0"/>
                </a:cubicBezTo>
                <a:close/>
              </a:path>
            </a:pathLst>
          </a:custGeom>
          <a:ln w="28575">
            <a:solidFill>
              <a:schemeClr val="tx1"/>
            </a:solidFill>
            <a:extLst>
              <a:ext uri="{C807C97D-BFC1-408E-A445-0C87EB9F89A2}">
                <ask:lineSketchStyleProps xmlns:ask="http://schemas.microsoft.com/office/drawing/2018/sketchyshapes" sd="1219033472">
                  <ask:type>
                    <ask:lineSketchCurved/>
                  </ask:type>
                </ask:lineSketchStyleProps>
              </a:ext>
            </a:extLst>
          </a:ln>
        </p:spPr>
        <p:txBody>
          <a:bodyPr>
            <a:normAutofit fontScale="85000" lnSpcReduction="20000"/>
          </a:bodyPr>
          <a:lstStyle/>
          <a:p>
            <a:pPr marL="0" indent="0">
              <a:buNone/>
            </a:pPr>
            <a:r>
              <a:rPr lang="en-GB" dirty="0"/>
              <a:t>Common statements:</a:t>
            </a:r>
          </a:p>
          <a:p>
            <a:r>
              <a:rPr lang="en-GB" dirty="0"/>
              <a:t>“The users are too busy” </a:t>
            </a:r>
          </a:p>
          <a:p>
            <a:r>
              <a:rPr lang="en-GB" dirty="0"/>
              <a:t>“Management wants to make the decisions” </a:t>
            </a:r>
          </a:p>
          <a:p>
            <a:r>
              <a:rPr lang="en-GB" dirty="0"/>
              <a:t>“They’ll slow us down” </a:t>
            </a:r>
          </a:p>
          <a:p>
            <a:r>
              <a:rPr lang="en-GB" dirty="0"/>
              <a:t>“We can’t afford it” </a:t>
            </a:r>
          </a:p>
          <a:p>
            <a:r>
              <a:rPr lang="en-GB" dirty="0"/>
              <a:t>“I don’t know what I’m supposed to do as a product champion”</a:t>
            </a:r>
            <a:endParaRPr lang="en-PK" dirty="0"/>
          </a:p>
        </p:txBody>
      </p:sp>
      <p:sp>
        <p:nvSpPr>
          <p:cNvPr id="9" name="Content Placeholder 5">
            <a:extLst>
              <a:ext uri="{FF2B5EF4-FFF2-40B4-BE49-F238E27FC236}">
                <a16:creationId xmlns:a16="http://schemas.microsoft.com/office/drawing/2014/main" id="{6F5D0749-7B08-5046-BAA3-0E6583A28F8B}"/>
              </a:ext>
            </a:extLst>
          </p:cNvPr>
          <p:cNvSpPr txBox="1">
            <a:spLocks/>
          </p:cNvSpPr>
          <p:nvPr/>
        </p:nvSpPr>
        <p:spPr>
          <a:xfrm>
            <a:off x="7698658" y="4306525"/>
            <a:ext cx="3866470" cy="1740312"/>
          </a:xfrm>
          <a:custGeom>
            <a:avLst/>
            <a:gdLst>
              <a:gd name="connsiteX0" fmla="*/ 0 w 3866470"/>
              <a:gd name="connsiteY0" fmla="*/ 0 h 1740312"/>
              <a:gd name="connsiteX1" fmla="*/ 3866470 w 3866470"/>
              <a:gd name="connsiteY1" fmla="*/ 0 h 1740312"/>
              <a:gd name="connsiteX2" fmla="*/ 3866470 w 3866470"/>
              <a:gd name="connsiteY2" fmla="*/ 1740312 h 1740312"/>
              <a:gd name="connsiteX3" fmla="*/ 0 w 3866470"/>
              <a:gd name="connsiteY3" fmla="*/ 1740312 h 1740312"/>
              <a:gd name="connsiteX4" fmla="*/ 0 w 3866470"/>
              <a:gd name="connsiteY4" fmla="*/ 0 h 174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0" h="1740312" fill="none" extrusionOk="0">
                <a:moveTo>
                  <a:pt x="0" y="0"/>
                </a:moveTo>
                <a:cubicBezTo>
                  <a:pt x="1296683" y="-49533"/>
                  <a:pt x="3072863" y="-14809"/>
                  <a:pt x="3866470" y="0"/>
                </a:cubicBezTo>
                <a:cubicBezTo>
                  <a:pt x="3929237" y="567003"/>
                  <a:pt x="3892752" y="1410117"/>
                  <a:pt x="3866470" y="1740312"/>
                </a:cubicBezTo>
                <a:cubicBezTo>
                  <a:pt x="2455302" y="1692081"/>
                  <a:pt x="424357" y="1824767"/>
                  <a:pt x="0" y="1740312"/>
                </a:cubicBezTo>
                <a:cubicBezTo>
                  <a:pt x="128186" y="1068763"/>
                  <a:pt x="-40061" y="254736"/>
                  <a:pt x="0" y="0"/>
                </a:cubicBezTo>
                <a:close/>
              </a:path>
              <a:path w="3866470" h="1740312" stroke="0" extrusionOk="0">
                <a:moveTo>
                  <a:pt x="0" y="0"/>
                </a:moveTo>
                <a:cubicBezTo>
                  <a:pt x="1789045" y="118645"/>
                  <a:pt x="2263338" y="116012"/>
                  <a:pt x="3866470" y="0"/>
                </a:cubicBezTo>
                <a:cubicBezTo>
                  <a:pt x="3930743" y="189598"/>
                  <a:pt x="3722189" y="947271"/>
                  <a:pt x="3866470" y="1740312"/>
                </a:cubicBezTo>
                <a:cubicBezTo>
                  <a:pt x="2580826" y="1874912"/>
                  <a:pt x="1735669" y="1583116"/>
                  <a:pt x="0" y="1740312"/>
                </a:cubicBezTo>
                <a:cubicBezTo>
                  <a:pt x="-117525" y="1294679"/>
                  <a:pt x="5810" y="822393"/>
                  <a:pt x="0" y="0"/>
                </a:cubicBezTo>
                <a:close/>
              </a:path>
            </a:pathLst>
          </a:custGeom>
          <a:ln w="28575">
            <a:solidFill>
              <a:srgbClr val="FF0000"/>
            </a:solidFill>
            <a:extLst>
              <a:ext uri="{C807C97D-BFC1-408E-A445-0C87EB9F89A2}">
                <ask:lineSketchStyleProps xmlns:ask="http://schemas.microsoft.com/office/drawing/2018/sketchyshapes" sd="1219033472">
                  <a:prstGeom prst="rect">
                    <a:avLst/>
                  </a:prstGeom>
                  <ask:type>
                    <ask:lineSketchCurved/>
                  </ask:type>
                </ask:lineSketchStyleProps>
              </a:ext>
            </a:extLst>
          </a:ln>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Font typeface="Wingdings 3"/>
              <a:buNone/>
            </a:pPr>
            <a:r>
              <a:rPr lang="en-GB" sz="2400" dirty="0"/>
              <a:t>Remind management that a product champion is a key contributor who can help the project achieve its business objectives. </a:t>
            </a:r>
            <a:endParaRPr lang="en-PK" dirty="0"/>
          </a:p>
        </p:txBody>
      </p:sp>
    </p:spTree>
    <p:extLst>
      <p:ext uri="{BB962C8B-B14F-4D97-AF65-F5344CB8AC3E}">
        <p14:creationId xmlns:p14="http://schemas.microsoft.com/office/powerpoint/2010/main" val="2999108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D80984-F5E4-204D-9262-7D0A42C0F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50" r="18625"/>
          <a:stretch/>
        </p:blipFill>
        <p:spPr bwMode="auto">
          <a:xfrm>
            <a:off x="9144001" y="3892550"/>
            <a:ext cx="2760134" cy="2540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BFC5D75-7D17-9649-9BB4-EAC0A7528CD5}"/>
              </a:ext>
            </a:extLst>
          </p:cNvPr>
          <p:cNvSpPr>
            <a:spLocks noGrp="1"/>
          </p:cNvSpPr>
          <p:nvPr>
            <p:ph type="title"/>
          </p:nvPr>
        </p:nvSpPr>
        <p:spPr/>
        <p:txBody>
          <a:bodyPr>
            <a:normAutofit/>
          </a:bodyPr>
          <a:lstStyle/>
          <a:p>
            <a:r>
              <a:rPr lang="en-GB" dirty="0"/>
              <a:t>         Common product champion pitfalls </a:t>
            </a:r>
            <a:endParaRPr lang="en-PK" dirty="0"/>
          </a:p>
        </p:txBody>
      </p:sp>
      <p:sp>
        <p:nvSpPr>
          <p:cNvPr id="3" name="Date Placeholder 2">
            <a:extLst>
              <a:ext uri="{FF2B5EF4-FFF2-40B4-BE49-F238E27FC236}">
                <a16:creationId xmlns:a16="http://schemas.microsoft.com/office/drawing/2014/main" id="{20D6EB75-B44B-1C43-B928-AE3B2421F20D}"/>
              </a:ext>
            </a:extLst>
          </p:cNvPr>
          <p:cNvSpPr>
            <a:spLocks noGrp="1"/>
          </p:cNvSpPr>
          <p:nvPr>
            <p:ph type="dt" sz="half" idx="10"/>
          </p:nvPr>
        </p:nvSpPr>
        <p:spPr/>
        <p:txBody>
          <a:bodyPr/>
          <a:lstStyle/>
          <a:p>
            <a:pPr eaLnBrk="1" latinLnBrk="0" hangingPunct="1"/>
            <a:r>
              <a:rPr lang="en-US"/>
              <a:t>RQ</a:t>
            </a:r>
          </a:p>
        </p:txBody>
      </p:sp>
      <p:sp>
        <p:nvSpPr>
          <p:cNvPr id="4" name="Slide Number Placeholder 3">
            <a:extLst>
              <a:ext uri="{FF2B5EF4-FFF2-40B4-BE49-F238E27FC236}">
                <a16:creationId xmlns:a16="http://schemas.microsoft.com/office/drawing/2014/main" id="{6FBFCE97-221A-094F-BBA1-33D24ACE7A7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a:p>
        </p:txBody>
      </p:sp>
      <p:sp>
        <p:nvSpPr>
          <p:cNvPr id="8" name="Content Placeholder 7">
            <a:extLst>
              <a:ext uri="{FF2B5EF4-FFF2-40B4-BE49-F238E27FC236}">
                <a16:creationId xmlns:a16="http://schemas.microsoft.com/office/drawing/2014/main" id="{D1C13B1C-ED64-A242-B09F-83314CC36967}"/>
              </a:ext>
            </a:extLst>
          </p:cNvPr>
          <p:cNvSpPr>
            <a:spLocks noGrp="1"/>
          </p:cNvSpPr>
          <p:nvPr>
            <p:ph sz="quarter" idx="1"/>
          </p:nvPr>
        </p:nvSpPr>
        <p:spPr>
          <a:xfrm>
            <a:off x="592666" y="1219200"/>
            <a:ext cx="8619069" cy="5213350"/>
          </a:xfrm>
          <a:custGeom>
            <a:avLst/>
            <a:gdLst>
              <a:gd name="connsiteX0" fmla="*/ 0 w 8619069"/>
              <a:gd name="connsiteY0" fmla="*/ 0 h 5213350"/>
              <a:gd name="connsiteX1" fmla="*/ 8619069 w 8619069"/>
              <a:gd name="connsiteY1" fmla="*/ 0 h 5213350"/>
              <a:gd name="connsiteX2" fmla="*/ 8619069 w 8619069"/>
              <a:gd name="connsiteY2" fmla="*/ 5213350 h 5213350"/>
              <a:gd name="connsiteX3" fmla="*/ 0 w 8619069"/>
              <a:gd name="connsiteY3" fmla="*/ 5213350 h 5213350"/>
              <a:gd name="connsiteX4" fmla="*/ 0 w 8619069"/>
              <a:gd name="connsiteY4" fmla="*/ 0 h 521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9069" h="5213350" extrusionOk="0">
                <a:moveTo>
                  <a:pt x="0" y="0"/>
                </a:moveTo>
                <a:cubicBezTo>
                  <a:pt x="1299571" y="137892"/>
                  <a:pt x="6734426" y="77141"/>
                  <a:pt x="8619069" y="0"/>
                </a:cubicBezTo>
                <a:cubicBezTo>
                  <a:pt x="8604790" y="1325958"/>
                  <a:pt x="8712847" y="3839329"/>
                  <a:pt x="8619069" y="5213350"/>
                </a:cubicBezTo>
                <a:cubicBezTo>
                  <a:pt x="4546941" y="5057398"/>
                  <a:pt x="1606713" y="5145208"/>
                  <a:pt x="0" y="5213350"/>
                </a:cubicBezTo>
                <a:cubicBezTo>
                  <a:pt x="100410" y="2999970"/>
                  <a:pt x="-100434" y="1595608"/>
                  <a:pt x="0" y="0"/>
                </a:cubicBezTo>
                <a:close/>
              </a:path>
            </a:pathLst>
          </a:custGeom>
          <a:noFill/>
          <a:ln>
            <a:noFill/>
            <a:extLst>
              <a:ext uri="{C807C97D-BFC1-408E-A445-0C87EB9F89A2}">
                <ask:lineSketchStyleProps xmlns:ask="http://schemas.microsoft.com/office/drawing/2018/sketchyshapes" sd="481711788">
                  <ask:type>
                    <ask:lineSketchCurved/>
                  </ask:type>
                </ask:lineSketchStyleProps>
              </a:ext>
            </a:extLst>
          </a:ln>
        </p:spPr>
        <p:txBody>
          <a:bodyPr>
            <a:normAutofit fontScale="85000" lnSpcReduction="10000"/>
          </a:bodyPr>
          <a:lstStyle/>
          <a:p>
            <a:r>
              <a:rPr lang="en-GB" dirty="0"/>
              <a:t>Managers override the decisions that a qualified and duly authorized product champion makes. </a:t>
            </a:r>
          </a:p>
          <a:p>
            <a:pPr lvl="1"/>
            <a:r>
              <a:rPr lang="en-GB" dirty="0"/>
              <a:t>This behaviour often results in dissatisfied users and frustrated product champions who feel that management doesn’t trust them. </a:t>
            </a:r>
          </a:p>
          <a:p>
            <a:r>
              <a:rPr lang="en-GB" dirty="0"/>
              <a:t>A product champion who forgets that he is representing other customers and presents only his own requirements. </a:t>
            </a:r>
          </a:p>
          <a:p>
            <a:pPr lvl="1"/>
            <a:r>
              <a:rPr lang="en-GB" dirty="0"/>
              <a:t>He might be happy with the outcome, but others likely won’t be. </a:t>
            </a:r>
          </a:p>
          <a:p>
            <a:r>
              <a:rPr lang="en-GB" dirty="0"/>
              <a:t>A product champion who lacks a clear vision of the new system might defer decisions to the BA. </a:t>
            </a:r>
          </a:p>
          <a:p>
            <a:pPr lvl="1"/>
            <a:r>
              <a:rPr lang="en-GB" dirty="0"/>
              <a:t>If all of the BA’s ideas are fine with the champion, the champion isn’t providing much help. </a:t>
            </a:r>
          </a:p>
          <a:p>
            <a:r>
              <a:rPr lang="en-GB" dirty="0"/>
              <a:t>A senior user might nominate a less experienced user as champion because she doesn’t have time to do the job herself. </a:t>
            </a:r>
          </a:p>
          <a:p>
            <a:pPr lvl="1"/>
            <a:r>
              <a:rPr lang="en-GB" dirty="0"/>
              <a:t>This can lead to backseat driving from the senior user who still wishes to strongly influence the project’s direction. </a:t>
            </a:r>
          </a:p>
          <a:p>
            <a:endParaRPr lang="en-GB" dirty="0"/>
          </a:p>
          <a:p>
            <a:endParaRPr lang="en-PK" dirty="0"/>
          </a:p>
        </p:txBody>
      </p:sp>
      <p:sp>
        <p:nvSpPr>
          <p:cNvPr id="10" name="Content Placeholder 5">
            <a:extLst>
              <a:ext uri="{FF2B5EF4-FFF2-40B4-BE49-F238E27FC236}">
                <a16:creationId xmlns:a16="http://schemas.microsoft.com/office/drawing/2014/main" id="{71CE7841-B53B-1C4D-8407-A68D154343A5}"/>
              </a:ext>
            </a:extLst>
          </p:cNvPr>
          <p:cNvSpPr txBox="1">
            <a:spLocks/>
          </p:cNvSpPr>
          <p:nvPr/>
        </p:nvSpPr>
        <p:spPr>
          <a:xfrm>
            <a:off x="9076267" y="254422"/>
            <a:ext cx="2895602" cy="3535680"/>
          </a:xfrm>
          <a:custGeom>
            <a:avLst/>
            <a:gdLst>
              <a:gd name="connsiteX0" fmla="*/ 0 w 2895602"/>
              <a:gd name="connsiteY0" fmla="*/ 0 h 3535680"/>
              <a:gd name="connsiteX1" fmla="*/ 637032 w 2895602"/>
              <a:gd name="connsiteY1" fmla="*/ 0 h 3535680"/>
              <a:gd name="connsiteX2" fmla="*/ 1245109 w 2895602"/>
              <a:gd name="connsiteY2" fmla="*/ 0 h 3535680"/>
              <a:gd name="connsiteX3" fmla="*/ 1824229 w 2895602"/>
              <a:gd name="connsiteY3" fmla="*/ 0 h 3535680"/>
              <a:gd name="connsiteX4" fmla="*/ 2895602 w 2895602"/>
              <a:gd name="connsiteY4" fmla="*/ 0 h 3535680"/>
              <a:gd name="connsiteX5" fmla="*/ 2895602 w 2895602"/>
              <a:gd name="connsiteY5" fmla="*/ 659994 h 3535680"/>
              <a:gd name="connsiteX6" fmla="*/ 2895602 w 2895602"/>
              <a:gd name="connsiteY6" fmla="*/ 1284630 h 3535680"/>
              <a:gd name="connsiteX7" fmla="*/ 2895602 w 2895602"/>
              <a:gd name="connsiteY7" fmla="*/ 1803197 h 3535680"/>
              <a:gd name="connsiteX8" fmla="*/ 2895602 w 2895602"/>
              <a:gd name="connsiteY8" fmla="*/ 2427834 h 3535680"/>
              <a:gd name="connsiteX9" fmla="*/ 2895602 w 2895602"/>
              <a:gd name="connsiteY9" fmla="*/ 2911043 h 3535680"/>
              <a:gd name="connsiteX10" fmla="*/ 2895602 w 2895602"/>
              <a:gd name="connsiteY10" fmla="*/ 3535680 h 3535680"/>
              <a:gd name="connsiteX11" fmla="*/ 2374394 w 2895602"/>
              <a:gd name="connsiteY11" fmla="*/ 3535680 h 3535680"/>
              <a:gd name="connsiteX12" fmla="*/ 1737361 w 2895602"/>
              <a:gd name="connsiteY12" fmla="*/ 3535680 h 3535680"/>
              <a:gd name="connsiteX13" fmla="*/ 1187197 w 2895602"/>
              <a:gd name="connsiteY13" fmla="*/ 3535680 h 3535680"/>
              <a:gd name="connsiteX14" fmla="*/ 550164 w 2895602"/>
              <a:gd name="connsiteY14" fmla="*/ 3535680 h 3535680"/>
              <a:gd name="connsiteX15" fmla="*/ 0 w 2895602"/>
              <a:gd name="connsiteY15" fmla="*/ 3535680 h 3535680"/>
              <a:gd name="connsiteX16" fmla="*/ 0 w 2895602"/>
              <a:gd name="connsiteY16" fmla="*/ 3052470 h 3535680"/>
              <a:gd name="connsiteX17" fmla="*/ 0 w 2895602"/>
              <a:gd name="connsiteY17" fmla="*/ 2427834 h 3535680"/>
              <a:gd name="connsiteX18" fmla="*/ 0 w 2895602"/>
              <a:gd name="connsiteY18" fmla="*/ 1944624 h 3535680"/>
              <a:gd name="connsiteX19" fmla="*/ 0 w 2895602"/>
              <a:gd name="connsiteY19" fmla="*/ 1461414 h 3535680"/>
              <a:gd name="connsiteX20" fmla="*/ 0 w 2895602"/>
              <a:gd name="connsiteY20" fmla="*/ 801421 h 3535680"/>
              <a:gd name="connsiteX21" fmla="*/ 0 w 2895602"/>
              <a:gd name="connsiteY21" fmla="*/ 0 h 353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5602" h="3535680" fill="none" extrusionOk="0">
                <a:moveTo>
                  <a:pt x="0" y="0"/>
                </a:moveTo>
                <a:cubicBezTo>
                  <a:pt x="171390" y="-7851"/>
                  <a:pt x="372262" y="-2020"/>
                  <a:pt x="637032" y="0"/>
                </a:cubicBezTo>
                <a:cubicBezTo>
                  <a:pt x="901802" y="2020"/>
                  <a:pt x="1014144" y="-10921"/>
                  <a:pt x="1245109" y="0"/>
                </a:cubicBezTo>
                <a:cubicBezTo>
                  <a:pt x="1476074" y="10921"/>
                  <a:pt x="1623371" y="-1008"/>
                  <a:pt x="1824229" y="0"/>
                </a:cubicBezTo>
                <a:cubicBezTo>
                  <a:pt x="2025087" y="1008"/>
                  <a:pt x="2631997" y="43679"/>
                  <a:pt x="2895602" y="0"/>
                </a:cubicBezTo>
                <a:cubicBezTo>
                  <a:pt x="2928030" y="189554"/>
                  <a:pt x="2922366" y="495176"/>
                  <a:pt x="2895602" y="659994"/>
                </a:cubicBezTo>
                <a:cubicBezTo>
                  <a:pt x="2868838" y="824812"/>
                  <a:pt x="2911184" y="1131537"/>
                  <a:pt x="2895602" y="1284630"/>
                </a:cubicBezTo>
                <a:cubicBezTo>
                  <a:pt x="2880020" y="1437723"/>
                  <a:pt x="2911490" y="1694508"/>
                  <a:pt x="2895602" y="1803197"/>
                </a:cubicBezTo>
                <a:cubicBezTo>
                  <a:pt x="2879714" y="1911886"/>
                  <a:pt x="2890776" y="2241168"/>
                  <a:pt x="2895602" y="2427834"/>
                </a:cubicBezTo>
                <a:cubicBezTo>
                  <a:pt x="2900428" y="2614500"/>
                  <a:pt x="2894941" y="2696933"/>
                  <a:pt x="2895602" y="2911043"/>
                </a:cubicBezTo>
                <a:cubicBezTo>
                  <a:pt x="2896263" y="3125153"/>
                  <a:pt x="2910620" y="3229108"/>
                  <a:pt x="2895602" y="3535680"/>
                </a:cubicBezTo>
                <a:cubicBezTo>
                  <a:pt x="2695919" y="3529326"/>
                  <a:pt x="2527838" y="3525755"/>
                  <a:pt x="2374394" y="3535680"/>
                </a:cubicBezTo>
                <a:cubicBezTo>
                  <a:pt x="2220950" y="3545605"/>
                  <a:pt x="1901944" y="3539172"/>
                  <a:pt x="1737361" y="3535680"/>
                </a:cubicBezTo>
                <a:cubicBezTo>
                  <a:pt x="1572778" y="3532188"/>
                  <a:pt x="1377621" y="3511306"/>
                  <a:pt x="1187197" y="3535680"/>
                </a:cubicBezTo>
                <a:cubicBezTo>
                  <a:pt x="996773" y="3560054"/>
                  <a:pt x="708782" y="3548647"/>
                  <a:pt x="550164" y="3535680"/>
                </a:cubicBezTo>
                <a:cubicBezTo>
                  <a:pt x="391546" y="3522713"/>
                  <a:pt x="186386" y="3556138"/>
                  <a:pt x="0" y="3535680"/>
                </a:cubicBezTo>
                <a:cubicBezTo>
                  <a:pt x="14228" y="3410159"/>
                  <a:pt x="3385" y="3213093"/>
                  <a:pt x="0" y="3052470"/>
                </a:cubicBezTo>
                <a:cubicBezTo>
                  <a:pt x="-3385" y="2891847"/>
                  <a:pt x="-13718" y="2686127"/>
                  <a:pt x="0" y="2427834"/>
                </a:cubicBezTo>
                <a:cubicBezTo>
                  <a:pt x="13718" y="2169541"/>
                  <a:pt x="-4348" y="2066541"/>
                  <a:pt x="0" y="1944624"/>
                </a:cubicBezTo>
                <a:cubicBezTo>
                  <a:pt x="4348" y="1822707"/>
                  <a:pt x="-801" y="1638216"/>
                  <a:pt x="0" y="1461414"/>
                </a:cubicBezTo>
                <a:cubicBezTo>
                  <a:pt x="801" y="1284612"/>
                  <a:pt x="-9496" y="983252"/>
                  <a:pt x="0" y="801421"/>
                </a:cubicBezTo>
                <a:cubicBezTo>
                  <a:pt x="9496" y="619590"/>
                  <a:pt x="-30038" y="275332"/>
                  <a:pt x="0" y="0"/>
                </a:cubicBezTo>
                <a:close/>
              </a:path>
              <a:path w="2895602" h="3535680" stroke="0" extrusionOk="0">
                <a:moveTo>
                  <a:pt x="0" y="0"/>
                </a:moveTo>
                <a:cubicBezTo>
                  <a:pt x="244216" y="847"/>
                  <a:pt x="303883" y="-18975"/>
                  <a:pt x="550164" y="0"/>
                </a:cubicBezTo>
                <a:cubicBezTo>
                  <a:pt x="796445" y="18975"/>
                  <a:pt x="910703" y="-24374"/>
                  <a:pt x="1042417" y="0"/>
                </a:cubicBezTo>
                <a:cubicBezTo>
                  <a:pt x="1174131" y="24374"/>
                  <a:pt x="1471538" y="-6068"/>
                  <a:pt x="1679449" y="0"/>
                </a:cubicBezTo>
                <a:cubicBezTo>
                  <a:pt x="1887360" y="6068"/>
                  <a:pt x="2028284" y="-10896"/>
                  <a:pt x="2229614" y="0"/>
                </a:cubicBezTo>
                <a:cubicBezTo>
                  <a:pt x="2430945" y="10896"/>
                  <a:pt x="2575819" y="17645"/>
                  <a:pt x="2895602" y="0"/>
                </a:cubicBezTo>
                <a:cubicBezTo>
                  <a:pt x="2908797" y="227464"/>
                  <a:pt x="2885793" y="500181"/>
                  <a:pt x="2895602" y="659994"/>
                </a:cubicBezTo>
                <a:cubicBezTo>
                  <a:pt x="2905411" y="819807"/>
                  <a:pt x="2868441" y="1053533"/>
                  <a:pt x="2895602" y="1249274"/>
                </a:cubicBezTo>
                <a:cubicBezTo>
                  <a:pt x="2922763" y="1445015"/>
                  <a:pt x="2888193" y="1588424"/>
                  <a:pt x="2895602" y="1838554"/>
                </a:cubicBezTo>
                <a:cubicBezTo>
                  <a:pt x="2903011" y="2088684"/>
                  <a:pt x="2897561" y="2122279"/>
                  <a:pt x="2895602" y="2357120"/>
                </a:cubicBezTo>
                <a:cubicBezTo>
                  <a:pt x="2893643" y="2591961"/>
                  <a:pt x="2907412" y="2730362"/>
                  <a:pt x="2895602" y="2875686"/>
                </a:cubicBezTo>
                <a:cubicBezTo>
                  <a:pt x="2883792" y="3021010"/>
                  <a:pt x="2919238" y="3225477"/>
                  <a:pt x="2895602" y="3535680"/>
                </a:cubicBezTo>
                <a:cubicBezTo>
                  <a:pt x="2643764" y="3525476"/>
                  <a:pt x="2461339" y="3557926"/>
                  <a:pt x="2287526" y="3535680"/>
                </a:cubicBezTo>
                <a:cubicBezTo>
                  <a:pt x="2113713" y="3513434"/>
                  <a:pt x="1849522" y="3509083"/>
                  <a:pt x="1650493" y="3535680"/>
                </a:cubicBezTo>
                <a:cubicBezTo>
                  <a:pt x="1451464" y="3562277"/>
                  <a:pt x="1227002" y="3546234"/>
                  <a:pt x="1013461" y="3535680"/>
                </a:cubicBezTo>
                <a:cubicBezTo>
                  <a:pt x="799920" y="3525126"/>
                  <a:pt x="369829" y="3573147"/>
                  <a:pt x="0" y="3535680"/>
                </a:cubicBezTo>
                <a:cubicBezTo>
                  <a:pt x="2395" y="3300909"/>
                  <a:pt x="2508" y="3232671"/>
                  <a:pt x="0" y="2946400"/>
                </a:cubicBezTo>
                <a:cubicBezTo>
                  <a:pt x="-2508" y="2660129"/>
                  <a:pt x="-23914" y="2527289"/>
                  <a:pt x="0" y="2392477"/>
                </a:cubicBezTo>
                <a:cubicBezTo>
                  <a:pt x="23914" y="2257665"/>
                  <a:pt x="13883" y="2054036"/>
                  <a:pt x="0" y="1909267"/>
                </a:cubicBezTo>
                <a:cubicBezTo>
                  <a:pt x="-13883" y="1764498"/>
                  <a:pt x="-4883" y="1519792"/>
                  <a:pt x="0" y="1390701"/>
                </a:cubicBezTo>
                <a:cubicBezTo>
                  <a:pt x="4883" y="1261610"/>
                  <a:pt x="-14020" y="1040651"/>
                  <a:pt x="0" y="872134"/>
                </a:cubicBezTo>
                <a:cubicBezTo>
                  <a:pt x="14020" y="703617"/>
                  <a:pt x="-28128" y="254274"/>
                  <a:pt x="0" y="0"/>
                </a:cubicBezTo>
                <a:close/>
              </a:path>
            </a:pathLst>
          </a:custGeom>
          <a:ln w="28575" cmpd="dbl">
            <a:solidFill>
              <a:srgbClr val="0070C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GB" dirty="0"/>
              <a:t>The product champion model works only when the product champions understand and sign up for their responsibilities, have the authority to make decisions at the user requirements level, and have time available to do the job. </a:t>
            </a:r>
          </a:p>
          <a:p>
            <a:pPr marL="0" indent="0">
              <a:buFont typeface="Wingdings 3"/>
              <a:buNone/>
            </a:pPr>
            <a:endParaRPr lang="en-PK" dirty="0"/>
          </a:p>
        </p:txBody>
      </p:sp>
      <p:pic>
        <p:nvPicPr>
          <p:cNvPr id="1028" name="Picture 4">
            <a:extLst>
              <a:ext uri="{FF2B5EF4-FFF2-40B4-BE49-F238E27FC236}">
                <a16:creationId xmlns:a16="http://schemas.microsoft.com/office/drawing/2014/main" id="{5A171C90-059B-2E42-909D-9924DB22B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33" y="76200"/>
            <a:ext cx="1192495"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8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AEA-3D27-544A-AEEB-D7FE14F6DF6F}"/>
              </a:ext>
            </a:extLst>
          </p:cNvPr>
          <p:cNvSpPr>
            <a:spLocks noGrp="1"/>
          </p:cNvSpPr>
          <p:nvPr>
            <p:ph type="title"/>
          </p:nvPr>
        </p:nvSpPr>
        <p:spPr/>
        <p:txBody>
          <a:bodyPr>
            <a:normAutofit/>
          </a:bodyPr>
          <a:lstStyle/>
          <a:p>
            <a:r>
              <a:rPr lang="en-GB" dirty="0"/>
              <a:t>User representation on agile projects </a:t>
            </a:r>
            <a:endParaRPr lang="en-PK" dirty="0"/>
          </a:p>
        </p:txBody>
      </p:sp>
      <p:sp>
        <p:nvSpPr>
          <p:cNvPr id="3" name="Date Placeholder 2">
            <a:extLst>
              <a:ext uri="{FF2B5EF4-FFF2-40B4-BE49-F238E27FC236}">
                <a16:creationId xmlns:a16="http://schemas.microsoft.com/office/drawing/2014/main" id="{729E1A2E-A385-5C48-B3A0-05DB40EB738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711907F-CB6E-864F-9C65-BBCDF2FEB81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
        <p:nvSpPr>
          <p:cNvPr id="5" name="Content Placeholder 4">
            <a:extLst>
              <a:ext uri="{FF2B5EF4-FFF2-40B4-BE49-F238E27FC236}">
                <a16:creationId xmlns:a16="http://schemas.microsoft.com/office/drawing/2014/main" id="{43D6F366-0041-7049-A390-9348CE9A2DF5}"/>
              </a:ext>
            </a:extLst>
          </p:cNvPr>
          <p:cNvSpPr>
            <a:spLocks noGrp="1"/>
          </p:cNvSpPr>
          <p:nvPr>
            <p:ph sz="quarter" idx="1"/>
          </p:nvPr>
        </p:nvSpPr>
        <p:spPr/>
        <p:txBody>
          <a:bodyPr>
            <a:normAutofit fontScale="92500" lnSpcReduction="10000"/>
          </a:bodyPr>
          <a:lstStyle/>
          <a:p>
            <a:r>
              <a:rPr lang="en-GB" dirty="0"/>
              <a:t>Frequent conversations between project team members and appropriate customers are the most effective way to resolve requirements issues</a:t>
            </a:r>
          </a:p>
          <a:p>
            <a:pPr lvl="1"/>
            <a:r>
              <a:rPr lang="en-GB" dirty="0"/>
              <a:t>Written documentation, however detailed, is an incomplete substitute for these ongoing communications</a:t>
            </a:r>
          </a:p>
          <a:p>
            <a:r>
              <a:rPr lang="en-GB" dirty="0"/>
              <a:t>Some agile development methods include a single representative of stakeholders called a </a:t>
            </a:r>
            <a:r>
              <a:rPr lang="en-GB" i="1" dirty="0"/>
              <a:t>product owner </a:t>
            </a:r>
            <a:r>
              <a:rPr lang="en-GB" dirty="0"/>
              <a:t>in the team to serve as the voice of the customer </a:t>
            </a:r>
          </a:p>
          <a:p>
            <a:pPr lvl="1"/>
            <a:r>
              <a:rPr lang="en-GB" dirty="0"/>
              <a:t>The product owner defines the product’s vision and is responsible for developing and prioritizing the contents of the product backlog</a:t>
            </a:r>
          </a:p>
          <a:p>
            <a:pPr lvl="1"/>
            <a:r>
              <a:rPr lang="en-GB" dirty="0"/>
              <a:t>He essentially straddles the product champion and business analyst functions, representing the customer, defining product features, prioritizing them, etc. </a:t>
            </a:r>
          </a:p>
          <a:p>
            <a:r>
              <a:rPr lang="en-GB" dirty="0"/>
              <a:t>The product owner and product champion schemes are not mutually exclusive</a:t>
            </a:r>
          </a:p>
          <a:p>
            <a:endParaRPr lang="en-GB" dirty="0"/>
          </a:p>
          <a:p>
            <a:endParaRPr lang="en-PK" dirty="0"/>
          </a:p>
        </p:txBody>
      </p:sp>
    </p:spTree>
    <p:extLst>
      <p:ext uri="{BB962C8B-B14F-4D97-AF65-F5344CB8AC3E}">
        <p14:creationId xmlns:p14="http://schemas.microsoft.com/office/powerpoint/2010/main" val="629104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077C-0668-E849-B3FB-2B4B7500B5A3}"/>
              </a:ext>
            </a:extLst>
          </p:cNvPr>
          <p:cNvSpPr>
            <a:spLocks noGrp="1"/>
          </p:cNvSpPr>
          <p:nvPr>
            <p:ph type="title"/>
          </p:nvPr>
        </p:nvSpPr>
        <p:spPr/>
        <p:txBody>
          <a:bodyPr>
            <a:normAutofit/>
          </a:bodyPr>
          <a:lstStyle/>
          <a:p>
            <a:r>
              <a:rPr lang="en-GB" dirty="0"/>
              <a:t>Resolving conflicting requirements </a:t>
            </a:r>
            <a:endParaRPr lang="en-PK" dirty="0"/>
          </a:p>
        </p:txBody>
      </p:sp>
      <p:sp>
        <p:nvSpPr>
          <p:cNvPr id="3" name="Date Placeholder 2">
            <a:extLst>
              <a:ext uri="{FF2B5EF4-FFF2-40B4-BE49-F238E27FC236}">
                <a16:creationId xmlns:a16="http://schemas.microsoft.com/office/drawing/2014/main" id="{B1979902-12A8-FE42-B2A2-EDC67F49ADA8}"/>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CC6148A-6025-9F40-803D-2D80A056854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
        <p:nvSpPr>
          <p:cNvPr id="5" name="Content Placeholder 4">
            <a:extLst>
              <a:ext uri="{FF2B5EF4-FFF2-40B4-BE49-F238E27FC236}">
                <a16:creationId xmlns:a16="http://schemas.microsoft.com/office/drawing/2014/main" id="{832BF636-B28C-D74B-9FF5-6DEFD96C8E27}"/>
              </a:ext>
            </a:extLst>
          </p:cNvPr>
          <p:cNvSpPr>
            <a:spLocks noGrp="1"/>
          </p:cNvSpPr>
          <p:nvPr>
            <p:ph sz="quarter" idx="1"/>
          </p:nvPr>
        </p:nvSpPr>
        <p:spPr/>
        <p:txBody>
          <a:bodyPr>
            <a:normAutofit lnSpcReduction="10000"/>
          </a:bodyPr>
          <a:lstStyle/>
          <a:p>
            <a:r>
              <a:rPr lang="en-GB" dirty="0"/>
              <a:t>Someone must resolve conflicting requirements from different user classes</a:t>
            </a:r>
          </a:p>
          <a:p>
            <a:r>
              <a:rPr lang="en-GB" dirty="0"/>
              <a:t>The product champions or product owner can handle this in many but not in all cases</a:t>
            </a:r>
          </a:p>
          <a:p>
            <a:r>
              <a:rPr lang="en-GB" dirty="0"/>
              <a:t>Early in the project, determine who the decision makers will be for requirements issues</a:t>
            </a:r>
          </a:p>
          <a:p>
            <a:r>
              <a:rPr lang="en-GB" dirty="0"/>
              <a:t>If it’s not clear who is responsible for making these decisions or if the authorized individuals abdicate their responsibilities, the decisions will fall to the developers or analysts by default</a:t>
            </a:r>
          </a:p>
          <a:p>
            <a:pPr lvl="1"/>
            <a:r>
              <a:rPr lang="en-GB" dirty="0"/>
              <a:t>Most of them don’t have the necessary knowledge and perspective to make the best business decisions </a:t>
            </a:r>
          </a:p>
          <a:p>
            <a:endParaRPr lang="en-GB" dirty="0"/>
          </a:p>
          <a:p>
            <a:endParaRPr lang="en-GB" dirty="0"/>
          </a:p>
          <a:p>
            <a:endParaRPr lang="en-GB" dirty="0"/>
          </a:p>
          <a:p>
            <a:endParaRPr lang="en-PK" dirty="0"/>
          </a:p>
        </p:txBody>
      </p:sp>
    </p:spTree>
    <p:extLst>
      <p:ext uri="{BB962C8B-B14F-4D97-AF65-F5344CB8AC3E}">
        <p14:creationId xmlns:p14="http://schemas.microsoft.com/office/powerpoint/2010/main" val="65825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A2C1-2134-D949-918B-5026B9660118}"/>
              </a:ext>
            </a:extLst>
          </p:cNvPr>
          <p:cNvSpPr>
            <a:spLocks noGrp="1"/>
          </p:cNvSpPr>
          <p:nvPr>
            <p:ph type="title"/>
          </p:nvPr>
        </p:nvSpPr>
        <p:spPr/>
        <p:txBody>
          <a:bodyPr/>
          <a:lstStyle/>
          <a:p>
            <a:r>
              <a:rPr lang="en-GB" dirty="0"/>
              <a:t>The User Perspective</a:t>
            </a:r>
            <a:endParaRPr lang="en-PK" dirty="0"/>
          </a:p>
        </p:txBody>
      </p:sp>
      <p:sp>
        <p:nvSpPr>
          <p:cNvPr id="3" name="Date Placeholder 2">
            <a:extLst>
              <a:ext uri="{FF2B5EF4-FFF2-40B4-BE49-F238E27FC236}">
                <a16:creationId xmlns:a16="http://schemas.microsoft.com/office/drawing/2014/main" id="{61F19F82-B2D9-C449-A281-B055CFE0B18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DD75EFB-2154-AD49-8CBA-C1CA4D85A83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a:extLst>
              <a:ext uri="{FF2B5EF4-FFF2-40B4-BE49-F238E27FC236}">
                <a16:creationId xmlns:a16="http://schemas.microsoft.com/office/drawing/2014/main" id="{CE25A912-C95C-CA4D-B84D-7B1F5E81F82E}"/>
              </a:ext>
            </a:extLst>
          </p:cNvPr>
          <p:cNvSpPr>
            <a:spLocks noGrp="1"/>
          </p:cNvSpPr>
          <p:nvPr>
            <p:ph sz="quarter" idx="1"/>
          </p:nvPr>
        </p:nvSpPr>
        <p:spPr/>
        <p:txBody>
          <a:bodyPr>
            <a:normAutofit/>
          </a:bodyPr>
          <a:lstStyle/>
          <a:p>
            <a:r>
              <a:rPr lang="en-GB" dirty="0"/>
              <a:t>Success in software requirements, and hence in software development, depends on getting the user perspective in front of the developer. </a:t>
            </a:r>
          </a:p>
          <a:p>
            <a:r>
              <a:rPr lang="en-GB" dirty="0"/>
              <a:t>To find the user perspective, take the following steps: </a:t>
            </a:r>
          </a:p>
          <a:p>
            <a:pPr lvl="1"/>
            <a:r>
              <a:rPr lang="en-GB" dirty="0"/>
              <a:t>Identify the different classes of users for your product. </a:t>
            </a:r>
          </a:p>
          <a:p>
            <a:pPr lvl="1"/>
            <a:r>
              <a:rPr lang="en-GB" dirty="0"/>
              <a:t>Select and work with individuals who represent each user class and other stakeholder groups. </a:t>
            </a:r>
          </a:p>
          <a:p>
            <a:pPr lvl="1"/>
            <a:r>
              <a:rPr lang="en-GB" dirty="0"/>
              <a:t>Agree on who the requirements decision makers are for your project. </a:t>
            </a:r>
          </a:p>
          <a:p>
            <a:r>
              <a:rPr lang="en-GB" dirty="0"/>
              <a:t>Customer involvement is the best way to avoid the expectation gap!</a:t>
            </a:r>
          </a:p>
          <a:p>
            <a:endParaRPr lang="en-PK" dirty="0"/>
          </a:p>
        </p:txBody>
      </p:sp>
    </p:spTree>
    <p:extLst>
      <p:ext uri="{BB962C8B-B14F-4D97-AF65-F5344CB8AC3E}">
        <p14:creationId xmlns:p14="http://schemas.microsoft.com/office/powerpoint/2010/main" val="27335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D78D-6D02-CB44-9ADF-36531C295202}"/>
              </a:ext>
            </a:extLst>
          </p:cNvPr>
          <p:cNvSpPr>
            <a:spLocks noGrp="1"/>
          </p:cNvSpPr>
          <p:nvPr>
            <p:ph type="title"/>
          </p:nvPr>
        </p:nvSpPr>
        <p:spPr/>
        <p:txBody>
          <a:bodyPr>
            <a:normAutofit/>
          </a:bodyPr>
          <a:lstStyle/>
          <a:p>
            <a:r>
              <a:rPr lang="en-GB" dirty="0"/>
              <a:t>Resolving requirements disputes </a:t>
            </a:r>
            <a:endParaRPr lang="en-PK" dirty="0"/>
          </a:p>
        </p:txBody>
      </p:sp>
      <p:sp>
        <p:nvSpPr>
          <p:cNvPr id="3" name="Date Placeholder 2">
            <a:extLst>
              <a:ext uri="{FF2B5EF4-FFF2-40B4-BE49-F238E27FC236}">
                <a16:creationId xmlns:a16="http://schemas.microsoft.com/office/drawing/2014/main" id="{01AD8412-44AD-DD44-9BE5-C681BB5FA74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40C181B-6928-684B-90AD-A7683CBFB3F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
        <p:nvSpPr>
          <p:cNvPr id="5" name="Content Placeholder 4">
            <a:extLst>
              <a:ext uri="{FF2B5EF4-FFF2-40B4-BE49-F238E27FC236}">
                <a16:creationId xmlns:a16="http://schemas.microsoft.com/office/drawing/2014/main" id="{4875F950-5EBB-DD40-96E4-32F9BC6081F9}"/>
              </a:ext>
            </a:extLst>
          </p:cNvPr>
          <p:cNvSpPr>
            <a:spLocks noGrp="1"/>
          </p:cNvSpPr>
          <p:nvPr>
            <p:ph sz="quarter" idx="1"/>
          </p:nvPr>
        </p:nvSpPr>
        <p:spPr>
          <a:xfrm>
            <a:off x="609600" y="1219200"/>
            <a:ext cx="10972800" cy="5502910"/>
          </a:xfrm>
        </p:spPr>
        <p:txBody>
          <a:bodyPr>
            <a:normAutofit fontScale="92500" lnSpcReduction="10000"/>
          </a:bodyPr>
          <a:lstStyle/>
          <a:p>
            <a:r>
              <a:rPr lang="en-US" sz="2600" dirty="0"/>
              <a:t>Following are </a:t>
            </a:r>
            <a:r>
              <a:rPr lang="en-GB" sz="2600" dirty="0"/>
              <a:t>some requirements conflicts that can arise on projects and suggests ways to handle them </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600" dirty="0"/>
          </a:p>
          <a:p>
            <a:r>
              <a:rPr lang="en-GB" sz="2600" dirty="0"/>
              <a:t>The project’s leaders need to determine who will decide what to do when such situations arise, who will make the call if agreement is not reached, and to whom significant issues must be escalated when necessary. </a:t>
            </a:r>
            <a:endParaRPr lang="en-GB" sz="2400" dirty="0"/>
          </a:p>
          <a:p>
            <a:endParaRPr lang="en-PK" sz="2400" dirty="0"/>
          </a:p>
        </p:txBody>
      </p:sp>
      <p:pic>
        <p:nvPicPr>
          <p:cNvPr id="6" name="Picture 5">
            <a:extLst>
              <a:ext uri="{FF2B5EF4-FFF2-40B4-BE49-F238E27FC236}">
                <a16:creationId xmlns:a16="http://schemas.microsoft.com/office/drawing/2014/main" id="{9DECCF12-1462-DA40-8EBB-46CD2B2FC520}"/>
              </a:ext>
            </a:extLst>
          </p:cNvPr>
          <p:cNvPicPr>
            <a:picLocks noChangeAspect="1"/>
          </p:cNvPicPr>
          <p:nvPr/>
        </p:nvPicPr>
        <p:blipFill>
          <a:blip r:embed="rId2"/>
          <a:stretch>
            <a:fillRect/>
          </a:stretch>
        </p:blipFill>
        <p:spPr>
          <a:xfrm>
            <a:off x="1550246" y="1943163"/>
            <a:ext cx="9091507" cy="3371850"/>
          </a:xfrm>
          <a:prstGeom prst="rect">
            <a:avLst/>
          </a:prstGeom>
        </p:spPr>
      </p:pic>
    </p:spTree>
    <p:extLst>
      <p:ext uri="{BB962C8B-B14F-4D97-AF65-F5344CB8AC3E}">
        <p14:creationId xmlns:p14="http://schemas.microsoft.com/office/powerpoint/2010/main" val="708242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1739-5696-DD41-9230-41DB1C72832C}"/>
              </a:ext>
            </a:extLst>
          </p:cNvPr>
          <p:cNvSpPr>
            <a:spLocks noGrp="1"/>
          </p:cNvSpPr>
          <p:nvPr>
            <p:ph type="title"/>
          </p:nvPr>
        </p:nvSpPr>
        <p:spPr/>
        <p:txBody>
          <a:bodyPr/>
          <a:lstStyle/>
          <a:p>
            <a:r>
              <a:rPr lang="en-GB" dirty="0"/>
              <a:t>Conflicts</a:t>
            </a:r>
            <a:endParaRPr lang="en-PK" dirty="0"/>
          </a:p>
        </p:txBody>
      </p:sp>
      <p:sp>
        <p:nvSpPr>
          <p:cNvPr id="3" name="Date Placeholder 2">
            <a:extLst>
              <a:ext uri="{FF2B5EF4-FFF2-40B4-BE49-F238E27FC236}">
                <a16:creationId xmlns:a16="http://schemas.microsoft.com/office/drawing/2014/main" id="{7EF06046-9405-4543-9927-25EFC5DEB52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C2076DE-B900-804F-8246-A3055D86A97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
        <p:nvSpPr>
          <p:cNvPr id="5" name="Content Placeholder 4">
            <a:extLst>
              <a:ext uri="{FF2B5EF4-FFF2-40B4-BE49-F238E27FC236}">
                <a16:creationId xmlns:a16="http://schemas.microsoft.com/office/drawing/2014/main" id="{EDC1120B-E9C1-0440-9967-4B36AF4A0AEA}"/>
              </a:ext>
            </a:extLst>
          </p:cNvPr>
          <p:cNvSpPr>
            <a:spLocks noGrp="1"/>
          </p:cNvSpPr>
          <p:nvPr>
            <p:ph sz="quarter" idx="1"/>
          </p:nvPr>
        </p:nvSpPr>
        <p:spPr/>
        <p:txBody>
          <a:bodyPr>
            <a:normAutofit fontScale="92500" lnSpcReduction="10000"/>
          </a:bodyPr>
          <a:lstStyle/>
          <a:p>
            <a:r>
              <a:rPr lang="en-GB" dirty="0"/>
              <a:t>The negotiations don’t always turn out the way the analyst might hope. </a:t>
            </a:r>
          </a:p>
          <a:p>
            <a:r>
              <a:rPr lang="en-GB" dirty="0"/>
              <a:t>Certain customers might reject all attempts to consider reasonable alternatives and other points of view. </a:t>
            </a:r>
          </a:p>
          <a:p>
            <a:r>
              <a:rPr lang="en-GB" dirty="0"/>
              <a:t>In some cases marketing never says no to a customer request, no matter how infeasible or expensive</a:t>
            </a:r>
          </a:p>
          <a:p>
            <a:pPr lvl="1"/>
            <a:r>
              <a:rPr lang="en-GB" dirty="0"/>
              <a:t>The customer is </a:t>
            </a:r>
            <a:r>
              <a:rPr lang="en-GB" i="1" dirty="0"/>
              <a:t>not </a:t>
            </a:r>
            <a:r>
              <a:rPr lang="en-GB" dirty="0"/>
              <a:t>always right, but always has a point that the software team must understand and respect </a:t>
            </a:r>
          </a:p>
          <a:p>
            <a:r>
              <a:rPr lang="en-GB" dirty="0"/>
              <a:t>The team needs to decide who will be making decisions on the project’s requirements before they confront conflicts</a:t>
            </a:r>
          </a:p>
          <a:p>
            <a:pPr lvl="1"/>
            <a:r>
              <a:rPr lang="en-GB" dirty="0"/>
              <a:t>Indecision and the revisiting of previous decisions can stall the project in endless wrangling</a:t>
            </a:r>
          </a:p>
          <a:p>
            <a:r>
              <a:rPr lang="en-GB" dirty="0"/>
              <a:t>At the end, there aren’t any easy solutions if you’re working with truly unreasonable people!</a:t>
            </a:r>
          </a:p>
          <a:p>
            <a:endParaRPr lang="en-PK" dirty="0"/>
          </a:p>
        </p:txBody>
      </p:sp>
    </p:spTree>
    <p:extLst>
      <p:ext uri="{BB962C8B-B14F-4D97-AF65-F5344CB8AC3E}">
        <p14:creationId xmlns:p14="http://schemas.microsoft.com/office/powerpoint/2010/main" val="1428954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DA0762-DACE-5443-BD97-25FE1A487A4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495B1B4-F7D6-274E-966B-6A5CA865737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pic>
        <p:nvPicPr>
          <p:cNvPr id="2050" name="Picture 2" descr="image">
            <a:extLst>
              <a:ext uri="{FF2B5EF4-FFF2-40B4-BE49-F238E27FC236}">
                <a16:creationId xmlns:a16="http://schemas.microsoft.com/office/drawing/2014/main" id="{5F35B509-07A9-6A42-81AB-529CBE27A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5" y="30469"/>
            <a:ext cx="8273846" cy="680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0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3369-C8C6-314C-A406-AE165543B742}"/>
              </a:ext>
            </a:extLst>
          </p:cNvPr>
          <p:cNvSpPr>
            <a:spLocks noGrp="1"/>
          </p:cNvSpPr>
          <p:nvPr>
            <p:ph type="title"/>
          </p:nvPr>
        </p:nvSpPr>
        <p:spPr/>
        <p:txBody>
          <a:bodyPr/>
          <a:lstStyle/>
          <a:p>
            <a:r>
              <a:rPr lang="en-PK" dirty="0"/>
              <a:t>Summary</a:t>
            </a:r>
          </a:p>
        </p:txBody>
      </p:sp>
      <p:sp>
        <p:nvSpPr>
          <p:cNvPr id="3" name="Date Placeholder 2">
            <a:extLst>
              <a:ext uri="{FF2B5EF4-FFF2-40B4-BE49-F238E27FC236}">
                <a16:creationId xmlns:a16="http://schemas.microsoft.com/office/drawing/2014/main" id="{14F9CC96-B850-1D45-A4A2-F1400B17C98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E6042A5-9621-5149-A72B-12B043ACB17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sp>
        <p:nvSpPr>
          <p:cNvPr id="5" name="Content Placeholder 4">
            <a:extLst>
              <a:ext uri="{FF2B5EF4-FFF2-40B4-BE49-F238E27FC236}">
                <a16:creationId xmlns:a16="http://schemas.microsoft.com/office/drawing/2014/main" id="{D7ADF6BA-2C0C-EC47-9231-7653551F8A4B}"/>
              </a:ext>
            </a:extLst>
          </p:cNvPr>
          <p:cNvSpPr>
            <a:spLocks noGrp="1"/>
          </p:cNvSpPr>
          <p:nvPr>
            <p:ph sz="quarter" idx="1"/>
          </p:nvPr>
        </p:nvSpPr>
        <p:spPr/>
        <p:txBody>
          <a:bodyPr/>
          <a:lstStyle/>
          <a:p>
            <a:r>
              <a:rPr lang="en-PK" dirty="0"/>
              <a:t>User “wants” vs “needs”</a:t>
            </a:r>
          </a:p>
          <a:p>
            <a:r>
              <a:rPr lang="en-PK" dirty="0"/>
              <a:t>User classes</a:t>
            </a:r>
          </a:p>
          <a:p>
            <a:r>
              <a:rPr lang="en-GB" dirty="0"/>
              <a:t>User personas</a:t>
            </a:r>
          </a:p>
          <a:p>
            <a:r>
              <a:rPr lang="en-PK" dirty="0"/>
              <a:t>User representatives </a:t>
            </a:r>
            <a:r>
              <a:rPr lang="en-GB" dirty="0"/>
              <a:t> </a:t>
            </a:r>
          </a:p>
          <a:p>
            <a:r>
              <a:rPr lang="en-GB" dirty="0"/>
              <a:t>Product champion</a:t>
            </a:r>
          </a:p>
          <a:p>
            <a:r>
              <a:rPr lang="en-GB" dirty="0"/>
              <a:t>Product owner</a:t>
            </a:r>
          </a:p>
          <a:p>
            <a:r>
              <a:rPr lang="en-GB" dirty="0"/>
              <a:t>Addressing conflicts</a:t>
            </a:r>
            <a:endParaRPr lang="en-PK" dirty="0"/>
          </a:p>
          <a:p>
            <a:endParaRPr lang="en-PK" dirty="0"/>
          </a:p>
        </p:txBody>
      </p:sp>
    </p:spTree>
    <p:extLst>
      <p:ext uri="{BB962C8B-B14F-4D97-AF65-F5344CB8AC3E}">
        <p14:creationId xmlns:p14="http://schemas.microsoft.com/office/powerpoint/2010/main" val="371877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1649-7296-4840-AFF2-F94E9BF89EA1}"/>
              </a:ext>
            </a:extLst>
          </p:cNvPr>
          <p:cNvSpPr>
            <a:spLocks noGrp="1"/>
          </p:cNvSpPr>
          <p:nvPr>
            <p:ph type="title"/>
          </p:nvPr>
        </p:nvSpPr>
        <p:spPr/>
        <p:txBody>
          <a:bodyPr/>
          <a:lstStyle/>
          <a:p>
            <a:r>
              <a:rPr lang="en-PK" dirty="0"/>
              <a:t>User “wants” vs “needs”</a:t>
            </a:r>
          </a:p>
        </p:txBody>
      </p:sp>
      <p:sp>
        <p:nvSpPr>
          <p:cNvPr id="3" name="Date Placeholder 2">
            <a:extLst>
              <a:ext uri="{FF2B5EF4-FFF2-40B4-BE49-F238E27FC236}">
                <a16:creationId xmlns:a16="http://schemas.microsoft.com/office/drawing/2014/main" id="{4B591B9D-7926-6146-800C-209D7BBCB50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0288E66-DFEF-E94E-B92C-42BF8928C12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A8EE2C56-2E0A-F64F-9ADE-3B1BCA573FDC}"/>
              </a:ext>
            </a:extLst>
          </p:cNvPr>
          <p:cNvSpPr>
            <a:spLocks noGrp="1"/>
          </p:cNvSpPr>
          <p:nvPr>
            <p:ph sz="quarter" idx="1"/>
          </p:nvPr>
        </p:nvSpPr>
        <p:spPr>
          <a:xfrm>
            <a:off x="609600" y="1219200"/>
            <a:ext cx="10972800" cy="5486400"/>
          </a:xfrm>
        </p:spPr>
        <p:txBody>
          <a:bodyPr>
            <a:normAutofit lnSpcReduction="10000"/>
          </a:bodyPr>
          <a:lstStyle/>
          <a:p>
            <a:r>
              <a:rPr lang="en-GB" dirty="0"/>
              <a:t>If developers build exactly what customers initially </a:t>
            </a:r>
            <a:r>
              <a:rPr lang="en-GB" i="1" dirty="0"/>
              <a:t>want</a:t>
            </a:r>
            <a:r>
              <a:rPr lang="en-GB" dirty="0"/>
              <a:t>, they’ll probably have to build it again because customers often don’t know what they really </a:t>
            </a:r>
            <a:r>
              <a:rPr lang="en-GB" i="1" dirty="0"/>
              <a:t>need</a:t>
            </a:r>
            <a:r>
              <a:rPr lang="en-GB" dirty="0"/>
              <a:t>. </a:t>
            </a:r>
          </a:p>
          <a:p>
            <a:r>
              <a:rPr lang="en-GB" dirty="0"/>
              <a:t>The features that users present as their “</a:t>
            </a:r>
            <a:r>
              <a:rPr lang="en-GB" i="1" dirty="0">
                <a:solidFill>
                  <a:schemeClr val="accent1"/>
                </a:solidFill>
              </a:rPr>
              <a:t>wants</a:t>
            </a:r>
            <a:r>
              <a:rPr lang="en-GB" dirty="0"/>
              <a:t>” don’t necessarily equate to the functionality they </a:t>
            </a:r>
            <a:r>
              <a:rPr lang="en-GB" i="1" dirty="0">
                <a:solidFill>
                  <a:schemeClr val="accent1"/>
                </a:solidFill>
              </a:rPr>
              <a:t>need</a:t>
            </a:r>
            <a:r>
              <a:rPr lang="en-GB" dirty="0"/>
              <a:t> to perform their tasks.</a:t>
            </a:r>
          </a:p>
          <a:p>
            <a:r>
              <a:rPr lang="en-GB" dirty="0"/>
              <a:t>To gain a more accurate view of user needs, the BA must collect a wide range of user input, </a:t>
            </a:r>
            <a:r>
              <a:rPr lang="en-GB" dirty="0" err="1"/>
              <a:t>analyze</a:t>
            </a:r>
            <a:r>
              <a:rPr lang="en-GB" dirty="0"/>
              <a:t> and clarify it, and specify just what needs to be built to let users do their jobs. </a:t>
            </a:r>
          </a:p>
          <a:p>
            <a:r>
              <a:rPr lang="en-GB" dirty="0"/>
              <a:t>The BA has the lead responsibility for recording the new system’s necessary capabilities and properties, and for communicating that information to other stakeholders to create a shared understanding.</a:t>
            </a:r>
          </a:p>
          <a:p>
            <a:pPr lvl="1"/>
            <a:r>
              <a:rPr lang="en-GB" dirty="0"/>
              <a:t>This is an iterative process that takes time; if ignored, it may cause rework, missed deadlines, cost overruns, and customer dissatisfaction .</a:t>
            </a:r>
          </a:p>
          <a:p>
            <a:pPr lvl="1"/>
            <a:endParaRPr lang="en-PK" dirty="0"/>
          </a:p>
        </p:txBody>
      </p:sp>
    </p:spTree>
    <p:extLst>
      <p:ext uri="{BB962C8B-B14F-4D97-AF65-F5344CB8AC3E}">
        <p14:creationId xmlns:p14="http://schemas.microsoft.com/office/powerpoint/2010/main" val="28947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9738-6401-7A4C-A80B-B7DD454B9B50}"/>
              </a:ext>
            </a:extLst>
          </p:cNvPr>
          <p:cNvSpPr>
            <a:spLocks noGrp="1"/>
          </p:cNvSpPr>
          <p:nvPr>
            <p:ph type="title"/>
          </p:nvPr>
        </p:nvSpPr>
        <p:spPr/>
        <p:txBody>
          <a:bodyPr>
            <a:normAutofit/>
          </a:bodyPr>
          <a:lstStyle/>
          <a:p>
            <a:r>
              <a:rPr lang="en-GB" dirty="0"/>
              <a:t>The user</a:t>
            </a:r>
            <a:endParaRPr lang="en-PK" dirty="0"/>
          </a:p>
        </p:txBody>
      </p:sp>
      <p:sp>
        <p:nvSpPr>
          <p:cNvPr id="3" name="Date Placeholder 2">
            <a:extLst>
              <a:ext uri="{FF2B5EF4-FFF2-40B4-BE49-F238E27FC236}">
                <a16:creationId xmlns:a16="http://schemas.microsoft.com/office/drawing/2014/main" id="{5116391C-02CF-9347-BFC6-3F9D7DAC5C0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F2A9526-D306-2346-9F4B-A36CD0F13F3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5" name="Content Placeholder 4">
            <a:extLst>
              <a:ext uri="{FF2B5EF4-FFF2-40B4-BE49-F238E27FC236}">
                <a16:creationId xmlns:a16="http://schemas.microsoft.com/office/drawing/2014/main" id="{21FA44A7-2E29-C848-89BB-6C8935DEB112}"/>
              </a:ext>
            </a:extLst>
          </p:cNvPr>
          <p:cNvSpPr>
            <a:spLocks noGrp="1"/>
          </p:cNvSpPr>
          <p:nvPr>
            <p:ph sz="quarter" idx="1"/>
          </p:nvPr>
        </p:nvSpPr>
        <p:spPr/>
        <p:txBody>
          <a:bodyPr/>
          <a:lstStyle/>
          <a:p>
            <a:r>
              <a:rPr lang="en-GB" dirty="0"/>
              <a:t>Often “the user” for a software system is considered as an abstract representation of all users having similar characteristics and needs. </a:t>
            </a:r>
          </a:p>
          <a:p>
            <a:r>
              <a:rPr lang="en-GB" dirty="0"/>
              <a:t>In reality, most products of any size appeal to a diversity of users with different expectations and goals. </a:t>
            </a:r>
          </a:p>
          <a:p>
            <a:r>
              <a:rPr lang="en-GB" dirty="0"/>
              <a:t>Rather than thinking of “the user” as </a:t>
            </a:r>
            <a:r>
              <a:rPr lang="en-GB" i="1" dirty="0"/>
              <a:t>singular</a:t>
            </a:r>
            <a:r>
              <a:rPr lang="en-GB" dirty="0"/>
              <a:t>, spend some time identifying the multiple user classes and their roles and privileges for your product. </a:t>
            </a:r>
          </a:p>
          <a:p>
            <a:endParaRPr lang="en-PK" dirty="0"/>
          </a:p>
        </p:txBody>
      </p:sp>
    </p:spTree>
    <p:extLst>
      <p:ext uri="{BB962C8B-B14F-4D97-AF65-F5344CB8AC3E}">
        <p14:creationId xmlns:p14="http://schemas.microsoft.com/office/powerpoint/2010/main" val="329120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D9BEE-CC62-FD47-B4A2-30935EAA08E3}"/>
              </a:ext>
            </a:extLst>
          </p:cNvPr>
          <p:cNvPicPr>
            <a:picLocks noChangeAspect="1"/>
          </p:cNvPicPr>
          <p:nvPr/>
        </p:nvPicPr>
        <p:blipFill>
          <a:blip r:embed="rId2"/>
          <a:stretch>
            <a:fillRect/>
          </a:stretch>
        </p:blipFill>
        <p:spPr>
          <a:xfrm>
            <a:off x="4561348" y="2087407"/>
            <a:ext cx="7025968" cy="4268943"/>
          </a:xfrm>
          <a:prstGeom prst="rect">
            <a:avLst/>
          </a:prstGeom>
        </p:spPr>
      </p:pic>
      <p:sp>
        <p:nvSpPr>
          <p:cNvPr id="2" name="Title 1">
            <a:extLst>
              <a:ext uri="{FF2B5EF4-FFF2-40B4-BE49-F238E27FC236}">
                <a16:creationId xmlns:a16="http://schemas.microsoft.com/office/drawing/2014/main" id="{41B8815A-8677-9845-AE2F-7B95E99D1FA6}"/>
              </a:ext>
            </a:extLst>
          </p:cNvPr>
          <p:cNvSpPr>
            <a:spLocks noGrp="1"/>
          </p:cNvSpPr>
          <p:nvPr>
            <p:ph type="title"/>
          </p:nvPr>
        </p:nvSpPr>
        <p:spPr/>
        <p:txBody>
          <a:bodyPr/>
          <a:lstStyle/>
          <a:p>
            <a:r>
              <a:rPr lang="en-PK" dirty="0"/>
              <a:t>User classes</a:t>
            </a:r>
          </a:p>
        </p:txBody>
      </p:sp>
      <p:sp>
        <p:nvSpPr>
          <p:cNvPr id="3" name="Date Placeholder 2">
            <a:extLst>
              <a:ext uri="{FF2B5EF4-FFF2-40B4-BE49-F238E27FC236}">
                <a16:creationId xmlns:a16="http://schemas.microsoft.com/office/drawing/2014/main" id="{485CF5F9-BCF9-B34A-A101-21AA5FF523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64DF284-1698-4247-A518-6022E5C39E6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CD9515D6-3942-D84D-A603-07390363CF61}"/>
              </a:ext>
            </a:extLst>
          </p:cNvPr>
          <p:cNvSpPr>
            <a:spLocks noGrp="1"/>
          </p:cNvSpPr>
          <p:nvPr>
            <p:ph sz="quarter" idx="1"/>
          </p:nvPr>
        </p:nvSpPr>
        <p:spPr/>
        <p:txBody>
          <a:bodyPr/>
          <a:lstStyle/>
          <a:p>
            <a:r>
              <a:rPr lang="en-GB" dirty="0"/>
              <a:t>A user class is a subset of the product’s users, which is a subset of the product’s customers, which is a subset of its stakeholders. </a:t>
            </a:r>
          </a:p>
          <a:p>
            <a:r>
              <a:rPr lang="en-GB" dirty="0"/>
              <a:t>An individual can belong to multiple user classes. </a:t>
            </a:r>
          </a:p>
          <a:p>
            <a:pPr lvl="1"/>
            <a:r>
              <a:rPr lang="en-GB" dirty="0"/>
              <a:t>For example, an application’s administrator                                                    might also interact with it as an ordinary                                                           user at times. </a:t>
            </a:r>
          </a:p>
          <a:p>
            <a:endParaRPr lang="en-PK" dirty="0"/>
          </a:p>
        </p:txBody>
      </p:sp>
    </p:spTree>
    <p:extLst>
      <p:ext uri="{BB962C8B-B14F-4D97-AF65-F5344CB8AC3E}">
        <p14:creationId xmlns:p14="http://schemas.microsoft.com/office/powerpoint/2010/main" val="293628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ACBF-4D1A-304F-B1C1-782BC38323E7}"/>
              </a:ext>
            </a:extLst>
          </p:cNvPr>
          <p:cNvSpPr>
            <a:spLocks noGrp="1"/>
          </p:cNvSpPr>
          <p:nvPr>
            <p:ph type="title"/>
          </p:nvPr>
        </p:nvSpPr>
        <p:spPr/>
        <p:txBody>
          <a:bodyPr/>
          <a:lstStyle/>
          <a:p>
            <a:r>
              <a:rPr lang="en-GB" dirty="0"/>
              <a:t>Classifying users </a:t>
            </a:r>
          </a:p>
        </p:txBody>
      </p:sp>
      <p:sp>
        <p:nvSpPr>
          <p:cNvPr id="3" name="Date Placeholder 2">
            <a:extLst>
              <a:ext uri="{FF2B5EF4-FFF2-40B4-BE49-F238E27FC236}">
                <a16:creationId xmlns:a16="http://schemas.microsoft.com/office/drawing/2014/main" id="{7F18A75A-92C1-6D4A-9697-3A2CCC6880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3AF9D23-6B17-9848-A214-38EBEB5762C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5" name="Content Placeholder 4">
            <a:extLst>
              <a:ext uri="{FF2B5EF4-FFF2-40B4-BE49-F238E27FC236}">
                <a16:creationId xmlns:a16="http://schemas.microsoft.com/office/drawing/2014/main" id="{43D20186-1E35-3F4A-881F-E9338577F1EA}"/>
              </a:ext>
            </a:extLst>
          </p:cNvPr>
          <p:cNvSpPr>
            <a:spLocks noGrp="1"/>
          </p:cNvSpPr>
          <p:nvPr>
            <p:ph sz="quarter" idx="1"/>
          </p:nvPr>
        </p:nvSpPr>
        <p:spPr/>
        <p:txBody>
          <a:bodyPr>
            <a:normAutofit/>
          </a:bodyPr>
          <a:lstStyle/>
          <a:p>
            <a:r>
              <a:rPr lang="en-GB" dirty="0"/>
              <a:t>Users can be grouped into a number of distinct </a:t>
            </a:r>
            <a:r>
              <a:rPr lang="en-GB" i="1" dirty="0"/>
              <a:t>user classes </a:t>
            </a:r>
            <a:r>
              <a:rPr lang="en-GB" dirty="0"/>
              <a:t>based on following types of differences (and others) …</a:t>
            </a:r>
          </a:p>
          <a:p>
            <a:pPr lvl="1"/>
            <a:r>
              <a:rPr lang="en-GB" dirty="0"/>
              <a:t>Their access privilege or security levels (such as ordinary user, guest user, administrator) </a:t>
            </a:r>
          </a:p>
          <a:p>
            <a:pPr lvl="1"/>
            <a:r>
              <a:rPr lang="en-GB" dirty="0"/>
              <a:t>The tasks they perform during their business operations</a:t>
            </a:r>
          </a:p>
          <a:p>
            <a:pPr lvl="1"/>
            <a:r>
              <a:rPr lang="en-GB" dirty="0"/>
              <a:t>The features they use</a:t>
            </a:r>
          </a:p>
          <a:p>
            <a:pPr lvl="1"/>
            <a:r>
              <a:rPr lang="en-GB" dirty="0"/>
              <a:t>The frequency with which they use the product </a:t>
            </a:r>
          </a:p>
          <a:p>
            <a:pPr lvl="1"/>
            <a:r>
              <a:rPr lang="en-GB" dirty="0"/>
              <a:t>Their application domain experience and computer systems expertise </a:t>
            </a:r>
          </a:p>
          <a:p>
            <a:pPr lvl="1"/>
            <a:r>
              <a:rPr lang="en-GB" dirty="0"/>
              <a:t>The platforms they will be using (desktop PCs, laptop PCs, MacOS, Windows, etc.)</a:t>
            </a:r>
          </a:p>
          <a:p>
            <a:pPr lvl="1"/>
            <a:r>
              <a:rPr lang="en-GB" dirty="0"/>
              <a:t>Their native language </a:t>
            </a:r>
          </a:p>
          <a:p>
            <a:pPr lvl="1"/>
            <a:r>
              <a:rPr lang="en-GB" dirty="0"/>
              <a:t>Whether they will interact with the system directly or indirectly  </a:t>
            </a:r>
          </a:p>
          <a:p>
            <a:endParaRPr lang="en-PK" dirty="0"/>
          </a:p>
        </p:txBody>
      </p:sp>
    </p:spTree>
    <p:extLst>
      <p:ext uri="{BB962C8B-B14F-4D97-AF65-F5344CB8AC3E}">
        <p14:creationId xmlns:p14="http://schemas.microsoft.com/office/powerpoint/2010/main" val="198095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D16F-F1F2-044E-B0A0-51207DC9670F}"/>
              </a:ext>
            </a:extLst>
          </p:cNvPr>
          <p:cNvSpPr>
            <a:spLocks noGrp="1"/>
          </p:cNvSpPr>
          <p:nvPr>
            <p:ph type="title"/>
          </p:nvPr>
        </p:nvSpPr>
        <p:spPr/>
        <p:txBody>
          <a:bodyPr/>
          <a:lstStyle/>
          <a:p>
            <a:r>
              <a:rPr lang="en-PK" dirty="0"/>
              <a:t>Broader user classes</a:t>
            </a:r>
          </a:p>
        </p:txBody>
      </p:sp>
      <p:sp>
        <p:nvSpPr>
          <p:cNvPr id="3" name="Date Placeholder 2">
            <a:extLst>
              <a:ext uri="{FF2B5EF4-FFF2-40B4-BE49-F238E27FC236}">
                <a16:creationId xmlns:a16="http://schemas.microsoft.com/office/drawing/2014/main" id="{93B54DE9-F436-264E-8DAA-CAB002FECF4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1699504-8E7E-A746-9C49-177DD55DB54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Content Placeholder 4">
            <a:extLst>
              <a:ext uri="{FF2B5EF4-FFF2-40B4-BE49-F238E27FC236}">
                <a16:creationId xmlns:a16="http://schemas.microsoft.com/office/drawing/2014/main" id="{677BBAAF-2F5F-0541-B754-914E7D650391}"/>
              </a:ext>
            </a:extLst>
          </p:cNvPr>
          <p:cNvSpPr>
            <a:spLocks noGrp="1"/>
          </p:cNvSpPr>
          <p:nvPr>
            <p:ph sz="quarter" idx="1"/>
          </p:nvPr>
        </p:nvSpPr>
        <p:spPr>
          <a:xfrm>
            <a:off x="609600" y="1219200"/>
            <a:ext cx="10972800" cy="5486400"/>
          </a:xfrm>
        </p:spPr>
        <p:txBody>
          <a:bodyPr>
            <a:normAutofit fontScale="92500" lnSpcReduction="20000"/>
          </a:bodyPr>
          <a:lstStyle/>
          <a:p>
            <a:r>
              <a:rPr lang="en-GB" dirty="0"/>
              <a:t>Favoured user classes are those whose satisfaction is most closely aligned with achieving the project’s business objectives</a:t>
            </a:r>
          </a:p>
          <a:p>
            <a:pPr lvl="1"/>
            <a:r>
              <a:rPr lang="en-GB" dirty="0"/>
              <a:t>When resolving conflicts or making priority decisions, favoured user classes often receive preferential treatment</a:t>
            </a:r>
          </a:p>
          <a:p>
            <a:r>
              <a:rPr lang="en-GB" dirty="0"/>
              <a:t>Disfavoured user classes are groups who aren’t supposed to use the product for legal, security, or other reasons</a:t>
            </a:r>
          </a:p>
          <a:p>
            <a:pPr lvl="1"/>
            <a:r>
              <a:rPr lang="en-GB" dirty="0"/>
              <a:t>You might build in features to deliberately make it hard for disfavoured users to do things they aren’t supposed to do, like including access security mechanisms</a:t>
            </a:r>
          </a:p>
          <a:p>
            <a:pPr lvl="1"/>
            <a:r>
              <a:rPr lang="en-GB" dirty="0"/>
              <a:t>e.g. locking a user’s account after four unsuccessful login attempts protects against access by the disfavoured user class of “</a:t>
            </a:r>
            <a:r>
              <a:rPr lang="en-GB" i="1" dirty="0"/>
              <a:t>user impersonators</a:t>
            </a:r>
            <a:r>
              <a:rPr lang="en-GB" dirty="0"/>
              <a:t>” (albeit at the risk of inconveniencing forgetful legitimate users)</a:t>
            </a:r>
          </a:p>
          <a:p>
            <a:r>
              <a:rPr lang="en-GB" dirty="0"/>
              <a:t>Ignored user classes are those who will use the product, but you don’t specifically build it to suit them</a:t>
            </a:r>
          </a:p>
          <a:p>
            <a:r>
              <a:rPr lang="en-GB" dirty="0"/>
              <a:t>If there are any other groups of users that are neither favoured, disfavoured, nor ignored, they are of equal importance in defining the product’s requirements</a:t>
            </a:r>
          </a:p>
          <a:p>
            <a:endParaRPr lang="en-GB" dirty="0"/>
          </a:p>
          <a:p>
            <a:endParaRPr lang="en-GB" dirty="0"/>
          </a:p>
          <a:p>
            <a:endParaRPr lang="en-PK" dirty="0"/>
          </a:p>
        </p:txBody>
      </p:sp>
    </p:spTree>
    <p:extLst>
      <p:ext uri="{BB962C8B-B14F-4D97-AF65-F5344CB8AC3E}">
        <p14:creationId xmlns:p14="http://schemas.microsoft.com/office/powerpoint/2010/main" val="349800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9C71-96EF-244C-9B7D-C1144D273794}"/>
              </a:ext>
            </a:extLst>
          </p:cNvPr>
          <p:cNvSpPr>
            <a:spLocks noGrp="1"/>
          </p:cNvSpPr>
          <p:nvPr>
            <p:ph type="title"/>
          </p:nvPr>
        </p:nvSpPr>
        <p:spPr/>
        <p:txBody>
          <a:bodyPr/>
          <a:lstStyle/>
          <a:p>
            <a:r>
              <a:rPr lang="en-PK" dirty="0"/>
              <a:t>User classes – other considerations</a:t>
            </a:r>
          </a:p>
        </p:txBody>
      </p:sp>
      <p:sp>
        <p:nvSpPr>
          <p:cNvPr id="3" name="Date Placeholder 2">
            <a:extLst>
              <a:ext uri="{FF2B5EF4-FFF2-40B4-BE49-F238E27FC236}">
                <a16:creationId xmlns:a16="http://schemas.microsoft.com/office/drawing/2014/main" id="{E7865B63-DD5F-3C4B-B6AB-BFD9796CACA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8E63D9F-36C9-304C-B804-04160439831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5" name="Content Placeholder 4">
            <a:extLst>
              <a:ext uri="{FF2B5EF4-FFF2-40B4-BE49-F238E27FC236}">
                <a16:creationId xmlns:a16="http://schemas.microsoft.com/office/drawing/2014/main" id="{FBE713FC-0FEC-6C4F-9045-2E46155CBB77}"/>
              </a:ext>
            </a:extLst>
          </p:cNvPr>
          <p:cNvSpPr>
            <a:spLocks noGrp="1"/>
          </p:cNvSpPr>
          <p:nvPr>
            <p:ph sz="quarter" idx="1"/>
          </p:nvPr>
        </p:nvSpPr>
        <p:spPr>
          <a:xfrm>
            <a:off x="609600" y="1219200"/>
            <a:ext cx="10972800" cy="5137150"/>
          </a:xfrm>
        </p:spPr>
        <p:txBody>
          <a:bodyPr>
            <a:normAutofit fontScale="92500" lnSpcReduction="20000"/>
          </a:bodyPr>
          <a:lstStyle/>
          <a:p>
            <a:r>
              <a:rPr lang="en-GB" dirty="0"/>
              <a:t>There could be some overlap between the needs of different user classes</a:t>
            </a:r>
          </a:p>
          <a:p>
            <a:r>
              <a:rPr lang="en-GB" dirty="0"/>
              <a:t>Different user classes also could have different expectations </a:t>
            </a:r>
          </a:p>
          <a:p>
            <a:pPr lvl="1"/>
            <a:r>
              <a:rPr lang="en-GB" dirty="0"/>
              <a:t>Occasional users are concerned with user friendly features like GUI, menus, wizards, etc.</a:t>
            </a:r>
          </a:p>
          <a:p>
            <a:pPr lvl="1"/>
            <a:r>
              <a:rPr lang="en-GB" dirty="0"/>
              <a:t>Experienced users are concerned with efficiency features like keyboard shortcuts, , customizable toolbars, scripting facilities, etc.</a:t>
            </a:r>
          </a:p>
          <a:p>
            <a:r>
              <a:rPr lang="en-GB" dirty="0"/>
              <a:t>Don’t overlook indirect user classes</a:t>
            </a:r>
          </a:p>
          <a:p>
            <a:pPr lvl="1"/>
            <a:r>
              <a:rPr lang="en-GB" dirty="0"/>
              <a:t>they won’t use your application themselves, instead access its data or services through other applications or through reports</a:t>
            </a:r>
          </a:p>
          <a:p>
            <a:r>
              <a:rPr lang="en-GB" dirty="0"/>
              <a:t>User classes need not be human beings</a:t>
            </a:r>
          </a:p>
          <a:p>
            <a:pPr lvl="1"/>
            <a:r>
              <a:rPr lang="en-GB" dirty="0"/>
              <a:t>Software agents that will monitor systems for intrusions or perform data mining </a:t>
            </a:r>
          </a:p>
          <a:p>
            <a:pPr lvl="1"/>
            <a:r>
              <a:rPr lang="en-GB" dirty="0"/>
              <a:t>Software agents that probe websites for vulnerabilities or to generate spam </a:t>
            </a:r>
          </a:p>
          <a:p>
            <a:r>
              <a:rPr lang="en-GB" dirty="0"/>
              <a:t>Look well beyond the obvious end users when you’re trying to identify users</a:t>
            </a:r>
          </a:p>
          <a:p>
            <a:pPr lvl="1"/>
            <a:r>
              <a:rPr lang="en-GB" dirty="0"/>
              <a:t>e.g. a company created an “installer” class to address the issues faced by people who installed their product</a:t>
            </a:r>
          </a:p>
          <a:p>
            <a:endParaRPr lang="en-GB" dirty="0"/>
          </a:p>
          <a:p>
            <a:pPr lvl="1"/>
            <a:endParaRPr lang="en-GB" dirty="0"/>
          </a:p>
          <a:p>
            <a:endParaRPr lang="en-PK" dirty="0"/>
          </a:p>
        </p:txBody>
      </p:sp>
    </p:spTree>
    <p:extLst>
      <p:ext uri="{BB962C8B-B14F-4D97-AF65-F5344CB8AC3E}">
        <p14:creationId xmlns:p14="http://schemas.microsoft.com/office/powerpoint/2010/main" val="3402099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21443</TotalTime>
  <Words>3446</Words>
  <Application>Microsoft Macintosh PowerPoint</Application>
  <PresentationFormat>Widescreen</PresentationFormat>
  <Paragraphs>320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Bookman Old Style</vt:lpstr>
      <vt:lpstr>Calibri</vt:lpstr>
      <vt:lpstr>Gill Sans MT</vt:lpstr>
      <vt:lpstr>Wingdings</vt:lpstr>
      <vt:lpstr>Wingdings 3</vt:lpstr>
      <vt:lpstr>Origin</vt:lpstr>
      <vt:lpstr>The User Perspective</vt:lpstr>
      <vt:lpstr>Contents</vt:lpstr>
      <vt:lpstr>The User Perspective</vt:lpstr>
      <vt:lpstr>User “wants” vs “needs”</vt:lpstr>
      <vt:lpstr>The user</vt:lpstr>
      <vt:lpstr>User classes</vt:lpstr>
      <vt:lpstr>Classifying users </vt:lpstr>
      <vt:lpstr>Broader user classes</vt:lpstr>
      <vt:lpstr>User classes – other considerations</vt:lpstr>
      <vt:lpstr>Identifying user classes</vt:lpstr>
      <vt:lpstr>Expand then Contract </vt:lpstr>
      <vt:lpstr>Identifying user classes</vt:lpstr>
      <vt:lpstr>User classes for the Chemical Tracking System </vt:lpstr>
      <vt:lpstr>User personas </vt:lpstr>
      <vt:lpstr>User persona – Example </vt:lpstr>
      <vt:lpstr>User persona templates </vt:lpstr>
      <vt:lpstr>User representatives </vt:lpstr>
      <vt:lpstr>User-Developer communication pathways</vt:lpstr>
      <vt:lpstr>User-Developer communication</vt:lpstr>
      <vt:lpstr>Product champion approach </vt:lpstr>
      <vt:lpstr>The Product champion</vt:lpstr>
      <vt:lpstr>Who should be a product champion?</vt:lpstr>
      <vt:lpstr>External product champions </vt:lpstr>
      <vt:lpstr>Product champion expectations </vt:lpstr>
      <vt:lpstr>Multiple product champions </vt:lpstr>
      <vt:lpstr>The resistance</vt:lpstr>
      <vt:lpstr>         Common product champion pitfalls </vt:lpstr>
      <vt:lpstr>User representation on agile projects </vt:lpstr>
      <vt:lpstr>Resolving conflicting requirements </vt:lpstr>
      <vt:lpstr>Resolving requirements disputes </vt:lpstr>
      <vt:lpstr>Conflicts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Qureshi</cp:lastModifiedBy>
  <cp:revision>332</cp:revision>
  <cp:lastPrinted>2021-05-21T15:17:23Z</cp:lastPrinted>
  <dcterms:created xsi:type="dcterms:W3CDTF">2014-09-16T21:38:26Z</dcterms:created>
  <dcterms:modified xsi:type="dcterms:W3CDTF">2021-05-28T13:09:52Z</dcterms:modified>
</cp:coreProperties>
</file>