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56" r:id="rId2"/>
    <p:sldId id="416" r:id="rId3"/>
    <p:sldId id="393" r:id="rId4"/>
    <p:sldId id="394" r:id="rId5"/>
    <p:sldId id="395" r:id="rId6"/>
    <p:sldId id="396"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5" r:id="rId25"/>
    <p:sldId id="414" r:id="rId2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9437FF"/>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7" autoAdjust="0"/>
    <p:restoredTop sz="94660"/>
  </p:normalViewPr>
  <p:slideViewPr>
    <p:cSldViewPr snapToGrid="0">
      <p:cViewPr varScale="1">
        <p:scale>
          <a:sx n="87" d="100"/>
          <a:sy n="87" d="100"/>
        </p:scale>
        <p:origin x="944" y="192"/>
      </p:cViewPr>
      <p:guideLst/>
    </p:cSldViewPr>
  </p:slideViewPr>
  <p:notesTextViewPr>
    <p:cViewPr>
      <p:scale>
        <a:sx n="1" d="1"/>
        <a:sy n="1" d="1"/>
      </p:scale>
      <p:origin x="0" y="0"/>
    </p:cViewPr>
  </p:notesTextViewPr>
  <p:notesViewPr>
    <p:cSldViewPr snapToGrid="0">
      <p:cViewPr varScale="1">
        <p:scale>
          <a:sx n="62" d="100"/>
          <a:sy n="62" d="100"/>
        </p:scale>
        <p:origin x="375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7CB62-D709-4CBD-8918-E8F0B241158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0D71ACF1-BD41-4214-B714-69496880D5B9}" type="slidenum">
              <a:rPr lang="en-PK" smtClean="0"/>
              <a:t>‹#›</a:t>
            </a:fld>
            <a:endParaRPr lang="en-PK"/>
          </a:p>
        </p:txBody>
      </p:sp>
    </p:spTree>
    <p:extLst>
      <p:ext uri="{BB962C8B-B14F-4D97-AF65-F5344CB8AC3E}">
        <p14:creationId xmlns:p14="http://schemas.microsoft.com/office/powerpoint/2010/main" val="5967617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BD6B39F5-51D9-8C4E-A39C-C95EBA3DEDE0}" type="datetimeFigureOut">
              <a:rPr lang="en-US" smtClean="0"/>
              <a:t>6/17/21</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C6B992E-384F-AB4F-9178-21B3D419C0ED}" type="slidenum">
              <a:rPr lang="en-US" smtClean="0"/>
              <a:t>‹#›</a:t>
            </a:fld>
            <a:endParaRPr lang="en-US"/>
          </a:p>
        </p:txBody>
      </p:sp>
    </p:spTree>
    <p:extLst>
      <p:ext uri="{BB962C8B-B14F-4D97-AF65-F5344CB8AC3E}">
        <p14:creationId xmlns:p14="http://schemas.microsoft.com/office/powerpoint/2010/main" val="6019745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722915"/>
            <a:ext cx="9216000" cy="1127760"/>
          </a:xfrm>
        </p:spPr>
        <p:txBody>
          <a:bodyPr anchor="ctr"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625600" y="5124450"/>
            <a:ext cx="9216000" cy="533400"/>
          </a:xfrm>
        </p:spPr>
        <p:txBody>
          <a:bodyPr>
            <a:noAutofit/>
          </a:bodyPr>
          <a:lstStyle>
            <a:lvl1pPr marL="0" indent="0" algn="r">
              <a:spcBef>
                <a:spcPts val="0"/>
              </a:spcBef>
              <a:buNone/>
              <a:defRPr sz="2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r>
              <a:rPr lang="en-US"/>
              <a:t>RQ</a:t>
            </a:r>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609600" y="1219200"/>
            <a:ext cx="10972800" cy="4937760"/>
          </a:xfrm>
        </p:spPr>
        <p:txBody>
          <a:bodyPr>
            <a:normAutofit/>
          </a:bodyPr>
          <a:lstStyle>
            <a:lvl1pPr>
              <a:defRPr sz="2800"/>
            </a:lvl1pPr>
            <a:lvl2pPr>
              <a:defRPr sz="2400"/>
            </a:lvl2pPr>
            <a:lvl3pPr>
              <a:defRPr sz="2200"/>
            </a:lvl3pPr>
            <a:lvl4pPr>
              <a:defRPr sz="20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r>
              <a:rPr lang="en-US"/>
              <a:t>RQ</a:t>
            </a:r>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r>
              <a:rPr lang="en-US"/>
              <a:t>RQ</a:t>
            </a:r>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a:t>RQ</a:t>
            </a:r>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5533" y="6356350"/>
            <a:ext cx="3071756" cy="365760"/>
          </a:xfrm>
          <a:prstGeom prst="rect">
            <a:avLst/>
          </a:prstGeom>
        </p:spPr>
        <p:txBody>
          <a:bodyPr vert="horz"/>
          <a:lstStyle>
            <a:lvl1pPr algn="l" eaLnBrk="1" latinLnBrk="0" hangingPunct="1">
              <a:defRPr kumimoji="0" sz="1200">
                <a:solidFill>
                  <a:schemeClr val="tx2"/>
                </a:solidFill>
              </a:defRPr>
            </a:lvl1pPr>
          </a:lstStyle>
          <a:p>
            <a:r>
              <a:rPr lang="en-US"/>
              <a:t>RQ</a:t>
            </a:r>
            <a:endParaRPr lang="en-US" sz="1400" dirty="0"/>
          </a:p>
        </p:txBody>
      </p:sp>
      <p:sp>
        <p:nvSpPr>
          <p:cNvPr id="3" name="Footer Placeholder 2"/>
          <p:cNvSpPr>
            <a:spLocks noGrp="1"/>
          </p:cNvSpPr>
          <p:nvPr>
            <p:ph type="ftr" sz="quarter" idx="3"/>
          </p:nvPr>
        </p:nvSpPr>
        <p:spPr>
          <a:xfrm>
            <a:off x="3864864" y="6356350"/>
            <a:ext cx="4966520" cy="365760"/>
          </a:xfrm>
          <a:prstGeom prst="rect">
            <a:avLst/>
          </a:prstGeom>
        </p:spPr>
        <p:txBody>
          <a:bodyPr vert="horz"/>
          <a:lstStyle>
            <a:lvl1pPr algn="ct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8944869" y="6356350"/>
            <a:ext cx="2637532" cy="365760"/>
          </a:xfrm>
          <a:prstGeom prst="rect">
            <a:avLst/>
          </a:prstGeom>
        </p:spPr>
        <p:txBody>
          <a:bodyPr vert="horz"/>
          <a:lstStyle>
            <a:lvl1pPr algn="r" eaLnBrk="1" latinLnBrk="0" hangingPunct="1">
              <a:defRPr kumimoji="0" sz="1200">
                <a:solidFill>
                  <a:schemeClr val="tx2"/>
                </a:solidFill>
              </a:defRPr>
            </a:lvl1pPr>
          </a:lstStyle>
          <a:p>
            <a:fld id="{EA7C8D44-3667-46F6-9772-CC52308E2A7F}" type="slidenum">
              <a:rPr lang="en-US" smtClean="0"/>
              <a:pPr/>
              <a:t>‹#›</a:t>
            </a:fld>
            <a:endParaRPr lang="en-US" sz="1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3722915"/>
            <a:ext cx="9216000" cy="1127760"/>
          </a:xfrm>
        </p:spPr>
        <p:txBody>
          <a:bodyPr>
            <a:normAutofit/>
          </a:bodyPr>
          <a:lstStyle/>
          <a:p>
            <a:r>
              <a:rPr lang="en-GB" dirty="0"/>
              <a:t>Requirements Elicitation </a:t>
            </a:r>
          </a:p>
        </p:txBody>
      </p:sp>
      <p:sp>
        <p:nvSpPr>
          <p:cNvPr id="3" name="Subtitle 2"/>
          <p:cNvSpPr>
            <a:spLocks noGrp="1"/>
          </p:cNvSpPr>
          <p:nvPr>
            <p:ph type="subTitle" idx="1"/>
          </p:nvPr>
        </p:nvSpPr>
        <p:spPr>
          <a:xfrm>
            <a:off x="1625600" y="5124450"/>
            <a:ext cx="9216000" cy="533400"/>
          </a:xfrm>
        </p:spPr>
        <p:txBody>
          <a:bodyPr/>
          <a:lstStyle/>
          <a:p>
            <a:r>
              <a:rPr lang="en-US" dirty="0"/>
              <a:t>6</a:t>
            </a:r>
          </a:p>
        </p:txBody>
      </p:sp>
    </p:spTree>
    <p:extLst>
      <p:ext uri="{BB962C8B-B14F-4D97-AF65-F5344CB8AC3E}">
        <p14:creationId xmlns:p14="http://schemas.microsoft.com/office/powerpoint/2010/main" val="27162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82EC-E613-6647-A26B-1B57C47703CA}"/>
              </a:ext>
            </a:extLst>
          </p:cNvPr>
          <p:cNvSpPr>
            <a:spLocks noGrp="1"/>
          </p:cNvSpPr>
          <p:nvPr>
            <p:ph type="title"/>
          </p:nvPr>
        </p:nvSpPr>
        <p:spPr/>
        <p:txBody>
          <a:bodyPr>
            <a:normAutofit/>
          </a:bodyPr>
          <a:lstStyle/>
          <a:p>
            <a:r>
              <a:rPr lang="en-GB" dirty="0"/>
              <a:t>Focus groups </a:t>
            </a:r>
            <a:endParaRPr lang="en-PK" dirty="0"/>
          </a:p>
        </p:txBody>
      </p:sp>
      <p:sp>
        <p:nvSpPr>
          <p:cNvPr id="3" name="Date Placeholder 2">
            <a:extLst>
              <a:ext uri="{FF2B5EF4-FFF2-40B4-BE49-F238E27FC236}">
                <a16:creationId xmlns:a16="http://schemas.microsoft.com/office/drawing/2014/main" id="{123EF276-AAEA-FB4A-BEA9-3F54DD28A63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B50BB6D7-2199-C741-8BF5-B4C5AC009F37}"/>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5" name="Content Placeholder 4">
            <a:extLst>
              <a:ext uri="{FF2B5EF4-FFF2-40B4-BE49-F238E27FC236}">
                <a16:creationId xmlns:a16="http://schemas.microsoft.com/office/drawing/2014/main" id="{7E27B436-3DC2-2A40-839E-77DDF371B5CB}"/>
              </a:ext>
            </a:extLst>
          </p:cNvPr>
          <p:cNvSpPr>
            <a:spLocks noGrp="1"/>
          </p:cNvSpPr>
          <p:nvPr>
            <p:ph sz="quarter" idx="1"/>
          </p:nvPr>
        </p:nvSpPr>
        <p:spPr>
          <a:xfrm>
            <a:off x="609600" y="1219200"/>
            <a:ext cx="10972800" cy="5486400"/>
          </a:xfrm>
        </p:spPr>
        <p:txBody>
          <a:bodyPr>
            <a:normAutofit fontScale="92500" lnSpcReduction="10000"/>
          </a:bodyPr>
          <a:lstStyle/>
          <a:p>
            <a:r>
              <a:rPr lang="en-GB" dirty="0"/>
              <a:t>A focus group is a representative group of users who convene in a facilitated elicitation activity to generate input and ideas on a product’s functional and quality requirements. </a:t>
            </a:r>
          </a:p>
          <a:p>
            <a:r>
              <a:rPr lang="en-GB" dirty="0"/>
              <a:t>Focus group sessions must be interactive, allowing all users a chance to voice their thoughts. </a:t>
            </a:r>
          </a:p>
          <a:p>
            <a:r>
              <a:rPr lang="en-GB" dirty="0"/>
              <a:t>Focus groups are useful for exploring users’ attitudes, impressions, preferences, and needs.</a:t>
            </a:r>
          </a:p>
          <a:p>
            <a:r>
              <a:rPr lang="en-GB" dirty="0"/>
              <a:t>They are particularly valuable if you are developing commercial products and don’t have ready access to end users within your company. </a:t>
            </a:r>
          </a:p>
          <a:p>
            <a:r>
              <a:rPr lang="en-GB" dirty="0"/>
              <a:t>Often, you will have a large and diverse user base to draw from, so select the focus group members carefully. </a:t>
            </a:r>
          </a:p>
          <a:p>
            <a:pPr lvl="1"/>
            <a:r>
              <a:rPr lang="en-GB" dirty="0"/>
              <a:t>Include users who have used previous versions or products similar to the one you’re implementing. </a:t>
            </a:r>
          </a:p>
        </p:txBody>
      </p:sp>
    </p:spTree>
    <p:extLst>
      <p:ext uri="{BB962C8B-B14F-4D97-AF65-F5344CB8AC3E}">
        <p14:creationId xmlns:p14="http://schemas.microsoft.com/office/powerpoint/2010/main" val="119190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0E99-0381-9A44-A518-B76985A9266B}"/>
              </a:ext>
            </a:extLst>
          </p:cNvPr>
          <p:cNvSpPr>
            <a:spLocks noGrp="1"/>
          </p:cNvSpPr>
          <p:nvPr>
            <p:ph type="title"/>
          </p:nvPr>
        </p:nvSpPr>
        <p:spPr>
          <a:xfrm>
            <a:off x="609600" y="152400"/>
            <a:ext cx="10972800" cy="990600"/>
          </a:xfrm>
        </p:spPr>
        <p:txBody>
          <a:bodyPr>
            <a:normAutofit/>
          </a:bodyPr>
          <a:lstStyle/>
          <a:p>
            <a:r>
              <a:rPr lang="en-GB" dirty="0"/>
              <a:t>Observations </a:t>
            </a:r>
            <a:endParaRPr lang="en-PK" dirty="0"/>
          </a:p>
        </p:txBody>
      </p:sp>
      <p:sp>
        <p:nvSpPr>
          <p:cNvPr id="3" name="Date Placeholder 2">
            <a:extLst>
              <a:ext uri="{FF2B5EF4-FFF2-40B4-BE49-F238E27FC236}">
                <a16:creationId xmlns:a16="http://schemas.microsoft.com/office/drawing/2014/main" id="{804AB52C-7510-1A4D-9845-8EE3682C88EB}"/>
              </a:ext>
            </a:extLst>
          </p:cNvPr>
          <p:cNvSpPr>
            <a:spLocks noGrp="1"/>
          </p:cNvSpPr>
          <p:nvPr>
            <p:ph type="dt" sz="half" idx="10"/>
          </p:nvPr>
        </p:nvSpPr>
        <p:spPr>
          <a:xfrm>
            <a:off x="605533" y="6356350"/>
            <a:ext cx="3071756" cy="365760"/>
          </a:xfrm>
        </p:spPr>
        <p:txBody>
          <a:bodyPr/>
          <a:lstStyle/>
          <a:p>
            <a:r>
              <a:rPr lang="en-US"/>
              <a:t>RQ</a:t>
            </a:r>
            <a:endParaRPr lang="en-US" dirty="0"/>
          </a:p>
        </p:txBody>
      </p:sp>
      <p:sp>
        <p:nvSpPr>
          <p:cNvPr id="4" name="Slide Number Placeholder 3">
            <a:extLst>
              <a:ext uri="{FF2B5EF4-FFF2-40B4-BE49-F238E27FC236}">
                <a16:creationId xmlns:a16="http://schemas.microsoft.com/office/drawing/2014/main" id="{89B8CC3B-7E5A-CD42-9DA6-8BFFE9DB842D}"/>
              </a:ext>
            </a:extLst>
          </p:cNvPr>
          <p:cNvSpPr>
            <a:spLocks noGrp="1"/>
          </p:cNvSpPr>
          <p:nvPr>
            <p:ph type="sldNum" sz="quarter" idx="12"/>
          </p:nvPr>
        </p:nvSpPr>
        <p:spPr>
          <a:xfrm>
            <a:off x="8944869" y="6356350"/>
            <a:ext cx="2637532" cy="365760"/>
          </a:xfrm>
        </p:spPr>
        <p:txBody>
          <a:bodyPr/>
          <a:lstStyle/>
          <a:p>
            <a:fld id="{EA7C8D44-3667-46F6-9772-CC52308E2A7F}" type="slidenum">
              <a:rPr lang="en-US" smtClean="0"/>
              <a:pPr/>
              <a:t>11</a:t>
            </a:fld>
            <a:endParaRPr lang="en-US" dirty="0"/>
          </a:p>
        </p:txBody>
      </p:sp>
      <p:sp>
        <p:nvSpPr>
          <p:cNvPr id="5" name="Content Placeholder 4">
            <a:extLst>
              <a:ext uri="{FF2B5EF4-FFF2-40B4-BE49-F238E27FC236}">
                <a16:creationId xmlns:a16="http://schemas.microsoft.com/office/drawing/2014/main" id="{4257DD0A-E859-6544-B683-A7CAD780AC5D}"/>
              </a:ext>
            </a:extLst>
          </p:cNvPr>
          <p:cNvSpPr>
            <a:spLocks noGrp="1"/>
          </p:cNvSpPr>
          <p:nvPr>
            <p:ph sz="quarter" idx="1"/>
          </p:nvPr>
        </p:nvSpPr>
        <p:spPr>
          <a:xfrm>
            <a:off x="609600" y="1219200"/>
            <a:ext cx="10972800" cy="4937760"/>
          </a:xfrm>
        </p:spPr>
        <p:txBody>
          <a:bodyPr>
            <a:normAutofit fontScale="92500" lnSpcReduction="10000"/>
          </a:bodyPr>
          <a:lstStyle/>
          <a:p>
            <a:r>
              <a:rPr lang="en-US" dirty="0"/>
              <a:t>Sometimes users are unable to give all details of a task/process</a:t>
            </a:r>
          </a:p>
          <a:p>
            <a:pPr lvl="1"/>
            <a:r>
              <a:rPr lang="en-US" dirty="0"/>
              <a:t>perhaps the task is too complex, or user is so habitual that they can’t remember all details</a:t>
            </a:r>
          </a:p>
          <a:p>
            <a:r>
              <a:rPr lang="en-GB" dirty="0"/>
              <a:t>Sometimes you can learn a lot by observing exactly how users perform their tasks </a:t>
            </a:r>
          </a:p>
          <a:p>
            <a:r>
              <a:rPr lang="en-GB" dirty="0"/>
              <a:t>Observations are time consuming - not suitable for every user or every task </a:t>
            </a:r>
          </a:p>
          <a:p>
            <a:r>
              <a:rPr lang="en-GB" dirty="0"/>
              <a:t>Observations can be silent or interactive. </a:t>
            </a:r>
          </a:p>
          <a:p>
            <a:pPr lvl="1"/>
            <a:r>
              <a:rPr lang="en-GB" dirty="0"/>
              <a:t>Silent observations are appropriate when busy users cannot be interrupted. </a:t>
            </a:r>
          </a:p>
          <a:p>
            <a:pPr lvl="1"/>
            <a:r>
              <a:rPr lang="en-GB" dirty="0"/>
              <a:t>Interactive observations allow the BA to interrupt the user mid-task and ask a question. </a:t>
            </a:r>
            <a:endParaRPr lang="en-US" dirty="0"/>
          </a:p>
          <a:p>
            <a:r>
              <a:rPr lang="en-US" dirty="0"/>
              <a:t>Every observation must be guided by clearly stated objectives. </a:t>
            </a:r>
          </a:p>
          <a:p>
            <a:pPr lvl="1"/>
            <a:r>
              <a:rPr lang="en-US" dirty="0"/>
              <a:t>The analyst should know what data is to be collected, how observation will be done, when and where to observe, how the data will be collected and what the data will be used for after analysis. </a:t>
            </a:r>
          </a:p>
        </p:txBody>
      </p:sp>
    </p:spTree>
    <p:extLst>
      <p:ext uri="{BB962C8B-B14F-4D97-AF65-F5344CB8AC3E}">
        <p14:creationId xmlns:p14="http://schemas.microsoft.com/office/powerpoint/2010/main" val="3413474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FE32-6379-334F-84E1-19655CFFBEC8}"/>
              </a:ext>
            </a:extLst>
          </p:cNvPr>
          <p:cNvSpPr>
            <a:spLocks noGrp="1"/>
          </p:cNvSpPr>
          <p:nvPr>
            <p:ph type="title"/>
          </p:nvPr>
        </p:nvSpPr>
        <p:spPr/>
        <p:txBody>
          <a:bodyPr>
            <a:normAutofit/>
          </a:bodyPr>
          <a:lstStyle/>
          <a:p>
            <a:r>
              <a:rPr lang="en-GB" dirty="0"/>
              <a:t>Questionnaires </a:t>
            </a:r>
            <a:endParaRPr lang="en-PK" dirty="0"/>
          </a:p>
        </p:txBody>
      </p:sp>
      <p:sp>
        <p:nvSpPr>
          <p:cNvPr id="3" name="Date Placeholder 2">
            <a:extLst>
              <a:ext uri="{FF2B5EF4-FFF2-40B4-BE49-F238E27FC236}">
                <a16:creationId xmlns:a16="http://schemas.microsoft.com/office/drawing/2014/main" id="{6DE1EEC2-CCAE-E144-8EF0-E560C617F3C4}"/>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74544C3C-F35A-7547-B2CB-7611CE239BB3}"/>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sp>
        <p:nvSpPr>
          <p:cNvPr id="5" name="Content Placeholder 4">
            <a:extLst>
              <a:ext uri="{FF2B5EF4-FFF2-40B4-BE49-F238E27FC236}">
                <a16:creationId xmlns:a16="http://schemas.microsoft.com/office/drawing/2014/main" id="{9DC1CE36-22E8-064A-80D6-2CACCE5FD62E}"/>
              </a:ext>
            </a:extLst>
          </p:cNvPr>
          <p:cNvSpPr>
            <a:spLocks noGrp="1"/>
          </p:cNvSpPr>
          <p:nvPr>
            <p:ph sz="quarter" idx="1"/>
          </p:nvPr>
        </p:nvSpPr>
        <p:spPr>
          <a:xfrm>
            <a:off x="609600" y="1219199"/>
            <a:ext cx="10972800" cy="5314335"/>
          </a:xfrm>
        </p:spPr>
        <p:txBody>
          <a:bodyPr>
            <a:normAutofit fontScale="85000" lnSpcReduction="20000"/>
          </a:bodyPr>
          <a:lstStyle/>
          <a:p>
            <a:r>
              <a:rPr lang="en-GB" dirty="0"/>
              <a:t>Questionnaires are a way to survey large groups of users to understand their needs. </a:t>
            </a:r>
          </a:p>
          <a:p>
            <a:r>
              <a:rPr lang="en-US" dirty="0"/>
              <a:t>The analyzed results of questionnaires can be used as an input to other elicitation techniques.</a:t>
            </a:r>
          </a:p>
          <a:p>
            <a:pPr lvl="1"/>
            <a:r>
              <a:rPr lang="en-US" dirty="0"/>
              <a:t>e.g. </a:t>
            </a:r>
            <a:r>
              <a:rPr lang="en-GB" dirty="0"/>
              <a:t>you might use a questionnaire to identify users’ biggest issues with an existing system, then use the results to discuss prioritization with decision makers in a workshop </a:t>
            </a:r>
            <a:endParaRPr lang="en-US" dirty="0"/>
          </a:p>
          <a:p>
            <a:r>
              <a:rPr lang="en-GB" dirty="0"/>
              <a:t>Preparing well-written questions is the biggest challenge with questionnaires, some tips are given below</a:t>
            </a:r>
            <a:r>
              <a:rPr lang="en-US" dirty="0"/>
              <a:t>:</a:t>
            </a:r>
          </a:p>
          <a:p>
            <a:pPr lvl="1"/>
            <a:r>
              <a:rPr lang="en-US" dirty="0"/>
              <a:t>Provide answer options that cover the full set of possible responses.</a:t>
            </a:r>
          </a:p>
          <a:p>
            <a:pPr lvl="1"/>
            <a:r>
              <a:rPr lang="en-US" dirty="0"/>
              <a:t>Don’t phrase a question in a way that implies a “correct” answer.</a:t>
            </a:r>
          </a:p>
          <a:p>
            <a:pPr lvl="1"/>
            <a:r>
              <a:rPr lang="en-US" dirty="0"/>
              <a:t>If you use scales, use them consistently throughout the questionnaire.</a:t>
            </a:r>
          </a:p>
          <a:p>
            <a:pPr lvl="1"/>
            <a:r>
              <a:rPr lang="en-US" dirty="0"/>
              <a:t>Consider consulting with an expert in questionnaire design and administration to ensure that you ask the right questions of the right people.</a:t>
            </a:r>
          </a:p>
          <a:p>
            <a:pPr lvl="1"/>
            <a:r>
              <a:rPr lang="en-US" dirty="0"/>
              <a:t>Always test a questionnaire before distributing it. </a:t>
            </a:r>
          </a:p>
          <a:p>
            <a:pPr lvl="1"/>
            <a:r>
              <a:rPr lang="en-US" dirty="0"/>
              <a:t>Don’t ask too many questions or people won’t respond.</a:t>
            </a:r>
          </a:p>
          <a:p>
            <a:pPr lvl="1"/>
            <a:r>
              <a:rPr lang="en-US" dirty="0"/>
              <a:t>Use closed questions with two or more specific choices if you want to use the questionnaire results for statistical analysis. </a:t>
            </a:r>
          </a:p>
          <a:p>
            <a:pPr marL="0" indent="0">
              <a:buNone/>
            </a:pPr>
            <a:endParaRPr lang="en-GB" dirty="0"/>
          </a:p>
          <a:p>
            <a:endParaRPr lang="en-PK" dirty="0"/>
          </a:p>
        </p:txBody>
      </p:sp>
    </p:spTree>
    <p:extLst>
      <p:ext uri="{BB962C8B-B14F-4D97-AF65-F5344CB8AC3E}">
        <p14:creationId xmlns:p14="http://schemas.microsoft.com/office/powerpoint/2010/main" val="2110687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A957-2790-DC4C-A1C1-513C601482A6}"/>
              </a:ext>
            </a:extLst>
          </p:cNvPr>
          <p:cNvSpPr>
            <a:spLocks noGrp="1"/>
          </p:cNvSpPr>
          <p:nvPr>
            <p:ph type="title"/>
          </p:nvPr>
        </p:nvSpPr>
        <p:spPr/>
        <p:txBody>
          <a:bodyPr>
            <a:normAutofit/>
          </a:bodyPr>
          <a:lstStyle/>
          <a:p>
            <a:r>
              <a:rPr lang="en-GB" dirty="0"/>
              <a:t>System interface analysis </a:t>
            </a:r>
            <a:endParaRPr lang="en-PK" dirty="0"/>
          </a:p>
        </p:txBody>
      </p:sp>
      <p:sp>
        <p:nvSpPr>
          <p:cNvPr id="3" name="Date Placeholder 2">
            <a:extLst>
              <a:ext uri="{FF2B5EF4-FFF2-40B4-BE49-F238E27FC236}">
                <a16:creationId xmlns:a16="http://schemas.microsoft.com/office/drawing/2014/main" id="{A61B03DC-8B91-9943-BE10-2C4656DE8858}"/>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F6D9D09-EEBF-344E-BE31-87689A39FB67}"/>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dirty="0"/>
          </a:p>
        </p:txBody>
      </p:sp>
      <p:sp>
        <p:nvSpPr>
          <p:cNvPr id="5" name="Content Placeholder 4">
            <a:extLst>
              <a:ext uri="{FF2B5EF4-FFF2-40B4-BE49-F238E27FC236}">
                <a16:creationId xmlns:a16="http://schemas.microsoft.com/office/drawing/2014/main" id="{DF0BCD42-1E47-FE4F-8684-5EDC22F6E71C}"/>
              </a:ext>
            </a:extLst>
          </p:cNvPr>
          <p:cNvSpPr>
            <a:spLocks noGrp="1"/>
          </p:cNvSpPr>
          <p:nvPr>
            <p:ph sz="quarter" idx="1"/>
          </p:nvPr>
        </p:nvSpPr>
        <p:spPr/>
        <p:txBody>
          <a:bodyPr>
            <a:normAutofit lnSpcReduction="10000"/>
          </a:bodyPr>
          <a:lstStyle/>
          <a:p>
            <a:r>
              <a:rPr lang="en-GB" dirty="0"/>
              <a:t>Interface analysis is an independent elicitation technique that entails examining the systems to which your system connects. </a:t>
            </a:r>
          </a:p>
          <a:p>
            <a:r>
              <a:rPr lang="en-GB" dirty="0"/>
              <a:t>System interface analysis reveals functional requirements regarding the exchange of data and services between systems </a:t>
            </a:r>
          </a:p>
          <a:p>
            <a:r>
              <a:rPr lang="en-GB" dirty="0"/>
              <a:t>Context diagrams and ecosystem maps are a good choice to begin finding interfaces for further study. </a:t>
            </a:r>
          </a:p>
          <a:p>
            <a:r>
              <a:rPr lang="en-GB" dirty="0"/>
              <a:t>For each system that interfaces with yours, identify functionality in the other system that might lead to requirements for your system. </a:t>
            </a:r>
          </a:p>
          <a:p>
            <a:r>
              <a:rPr lang="en-GB" dirty="0"/>
              <a:t>These requirements could describe what data to pass to the other system, what data is received from it, and rules about that data, such as validation criteria. </a:t>
            </a:r>
          </a:p>
          <a:p>
            <a:pPr marL="0" indent="0">
              <a:buNone/>
            </a:pPr>
            <a:endParaRPr lang="en-PK" dirty="0"/>
          </a:p>
        </p:txBody>
      </p:sp>
    </p:spTree>
    <p:extLst>
      <p:ext uri="{BB962C8B-B14F-4D97-AF65-F5344CB8AC3E}">
        <p14:creationId xmlns:p14="http://schemas.microsoft.com/office/powerpoint/2010/main" val="209135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BAF2-F95A-5443-BC07-733E4DD33EE8}"/>
              </a:ext>
            </a:extLst>
          </p:cNvPr>
          <p:cNvSpPr>
            <a:spLocks noGrp="1"/>
          </p:cNvSpPr>
          <p:nvPr>
            <p:ph type="title"/>
          </p:nvPr>
        </p:nvSpPr>
        <p:spPr/>
        <p:txBody>
          <a:bodyPr>
            <a:normAutofit/>
          </a:bodyPr>
          <a:lstStyle/>
          <a:p>
            <a:r>
              <a:rPr lang="en-GB" dirty="0"/>
              <a:t>User interface analysis </a:t>
            </a:r>
            <a:endParaRPr lang="en-PK" dirty="0"/>
          </a:p>
        </p:txBody>
      </p:sp>
      <p:sp>
        <p:nvSpPr>
          <p:cNvPr id="3" name="Date Placeholder 2">
            <a:extLst>
              <a:ext uri="{FF2B5EF4-FFF2-40B4-BE49-F238E27FC236}">
                <a16:creationId xmlns:a16="http://schemas.microsoft.com/office/drawing/2014/main" id="{B0088D98-D36F-054C-A16D-BA3BCB3B16CC}"/>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9FB3747F-9334-3641-9F69-A52CC2C13F4E}"/>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sp>
        <p:nvSpPr>
          <p:cNvPr id="5" name="Content Placeholder 4">
            <a:extLst>
              <a:ext uri="{FF2B5EF4-FFF2-40B4-BE49-F238E27FC236}">
                <a16:creationId xmlns:a16="http://schemas.microsoft.com/office/drawing/2014/main" id="{CE9EC42B-92DD-7F49-8659-D631D648CEA2}"/>
              </a:ext>
            </a:extLst>
          </p:cNvPr>
          <p:cNvSpPr>
            <a:spLocks noGrp="1"/>
          </p:cNvSpPr>
          <p:nvPr>
            <p:ph sz="quarter" idx="1"/>
          </p:nvPr>
        </p:nvSpPr>
        <p:spPr/>
        <p:txBody>
          <a:bodyPr>
            <a:normAutofit fontScale="92500"/>
          </a:bodyPr>
          <a:lstStyle/>
          <a:p>
            <a:r>
              <a:rPr lang="en-GB" dirty="0"/>
              <a:t>User interface (UI) analysis is an independent elicitation technique in which you study existing systems to discover user and functional requirements. </a:t>
            </a:r>
          </a:p>
          <a:p>
            <a:r>
              <a:rPr lang="en-GB" dirty="0"/>
              <a:t>It’s best to interact with the existing systems directly, but if necessary you can use screen shots. </a:t>
            </a:r>
          </a:p>
          <a:p>
            <a:r>
              <a:rPr lang="en-GB" dirty="0"/>
              <a:t>If there is no existing system, you might be able to look at user interfaces of similar products. </a:t>
            </a:r>
          </a:p>
          <a:p>
            <a:r>
              <a:rPr lang="en-GB" dirty="0"/>
              <a:t>Do not assume that certain functionality is needed in the new system just because you found it in an existing one. </a:t>
            </a:r>
          </a:p>
          <a:p>
            <a:r>
              <a:rPr lang="en-GB"/>
              <a:t>Do </a:t>
            </a:r>
            <a:r>
              <a:rPr lang="en-GB" dirty="0"/>
              <a:t>not assume that because the UI looks or flows a certain way in the current system that it must be implemented that way in the future system. </a:t>
            </a:r>
          </a:p>
          <a:p>
            <a:endParaRPr lang="en-PK" dirty="0"/>
          </a:p>
        </p:txBody>
      </p:sp>
    </p:spTree>
    <p:extLst>
      <p:ext uri="{BB962C8B-B14F-4D97-AF65-F5344CB8AC3E}">
        <p14:creationId xmlns:p14="http://schemas.microsoft.com/office/powerpoint/2010/main" val="1692138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BFA4-0150-354E-BCA2-43F4F40C8742}"/>
              </a:ext>
            </a:extLst>
          </p:cNvPr>
          <p:cNvSpPr>
            <a:spLocks noGrp="1"/>
          </p:cNvSpPr>
          <p:nvPr>
            <p:ph type="title"/>
          </p:nvPr>
        </p:nvSpPr>
        <p:spPr/>
        <p:txBody>
          <a:bodyPr>
            <a:normAutofit/>
          </a:bodyPr>
          <a:lstStyle/>
          <a:p>
            <a:r>
              <a:rPr lang="en-GB" dirty="0"/>
              <a:t>Document analysis </a:t>
            </a:r>
            <a:endParaRPr lang="en-PK" dirty="0"/>
          </a:p>
        </p:txBody>
      </p:sp>
      <p:sp>
        <p:nvSpPr>
          <p:cNvPr id="3" name="Date Placeholder 2">
            <a:extLst>
              <a:ext uri="{FF2B5EF4-FFF2-40B4-BE49-F238E27FC236}">
                <a16:creationId xmlns:a16="http://schemas.microsoft.com/office/drawing/2014/main" id="{2FF3EDE8-6E9C-E647-BFD9-CB6A970E23DE}"/>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1F836289-5585-BD45-B8EE-AB443A372C1A}"/>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dirty="0"/>
          </a:p>
        </p:txBody>
      </p:sp>
      <p:sp>
        <p:nvSpPr>
          <p:cNvPr id="5" name="Content Placeholder 4">
            <a:extLst>
              <a:ext uri="{FF2B5EF4-FFF2-40B4-BE49-F238E27FC236}">
                <a16:creationId xmlns:a16="http://schemas.microsoft.com/office/drawing/2014/main" id="{77224142-C4CC-F249-B0F6-6F3B13D7D03A}"/>
              </a:ext>
            </a:extLst>
          </p:cNvPr>
          <p:cNvSpPr>
            <a:spLocks noGrp="1"/>
          </p:cNvSpPr>
          <p:nvPr>
            <p:ph sz="quarter" idx="1"/>
          </p:nvPr>
        </p:nvSpPr>
        <p:spPr/>
        <p:txBody>
          <a:bodyPr>
            <a:normAutofit fontScale="85000" lnSpcReduction="10000"/>
          </a:bodyPr>
          <a:lstStyle/>
          <a:p>
            <a:r>
              <a:rPr lang="en-GB" dirty="0"/>
              <a:t>Document analysis involves examining any existing documentation for potential software requirements. </a:t>
            </a:r>
          </a:p>
          <a:p>
            <a:r>
              <a:rPr lang="en-GB" dirty="0"/>
              <a:t>The most useful documentation includes requirements specifications, business processes, lessons learned collections, and user manuals for existing or similar applications. </a:t>
            </a:r>
          </a:p>
          <a:p>
            <a:r>
              <a:rPr lang="en-GB" dirty="0"/>
              <a:t>Document analysis can reveal information people don’t tell you, either because they don’t think of it or because they aren’t aware of it. </a:t>
            </a:r>
          </a:p>
          <a:p>
            <a:pPr lvl="1"/>
            <a:r>
              <a:rPr lang="en-GB" dirty="0"/>
              <a:t>Ex: if you are building a new application, you might find some complicated business logic described in the user manual for an existing application; perhaps users don’t even know about this logic. </a:t>
            </a:r>
          </a:p>
          <a:p>
            <a:pPr lvl="1"/>
            <a:r>
              <a:rPr lang="en-GB" dirty="0"/>
              <a:t>You can use the results of this analysis as input to user interviews. </a:t>
            </a:r>
          </a:p>
          <a:p>
            <a:r>
              <a:rPr lang="en-GB" dirty="0"/>
              <a:t>A risk with this technique is that the available documents might not be up to date </a:t>
            </a:r>
          </a:p>
          <a:p>
            <a:pPr lvl="1"/>
            <a:r>
              <a:rPr lang="en-GB" dirty="0"/>
              <a:t>requirements might have changed without the specifications being updated, or functionality might be documented that is not needed in a new system. </a:t>
            </a:r>
          </a:p>
          <a:p>
            <a:pPr lvl="1"/>
            <a:endParaRPr lang="en-GB" dirty="0"/>
          </a:p>
          <a:p>
            <a:endParaRPr lang="en-PK" dirty="0"/>
          </a:p>
        </p:txBody>
      </p:sp>
    </p:spTree>
    <p:extLst>
      <p:ext uri="{BB962C8B-B14F-4D97-AF65-F5344CB8AC3E}">
        <p14:creationId xmlns:p14="http://schemas.microsoft.com/office/powerpoint/2010/main" val="253090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38E7-B57A-D346-B27F-14E61EF67A57}"/>
              </a:ext>
            </a:extLst>
          </p:cNvPr>
          <p:cNvSpPr>
            <a:spLocks noGrp="1"/>
          </p:cNvSpPr>
          <p:nvPr>
            <p:ph type="title"/>
          </p:nvPr>
        </p:nvSpPr>
        <p:spPr/>
        <p:txBody>
          <a:bodyPr>
            <a:normAutofit/>
          </a:bodyPr>
          <a:lstStyle/>
          <a:p>
            <a:r>
              <a:rPr lang="en-GB" dirty="0"/>
              <a:t>Planning elicitation on your project </a:t>
            </a:r>
            <a:endParaRPr lang="en-PK" dirty="0"/>
          </a:p>
        </p:txBody>
      </p:sp>
      <p:sp>
        <p:nvSpPr>
          <p:cNvPr id="3" name="Date Placeholder 2">
            <a:extLst>
              <a:ext uri="{FF2B5EF4-FFF2-40B4-BE49-F238E27FC236}">
                <a16:creationId xmlns:a16="http://schemas.microsoft.com/office/drawing/2014/main" id="{4BD0E266-4493-5F4B-A1E3-A5DD49D9DE14}"/>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8C8E2F4-2CCC-E344-9AC3-6B6348632AA5}"/>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dirty="0"/>
          </a:p>
        </p:txBody>
      </p:sp>
      <p:sp>
        <p:nvSpPr>
          <p:cNvPr id="5" name="Content Placeholder 4">
            <a:extLst>
              <a:ext uri="{FF2B5EF4-FFF2-40B4-BE49-F238E27FC236}">
                <a16:creationId xmlns:a16="http://schemas.microsoft.com/office/drawing/2014/main" id="{73F92286-4943-A940-8A91-F922F572F7BC}"/>
              </a:ext>
            </a:extLst>
          </p:cNvPr>
          <p:cNvSpPr>
            <a:spLocks noGrp="1"/>
          </p:cNvSpPr>
          <p:nvPr>
            <p:ph sz="quarter" idx="1"/>
          </p:nvPr>
        </p:nvSpPr>
        <p:spPr>
          <a:xfrm>
            <a:off x="609600" y="1219200"/>
            <a:ext cx="10972800" cy="5486400"/>
          </a:xfrm>
        </p:spPr>
        <p:txBody>
          <a:bodyPr>
            <a:normAutofit fontScale="92500" lnSpcReduction="20000"/>
          </a:bodyPr>
          <a:lstStyle/>
          <a:p>
            <a:r>
              <a:rPr lang="en-GB" dirty="0"/>
              <a:t>An elicitation plan includes the techniques you’ll use, when you plan to use them, and for what purpose </a:t>
            </a:r>
          </a:p>
          <a:p>
            <a:r>
              <a:rPr lang="en-GB" dirty="0"/>
              <a:t>Your plan should address the following items: </a:t>
            </a:r>
          </a:p>
          <a:p>
            <a:pPr lvl="1"/>
            <a:r>
              <a:rPr lang="en-GB" dirty="0"/>
              <a:t>Elicitation objectives </a:t>
            </a:r>
          </a:p>
          <a:p>
            <a:pPr lvl="1"/>
            <a:r>
              <a:rPr lang="en-GB" dirty="0"/>
              <a:t>Elicitation strategy and planned techniques</a:t>
            </a:r>
          </a:p>
          <a:p>
            <a:pPr lvl="2"/>
            <a:r>
              <a:rPr lang="en-GB" dirty="0"/>
              <a:t> You might use some combination of questionnaires, workshops, customer visits, individual interviews, and other techniques, depending on the access you have to stakeholders, time constraints, and your knowledge of the existing system. </a:t>
            </a:r>
          </a:p>
          <a:p>
            <a:pPr lvl="1"/>
            <a:r>
              <a:rPr lang="en-GB" dirty="0"/>
              <a:t>Schedule and resource estimates </a:t>
            </a:r>
          </a:p>
          <a:p>
            <a:pPr lvl="1"/>
            <a:r>
              <a:rPr lang="en-GB" dirty="0"/>
              <a:t>Documents and systems needed for independent elicitation </a:t>
            </a:r>
          </a:p>
          <a:p>
            <a:pPr lvl="1"/>
            <a:r>
              <a:rPr lang="en-GB" dirty="0"/>
              <a:t>Expected products of elicitation efforts </a:t>
            </a:r>
          </a:p>
          <a:p>
            <a:pPr lvl="2"/>
            <a:r>
              <a:rPr lang="en-GB" dirty="0"/>
              <a:t>Knowing you are going to create a list of use cases, an SRS, an analysis of questionnaire results, or quality attribute specifications helps ensure that you target the right stakeholders, topics, and details during elicitation. </a:t>
            </a:r>
          </a:p>
          <a:p>
            <a:pPr lvl="1"/>
            <a:r>
              <a:rPr lang="en-GB" dirty="0"/>
              <a:t>Elicitation risks </a:t>
            </a:r>
          </a:p>
          <a:p>
            <a:pPr lvl="2"/>
            <a:r>
              <a:rPr lang="en-GB" dirty="0"/>
              <a:t>Identify factors that could impede your ability to complete the elicitation activities as intended, estimate the severity of each risk, and decide how you can mitigate or control it. </a:t>
            </a:r>
            <a:endParaRPr lang="en-PK" dirty="0"/>
          </a:p>
        </p:txBody>
      </p:sp>
    </p:spTree>
    <p:extLst>
      <p:ext uri="{BB962C8B-B14F-4D97-AF65-F5344CB8AC3E}">
        <p14:creationId xmlns:p14="http://schemas.microsoft.com/office/powerpoint/2010/main" val="1335518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2371-EAA5-C04A-B6A9-90CCA50C3DC0}"/>
              </a:ext>
            </a:extLst>
          </p:cNvPr>
          <p:cNvSpPr>
            <a:spLocks noGrp="1"/>
          </p:cNvSpPr>
          <p:nvPr>
            <p:ph type="title"/>
          </p:nvPr>
        </p:nvSpPr>
        <p:spPr/>
        <p:txBody>
          <a:bodyPr>
            <a:normAutofit/>
          </a:bodyPr>
          <a:lstStyle/>
          <a:p>
            <a:r>
              <a:rPr lang="en-GB" dirty="0"/>
              <a:t>Preparing for elicitation </a:t>
            </a:r>
            <a:endParaRPr lang="en-PK" dirty="0"/>
          </a:p>
        </p:txBody>
      </p:sp>
      <p:sp>
        <p:nvSpPr>
          <p:cNvPr id="3" name="Date Placeholder 2">
            <a:extLst>
              <a:ext uri="{FF2B5EF4-FFF2-40B4-BE49-F238E27FC236}">
                <a16:creationId xmlns:a16="http://schemas.microsoft.com/office/drawing/2014/main" id="{0FC47807-782C-1F4C-9796-B90B35912735}"/>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52CD4C9B-8C61-8D45-BA11-95A359C05BC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dirty="0"/>
          </a:p>
        </p:txBody>
      </p:sp>
      <p:sp>
        <p:nvSpPr>
          <p:cNvPr id="5" name="Content Placeholder 4">
            <a:extLst>
              <a:ext uri="{FF2B5EF4-FFF2-40B4-BE49-F238E27FC236}">
                <a16:creationId xmlns:a16="http://schemas.microsoft.com/office/drawing/2014/main" id="{C099DF8C-9BED-0447-9778-114D0EB130DA}"/>
              </a:ext>
            </a:extLst>
          </p:cNvPr>
          <p:cNvSpPr>
            <a:spLocks noGrp="1"/>
          </p:cNvSpPr>
          <p:nvPr>
            <p:ph sz="quarter" idx="1"/>
          </p:nvPr>
        </p:nvSpPr>
        <p:spPr>
          <a:xfrm>
            <a:off x="609600" y="1219200"/>
            <a:ext cx="11218606" cy="5329084"/>
          </a:xfrm>
        </p:spPr>
        <p:txBody>
          <a:bodyPr>
            <a:normAutofit fontScale="92500" lnSpcReduction="10000"/>
          </a:bodyPr>
          <a:lstStyle/>
          <a:p>
            <a:r>
              <a:rPr lang="en-GB" dirty="0"/>
              <a:t>Facilitated elicitation sessions require preparation                                                      to make the best use of everyone’s time</a:t>
            </a:r>
          </a:p>
          <a:p>
            <a:r>
              <a:rPr lang="en-GB" dirty="0"/>
              <a:t>Plan session scope and agenda </a:t>
            </a:r>
          </a:p>
          <a:p>
            <a:r>
              <a:rPr lang="en-GB" dirty="0"/>
              <a:t>Prepare resources </a:t>
            </a:r>
          </a:p>
          <a:p>
            <a:pPr lvl="1"/>
            <a:r>
              <a:rPr lang="en-GB" dirty="0"/>
              <a:t>schedule participants and resources like rooms, projectors, etc.</a:t>
            </a:r>
          </a:p>
          <a:p>
            <a:r>
              <a:rPr lang="en-GB" dirty="0"/>
              <a:t>Learn about the stakeholders </a:t>
            </a:r>
          </a:p>
          <a:p>
            <a:r>
              <a:rPr lang="en-GB" dirty="0"/>
              <a:t>Prepare questions </a:t>
            </a:r>
          </a:p>
          <a:p>
            <a:r>
              <a:rPr lang="en-GB" dirty="0"/>
              <a:t>Prepare straw man models </a:t>
            </a:r>
          </a:p>
          <a:p>
            <a:pPr lvl="1"/>
            <a:r>
              <a:rPr lang="en-GB" dirty="0"/>
              <a:t>a strawman proposal is a concept version of something the team can discuss, break down, and improve</a:t>
            </a:r>
          </a:p>
          <a:p>
            <a:pPr lvl="1"/>
            <a:r>
              <a:rPr lang="en-GB" dirty="0"/>
              <a:t>create straw man models ahead of your elicitation sessions that will serve as starting point to generate discussion and to provoke the generation of new and better proposals</a:t>
            </a:r>
          </a:p>
          <a:p>
            <a:pPr lvl="2"/>
            <a:r>
              <a:rPr lang="en-GB" dirty="0"/>
              <a:t>e.g. draft use cases and process flow models</a:t>
            </a:r>
          </a:p>
          <a:p>
            <a:pPr lvl="1"/>
            <a:endParaRPr lang="en-GB" dirty="0"/>
          </a:p>
          <a:p>
            <a:pPr lvl="1"/>
            <a:endParaRPr lang="en-PK" dirty="0"/>
          </a:p>
        </p:txBody>
      </p:sp>
      <p:pic>
        <p:nvPicPr>
          <p:cNvPr id="6" name="Picture 5">
            <a:extLst>
              <a:ext uri="{FF2B5EF4-FFF2-40B4-BE49-F238E27FC236}">
                <a16:creationId xmlns:a16="http://schemas.microsoft.com/office/drawing/2014/main" id="{2FC8E95F-2CB1-3543-BE7C-BF20E8DA1543}"/>
              </a:ext>
            </a:extLst>
          </p:cNvPr>
          <p:cNvPicPr>
            <a:picLocks noChangeAspect="1"/>
          </p:cNvPicPr>
          <p:nvPr/>
        </p:nvPicPr>
        <p:blipFill>
          <a:blip r:embed="rId2"/>
          <a:stretch>
            <a:fillRect/>
          </a:stretch>
        </p:blipFill>
        <p:spPr>
          <a:xfrm>
            <a:off x="7600329" y="153443"/>
            <a:ext cx="4508090" cy="2377893"/>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A9966845-2A3D-6D49-B783-B4CF1EF4B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6644" y="2253001"/>
            <a:ext cx="1758747" cy="2327307"/>
          </a:xfrm>
          <a:prstGeom prst="rect">
            <a:avLst/>
          </a:prstGeom>
        </p:spPr>
      </p:pic>
    </p:spTree>
    <p:extLst>
      <p:ext uri="{BB962C8B-B14F-4D97-AF65-F5344CB8AC3E}">
        <p14:creationId xmlns:p14="http://schemas.microsoft.com/office/powerpoint/2010/main" val="175653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4B81-BF64-4B4F-85DE-5F54BF33F1EE}"/>
              </a:ext>
            </a:extLst>
          </p:cNvPr>
          <p:cNvSpPr>
            <a:spLocks noGrp="1"/>
          </p:cNvSpPr>
          <p:nvPr>
            <p:ph type="title"/>
          </p:nvPr>
        </p:nvSpPr>
        <p:spPr/>
        <p:txBody>
          <a:bodyPr/>
          <a:lstStyle/>
          <a:p>
            <a:r>
              <a:rPr lang="en-GB" dirty="0"/>
              <a:t>Performing elicitation activities </a:t>
            </a:r>
          </a:p>
        </p:txBody>
      </p:sp>
      <p:sp>
        <p:nvSpPr>
          <p:cNvPr id="3" name="Date Placeholder 2">
            <a:extLst>
              <a:ext uri="{FF2B5EF4-FFF2-40B4-BE49-F238E27FC236}">
                <a16:creationId xmlns:a16="http://schemas.microsoft.com/office/drawing/2014/main" id="{9B678857-1071-F74D-96D9-2623338FC70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0BCCCBD2-E735-F746-976A-B5470F7336D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sp>
        <p:nvSpPr>
          <p:cNvPr id="5" name="Content Placeholder 4">
            <a:extLst>
              <a:ext uri="{FF2B5EF4-FFF2-40B4-BE49-F238E27FC236}">
                <a16:creationId xmlns:a16="http://schemas.microsoft.com/office/drawing/2014/main" id="{B0A2E910-DC2E-9C4B-B790-786549F3A4A6}"/>
              </a:ext>
            </a:extLst>
          </p:cNvPr>
          <p:cNvSpPr>
            <a:spLocks noGrp="1"/>
          </p:cNvSpPr>
          <p:nvPr>
            <p:ph sz="quarter" idx="1"/>
          </p:nvPr>
        </p:nvSpPr>
        <p:spPr>
          <a:xfrm>
            <a:off x="609600" y="1219200"/>
            <a:ext cx="10972800" cy="5329084"/>
          </a:xfrm>
        </p:spPr>
        <p:txBody>
          <a:bodyPr>
            <a:normAutofit fontScale="92500"/>
          </a:bodyPr>
          <a:lstStyle/>
          <a:p>
            <a:r>
              <a:rPr lang="en-GB" dirty="0"/>
              <a:t>Educate stakeholders </a:t>
            </a:r>
          </a:p>
          <a:p>
            <a:pPr lvl="1"/>
            <a:r>
              <a:rPr lang="en-GB" dirty="0"/>
              <a:t>Explain to your stakeholders about your elicitation approach and why you chose it</a:t>
            </a:r>
          </a:p>
          <a:p>
            <a:r>
              <a:rPr lang="en-GB" dirty="0"/>
              <a:t>Take good notes </a:t>
            </a:r>
          </a:p>
          <a:p>
            <a:pPr lvl="1"/>
            <a:r>
              <a:rPr lang="en-GB" dirty="0"/>
              <a:t>Assign someone who isn’t actively participating in the discussion to be the scribe, responsible for taking accurate notes </a:t>
            </a:r>
          </a:p>
          <a:p>
            <a:pPr lvl="2"/>
            <a:r>
              <a:rPr lang="en-GB" dirty="0"/>
              <a:t>If you can’t have a scribe, be prepared to write shorthand, type fast, or use a recording device </a:t>
            </a:r>
          </a:p>
          <a:p>
            <a:pPr lvl="1"/>
            <a:r>
              <a:rPr lang="en-GB" dirty="0"/>
              <a:t>Session notes contain items like attendee list, invitees who did not attend, decisions made, actions to be taken and who is responsible for each, outstanding issues, and the high points of key discussions</a:t>
            </a:r>
          </a:p>
          <a:p>
            <a:r>
              <a:rPr lang="en-GB" dirty="0"/>
              <a:t>Exploit the space and tools available</a:t>
            </a:r>
          </a:p>
          <a:p>
            <a:pPr lvl="1"/>
            <a:r>
              <a:rPr lang="en-GB" dirty="0"/>
              <a:t>If there aren’t whiteboards available, attach big sheets of paper to the walls to draw diagrams or create lists</a:t>
            </a:r>
          </a:p>
          <a:p>
            <a:pPr lvl="1"/>
            <a:r>
              <a:rPr lang="en-GB" dirty="0"/>
              <a:t>For online sessions, use video conferencing and online collaboration tools</a:t>
            </a:r>
          </a:p>
          <a:p>
            <a:pPr lvl="1"/>
            <a:endParaRPr lang="en-GB" dirty="0"/>
          </a:p>
          <a:p>
            <a:endParaRPr lang="en-GB" dirty="0"/>
          </a:p>
          <a:p>
            <a:endParaRPr lang="en-PK" dirty="0"/>
          </a:p>
        </p:txBody>
      </p:sp>
    </p:spTree>
    <p:extLst>
      <p:ext uri="{BB962C8B-B14F-4D97-AF65-F5344CB8AC3E}">
        <p14:creationId xmlns:p14="http://schemas.microsoft.com/office/powerpoint/2010/main" val="34353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4E23C-7093-4F4B-BE05-D060F6D2E4C7}"/>
              </a:ext>
            </a:extLst>
          </p:cNvPr>
          <p:cNvSpPr>
            <a:spLocks noGrp="1"/>
          </p:cNvSpPr>
          <p:nvPr>
            <p:ph type="title"/>
          </p:nvPr>
        </p:nvSpPr>
        <p:spPr/>
        <p:txBody>
          <a:bodyPr>
            <a:normAutofit/>
          </a:bodyPr>
          <a:lstStyle/>
          <a:p>
            <a:r>
              <a:rPr lang="en-GB" dirty="0"/>
              <a:t>Following up after elicitation </a:t>
            </a:r>
            <a:endParaRPr lang="en-PK" dirty="0"/>
          </a:p>
        </p:txBody>
      </p:sp>
      <p:sp>
        <p:nvSpPr>
          <p:cNvPr id="3" name="Date Placeholder 2">
            <a:extLst>
              <a:ext uri="{FF2B5EF4-FFF2-40B4-BE49-F238E27FC236}">
                <a16:creationId xmlns:a16="http://schemas.microsoft.com/office/drawing/2014/main" id="{B684FBBA-0425-6F4D-ACCC-2D933F9A8104}"/>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FF702CA7-4C99-E242-9EA1-38AA92C7A34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
        <p:nvSpPr>
          <p:cNvPr id="5" name="Content Placeholder 4">
            <a:extLst>
              <a:ext uri="{FF2B5EF4-FFF2-40B4-BE49-F238E27FC236}">
                <a16:creationId xmlns:a16="http://schemas.microsoft.com/office/drawing/2014/main" id="{FA883174-A877-7C46-95B2-EE1A11875A16}"/>
              </a:ext>
            </a:extLst>
          </p:cNvPr>
          <p:cNvSpPr>
            <a:spLocks noGrp="1"/>
          </p:cNvSpPr>
          <p:nvPr>
            <p:ph sz="quarter" idx="1"/>
          </p:nvPr>
        </p:nvSpPr>
        <p:spPr/>
        <p:txBody>
          <a:bodyPr>
            <a:normAutofit/>
          </a:bodyPr>
          <a:lstStyle/>
          <a:p>
            <a:endParaRPr lang="en-GB" dirty="0"/>
          </a:p>
          <a:p>
            <a:endParaRPr lang="en-GB" dirty="0"/>
          </a:p>
          <a:p>
            <a:endParaRPr lang="en-GB" dirty="0"/>
          </a:p>
          <a:p>
            <a:endParaRPr lang="en-GB" dirty="0"/>
          </a:p>
          <a:p>
            <a:r>
              <a:rPr lang="en-GB" dirty="0"/>
              <a:t>After each elicitation activity is complete, there’s still work to do!</a:t>
            </a:r>
          </a:p>
          <a:p>
            <a:r>
              <a:rPr lang="en-GB" dirty="0"/>
              <a:t>Organize and share notes </a:t>
            </a:r>
          </a:p>
          <a:p>
            <a:r>
              <a:rPr lang="en-GB" dirty="0"/>
              <a:t>Document open issues </a:t>
            </a:r>
          </a:p>
          <a:p>
            <a:endParaRPr lang="en-GB" dirty="0"/>
          </a:p>
        </p:txBody>
      </p:sp>
      <p:pic>
        <p:nvPicPr>
          <p:cNvPr id="6" name="Picture 5">
            <a:extLst>
              <a:ext uri="{FF2B5EF4-FFF2-40B4-BE49-F238E27FC236}">
                <a16:creationId xmlns:a16="http://schemas.microsoft.com/office/drawing/2014/main" id="{E9CD477F-6ED3-3D4A-A736-9801655A4AAE}"/>
              </a:ext>
            </a:extLst>
          </p:cNvPr>
          <p:cNvPicPr>
            <a:picLocks noChangeAspect="1"/>
          </p:cNvPicPr>
          <p:nvPr/>
        </p:nvPicPr>
        <p:blipFill>
          <a:blip r:embed="rId2"/>
          <a:stretch>
            <a:fillRect/>
          </a:stretch>
        </p:blipFill>
        <p:spPr>
          <a:xfrm>
            <a:off x="7795739" y="285136"/>
            <a:ext cx="3696928" cy="2851021"/>
          </a:xfrm>
          <a:prstGeom prst="rect">
            <a:avLst/>
          </a:prstGeom>
        </p:spPr>
      </p:pic>
    </p:spTree>
    <p:extLst>
      <p:ext uri="{BB962C8B-B14F-4D97-AF65-F5344CB8AC3E}">
        <p14:creationId xmlns:p14="http://schemas.microsoft.com/office/powerpoint/2010/main" val="277209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CC79-237D-3145-8846-6CA339D273FE}"/>
              </a:ext>
            </a:extLst>
          </p:cNvPr>
          <p:cNvSpPr>
            <a:spLocks noGrp="1"/>
          </p:cNvSpPr>
          <p:nvPr>
            <p:ph type="title"/>
          </p:nvPr>
        </p:nvSpPr>
        <p:spPr/>
        <p:txBody>
          <a:bodyPr/>
          <a:lstStyle/>
          <a:p>
            <a:r>
              <a:rPr lang="en-PK" dirty="0"/>
              <a:t>Contents</a:t>
            </a:r>
          </a:p>
        </p:txBody>
      </p:sp>
      <p:sp>
        <p:nvSpPr>
          <p:cNvPr id="3" name="Date Placeholder 2">
            <a:extLst>
              <a:ext uri="{FF2B5EF4-FFF2-40B4-BE49-F238E27FC236}">
                <a16:creationId xmlns:a16="http://schemas.microsoft.com/office/drawing/2014/main" id="{C293E326-CED0-EB4E-8E80-66D07244C59F}"/>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6E24FDDF-0A6C-A147-9E70-AFD1E06E3E0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5" name="Content Placeholder 4">
            <a:extLst>
              <a:ext uri="{FF2B5EF4-FFF2-40B4-BE49-F238E27FC236}">
                <a16:creationId xmlns:a16="http://schemas.microsoft.com/office/drawing/2014/main" id="{00ADB409-5EBB-8142-8CDC-565420AD4734}"/>
              </a:ext>
            </a:extLst>
          </p:cNvPr>
          <p:cNvSpPr>
            <a:spLocks noGrp="1"/>
          </p:cNvSpPr>
          <p:nvPr>
            <p:ph sz="quarter" idx="1"/>
          </p:nvPr>
        </p:nvSpPr>
        <p:spPr/>
        <p:txBody>
          <a:bodyPr/>
          <a:lstStyle/>
          <a:p>
            <a:r>
              <a:rPr lang="en-PK" dirty="0"/>
              <a:t>R</a:t>
            </a:r>
            <a:r>
              <a:rPr lang="en-GB" dirty="0"/>
              <a:t>e</a:t>
            </a:r>
            <a:r>
              <a:rPr lang="en-PK" dirty="0"/>
              <a:t>quirements elicitation</a:t>
            </a:r>
          </a:p>
          <a:p>
            <a:r>
              <a:rPr lang="en-PK" dirty="0"/>
              <a:t>Elicitation techniques</a:t>
            </a:r>
          </a:p>
          <a:p>
            <a:r>
              <a:rPr lang="en-PK" dirty="0"/>
              <a:t>Preparing for elicitation</a:t>
            </a:r>
          </a:p>
          <a:p>
            <a:r>
              <a:rPr lang="en-PK" dirty="0"/>
              <a:t>Performing elicitation activities</a:t>
            </a:r>
          </a:p>
          <a:p>
            <a:r>
              <a:rPr lang="en-PK" dirty="0"/>
              <a:t>Following up after elicitation</a:t>
            </a:r>
          </a:p>
          <a:p>
            <a:endParaRPr lang="en-PK" dirty="0"/>
          </a:p>
          <a:p>
            <a:endParaRPr lang="en-PK" dirty="0"/>
          </a:p>
        </p:txBody>
      </p:sp>
    </p:spTree>
    <p:extLst>
      <p:ext uri="{BB962C8B-B14F-4D97-AF65-F5344CB8AC3E}">
        <p14:creationId xmlns:p14="http://schemas.microsoft.com/office/powerpoint/2010/main" val="2850727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C1D8D7-E6BF-6D4E-BAE9-C2748F202142}"/>
              </a:ext>
            </a:extLst>
          </p:cNvPr>
          <p:cNvPicPr>
            <a:picLocks noChangeAspect="1"/>
          </p:cNvPicPr>
          <p:nvPr/>
        </p:nvPicPr>
        <p:blipFill>
          <a:blip r:embed="rId2"/>
          <a:stretch>
            <a:fillRect/>
          </a:stretch>
        </p:blipFill>
        <p:spPr>
          <a:xfrm>
            <a:off x="5998464" y="1011071"/>
            <a:ext cx="5977227" cy="4437639"/>
          </a:xfrm>
          <a:prstGeom prst="rect">
            <a:avLst/>
          </a:prstGeom>
        </p:spPr>
      </p:pic>
      <p:sp>
        <p:nvSpPr>
          <p:cNvPr id="2" name="Title 1">
            <a:extLst>
              <a:ext uri="{FF2B5EF4-FFF2-40B4-BE49-F238E27FC236}">
                <a16:creationId xmlns:a16="http://schemas.microsoft.com/office/drawing/2014/main" id="{C7FEE779-0A2A-E942-BDAE-ABAE4F6C70DA}"/>
              </a:ext>
            </a:extLst>
          </p:cNvPr>
          <p:cNvSpPr>
            <a:spLocks noGrp="1"/>
          </p:cNvSpPr>
          <p:nvPr>
            <p:ph type="title"/>
          </p:nvPr>
        </p:nvSpPr>
        <p:spPr/>
        <p:txBody>
          <a:bodyPr>
            <a:normAutofit/>
          </a:bodyPr>
          <a:lstStyle/>
          <a:p>
            <a:r>
              <a:rPr lang="en-GB" dirty="0"/>
              <a:t>Classifying customer input </a:t>
            </a:r>
            <a:endParaRPr lang="en-PK" dirty="0"/>
          </a:p>
        </p:txBody>
      </p:sp>
      <p:sp>
        <p:nvSpPr>
          <p:cNvPr id="3" name="Date Placeholder 2">
            <a:extLst>
              <a:ext uri="{FF2B5EF4-FFF2-40B4-BE49-F238E27FC236}">
                <a16:creationId xmlns:a16="http://schemas.microsoft.com/office/drawing/2014/main" id="{F8B7E3E0-3C8D-4241-9523-AE8FFFF8CE48}"/>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24994A15-4B8D-E740-AE5C-B2D7011AE257}"/>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
        <p:nvSpPr>
          <p:cNvPr id="7" name="Content Placeholder 6">
            <a:extLst>
              <a:ext uri="{FF2B5EF4-FFF2-40B4-BE49-F238E27FC236}">
                <a16:creationId xmlns:a16="http://schemas.microsoft.com/office/drawing/2014/main" id="{821EA97D-8AA9-6544-B76C-BDA5AF561ECA}"/>
              </a:ext>
            </a:extLst>
          </p:cNvPr>
          <p:cNvSpPr>
            <a:spLocks noGrp="1"/>
          </p:cNvSpPr>
          <p:nvPr>
            <p:ph sz="quarter" idx="1"/>
          </p:nvPr>
        </p:nvSpPr>
        <p:spPr>
          <a:xfrm>
            <a:off x="609600" y="1219200"/>
            <a:ext cx="5977226" cy="5410200"/>
          </a:xfrm>
        </p:spPr>
        <p:txBody>
          <a:bodyPr>
            <a:normAutofit lnSpcReduction="10000"/>
          </a:bodyPr>
          <a:lstStyle/>
          <a:p>
            <a:r>
              <a:rPr lang="en-GB" dirty="0"/>
              <a:t>Classify the requirements information you hear into various categories so you could document and use it appropriately </a:t>
            </a:r>
          </a:p>
          <a:p>
            <a:pPr lvl="1"/>
            <a:r>
              <a:rPr lang="en-GB" dirty="0"/>
              <a:t>e.g. write “DD” in a little circle if you recognize a data definition. </a:t>
            </a:r>
          </a:p>
          <a:p>
            <a:r>
              <a:rPr lang="en-GB" dirty="0"/>
              <a:t>The information gathered might not fit precisely into these nine buckets (categories)</a:t>
            </a:r>
          </a:p>
          <a:p>
            <a:r>
              <a:rPr lang="en-GB" dirty="0"/>
              <a:t>Classifying the customer input is just the beginning of the process to create requirements specifications. </a:t>
            </a:r>
          </a:p>
          <a:p>
            <a:pPr lvl="1"/>
            <a:r>
              <a:rPr lang="en-GB" dirty="0"/>
              <a:t>You still need to assemble the information into clearly stated and well-organized requirements collections. </a:t>
            </a:r>
          </a:p>
        </p:txBody>
      </p:sp>
    </p:spTree>
    <p:extLst>
      <p:ext uri="{BB962C8B-B14F-4D97-AF65-F5344CB8AC3E}">
        <p14:creationId xmlns:p14="http://schemas.microsoft.com/office/powerpoint/2010/main" val="4196875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78A506-03E3-2246-B066-3F79E7A7D3E2}"/>
              </a:ext>
            </a:extLst>
          </p:cNvPr>
          <p:cNvSpPr>
            <a:spLocks noGrp="1"/>
          </p:cNvSpPr>
          <p:nvPr>
            <p:ph type="title"/>
          </p:nvPr>
        </p:nvSpPr>
        <p:spPr/>
        <p:txBody>
          <a:bodyPr>
            <a:normAutofit/>
          </a:bodyPr>
          <a:lstStyle/>
          <a:p>
            <a:r>
              <a:rPr lang="en-GB" dirty="0"/>
              <a:t>Some cautions about elicitation </a:t>
            </a:r>
            <a:endParaRPr lang="en-PK" dirty="0"/>
          </a:p>
        </p:txBody>
      </p:sp>
      <p:sp>
        <p:nvSpPr>
          <p:cNvPr id="3" name="Date Placeholder 2">
            <a:extLst>
              <a:ext uri="{FF2B5EF4-FFF2-40B4-BE49-F238E27FC236}">
                <a16:creationId xmlns:a16="http://schemas.microsoft.com/office/drawing/2014/main" id="{87C87E9E-0242-5041-8AB7-8726DFAD7AAC}"/>
              </a:ext>
            </a:extLst>
          </p:cNvPr>
          <p:cNvSpPr>
            <a:spLocks noGrp="1"/>
          </p:cNvSpPr>
          <p:nvPr>
            <p:ph type="dt" sz="half" idx="10"/>
          </p:nvPr>
        </p:nvSpPr>
        <p:spPr/>
        <p:txBody>
          <a:bodyPr/>
          <a:lstStyle/>
          <a:p>
            <a:pPr eaLnBrk="1" latinLnBrk="0" hangingPunct="1"/>
            <a:r>
              <a:rPr lang="en-US"/>
              <a:t>RQ</a:t>
            </a:r>
          </a:p>
        </p:txBody>
      </p:sp>
      <p:sp>
        <p:nvSpPr>
          <p:cNvPr id="4" name="Slide Number Placeholder 3">
            <a:extLst>
              <a:ext uri="{FF2B5EF4-FFF2-40B4-BE49-F238E27FC236}">
                <a16:creationId xmlns:a16="http://schemas.microsoft.com/office/drawing/2014/main" id="{35ECF205-AD5B-584C-AC1F-564A8287AA4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a:p>
        </p:txBody>
      </p:sp>
      <p:sp>
        <p:nvSpPr>
          <p:cNvPr id="8" name="Content Placeholder 7">
            <a:extLst>
              <a:ext uri="{FF2B5EF4-FFF2-40B4-BE49-F238E27FC236}">
                <a16:creationId xmlns:a16="http://schemas.microsoft.com/office/drawing/2014/main" id="{B22E46EE-0E60-AF42-9550-0D514892405F}"/>
              </a:ext>
            </a:extLst>
          </p:cNvPr>
          <p:cNvSpPr>
            <a:spLocks noGrp="1"/>
          </p:cNvSpPr>
          <p:nvPr>
            <p:ph sz="quarter" idx="1"/>
          </p:nvPr>
        </p:nvSpPr>
        <p:spPr/>
        <p:txBody>
          <a:bodyPr/>
          <a:lstStyle/>
          <a:p>
            <a:r>
              <a:rPr lang="en-GB" dirty="0"/>
              <a:t>Balance stakeholder representation</a:t>
            </a:r>
          </a:p>
          <a:p>
            <a:r>
              <a:rPr lang="en-GB" dirty="0"/>
              <a:t>Define scope appropriately </a:t>
            </a:r>
          </a:p>
          <a:p>
            <a:r>
              <a:rPr lang="en-GB" dirty="0"/>
              <a:t>Avoid the requirements-versus-design argument </a:t>
            </a:r>
          </a:p>
          <a:p>
            <a:pPr lvl="1"/>
            <a:r>
              <a:rPr lang="en-GB" dirty="0"/>
              <a:t>It’s often stated that requirements are about </a:t>
            </a:r>
            <a:r>
              <a:rPr lang="en-GB" i="1" dirty="0">
                <a:solidFill>
                  <a:srgbClr val="FF0000"/>
                </a:solidFill>
              </a:rPr>
              <a:t>what</a:t>
            </a:r>
            <a:r>
              <a:rPr lang="en-GB" i="1" dirty="0"/>
              <a:t> </a:t>
            </a:r>
            <a:r>
              <a:rPr lang="en-GB" dirty="0"/>
              <a:t>the system has to do, whereas </a:t>
            </a:r>
            <a:r>
              <a:rPr lang="en-GB" i="1" dirty="0">
                <a:solidFill>
                  <a:srgbClr val="FF0000"/>
                </a:solidFill>
              </a:rPr>
              <a:t>how</a:t>
            </a:r>
            <a:r>
              <a:rPr lang="en-GB" i="1" dirty="0"/>
              <a:t> </a:t>
            </a:r>
            <a:r>
              <a:rPr lang="en-GB" dirty="0"/>
              <a:t>the solution will be implemented is the realm of design – an oversimplification!</a:t>
            </a:r>
          </a:p>
          <a:p>
            <a:pPr lvl="1"/>
            <a:r>
              <a:rPr lang="en-GB" dirty="0"/>
              <a:t>Hypothetical </a:t>
            </a:r>
            <a:r>
              <a:rPr lang="en-GB" i="1" dirty="0" err="1">
                <a:solidFill>
                  <a:srgbClr val="FF0000"/>
                </a:solidFill>
              </a:rPr>
              <a:t>how</a:t>
            </a:r>
            <a:r>
              <a:rPr lang="en-GB" dirty="0" err="1">
                <a:solidFill>
                  <a:srgbClr val="FF0000"/>
                </a:solidFill>
              </a:rPr>
              <a:t>s</a:t>
            </a:r>
            <a:r>
              <a:rPr lang="en-GB" dirty="0"/>
              <a:t> often help to clarify and refine the understanding of </a:t>
            </a:r>
            <a:r>
              <a:rPr lang="en-GB" i="1" dirty="0">
                <a:solidFill>
                  <a:srgbClr val="FF0000"/>
                </a:solidFill>
              </a:rPr>
              <a:t>what</a:t>
            </a:r>
            <a:r>
              <a:rPr lang="en-GB" dirty="0"/>
              <a:t> users need. </a:t>
            </a:r>
          </a:p>
          <a:p>
            <a:r>
              <a:rPr lang="en-GB" dirty="0"/>
              <a:t>Research within reason </a:t>
            </a:r>
          </a:p>
          <a:p>
            <a:pPr lvl="1"/>
            <a:r>
              <a:rPr lang="en-GB" dirty="0"/>
              <a:t>The need to do exploratory research sometimes disrupts elicitation </a:t>
            </a:r>
          </a:p>
          <a:p>
            <a:pPr lvl="1"/>
            <a:r>
              <a:rPr lang="en-GB" dirty="0"/>
              <a:t>If your project requires extensive research, use an incremental development approach to explore the requirements in small, low-risk portions. </a:t>
            </a:r>
          </a:p>
          <a:p>
            <a:pPr lvl="1"/>
            <a:endParaRPr lang="en-GB" dirty="0"/>
          </a:p>
          <a:p>
            <a:pPr lvl="1"/>
            <a:endParaRPr lang="en-GB" dirty="0"/>
          </a:p>
        </p:txBody>
      </p:sp>
    </p:spTree>
    <p:extLst>
      <p:ext uri="{BB962C8B-B14F-4D97-AF65-F5344CB8AC3E}">
        <p14:creationId xmlns:p14="http://schemas.microsoft.com/office/powerpoint/2010/main" val="2720678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39A780D2-1ECC-7942-BBEB-181ECB01ABCD}"/>
              </a:ext>
            </a:extLst>
          </p:cNvPr>
          <p:cNvPicPr>
            <a:picLocks noChangeAspect="1"/>
          </p:cNvPicPr>
          <p:nvPr/>
        </p:nvPicPr>
        <p:blipFill rotWithShape="1">
          <a:blip r:embed="rId2">
            <a:extLst>
              <a:ext uri="{28A0092B-C50C-407E-A947-70E740481C1C}">
                <a14:useLocalDpi xmlns:a14="http://schemas.microsoft.com/office/drawing/2010/main" val="0"/>
              </a:ext>
            </a:extLst>
          </a:blip>
          <a:srcRect l="16241" r="14411"/>
          <a:stretch/>
        </p:blipFill>
        <p:spPr>
          <a:xfrm>
            <a:off x="10119577" y="5069843"/>
            <a:ext cx="2116667" cy="1711957"/>
          </a:xfrm>
          <a:prstGeom prst="rect">
            <a:avLst/>
          </a:prstGeom>
        </p:spPr>
      </p:pic>
      <p:sp>
        <p:nvSpPr>
          <p:cNvPr id="2" name="Title 1">
            <a:extLst>
              <a:ext uri="{FF2B5EF4-FFF2-40B4-BE49-F238E27FC236}">
                <a16:creationId xmlns:a16="http://schemas.microsoft.com/office/drawing/2014/main" id="{10037AAD-6D50-AD40-93D3-8D1D7129F164}"/>
              </a:ext>
            </a:extLst>
          </p:cNvPr>
          <p:cNvSpPr>
            <a:spLocks noGrp="1"/>
          </p:cNvSpPr>
          <p:nvPr>
            <p:ph type="title"/>
          </p:nvPr>
        </p:nvSpPr>
        <p:spPr/>
        <p:txBody>
          <a:bodyPr>
            <a:normAutofit/>
          </a:bodyPr>
          <a:lstStyle/>
          <a:p>
            <a:r>
              <a:rPr lang="en-GB" dirty="0"/>
              <a:t>Assumed and implied requirements </a:t>
            </a:r>
            <a:endParaRPr lang="en-PK" dirty="0"/>
          </a:p>
        </p:txBody>
      </p:sp>
      <p:sp>
        <p:nvSpPr>
          <p:cNvPr id="3" name="Date Placeholder 2">
            <a:extLst>
              <a:ext uri="{FF2B5EF4-FFF2-40B4-BE49-F238E27FC236}">
                <a16:creationId xmlns:a16="http://schemas.microsoft.com/office/drawing/2014/main" id="{0ADB8D8A-5C74-484F-9EE8-01E407F66E54}"/>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15DC53A2-A3C5-1A41-A337-3FBB2EE5F69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dirty="0"/>
          </a:p>
        </p:txBody>
      </p:sp>
      <p:sp>
        <p:nvSpPr>
          <p:cNvPr id="5" name="Content Placeholder 4">
            <a:extLst>
              <a:ext uri="{FF2B5EF4-FFF2-40B4-BE49-F238E27FC236}">
                <a16:creationId xmlns:a16="http://schemas.microsoft.com/office/drawing/2014/main" id="{626F9094-6828-EF4C-9075-D78C6E9680F4}"/>
              </a:ext>
            </a:extLst>
          </p:cNvPr>
          <p:cNvSpPr>
            <a:spLocks noGrp="1"/>
          </p:cNvSpPr>
          <p:nvPr>
            <p:ph sz="quarter" idx="1"/>
          </p:nvPr>
        </p:nvSpPr>
        <p:spPr>
          <a:xfrm>
            <a:off x="609600" y="1219200"/>
            <a:ext cx="10972800" cy="5486400"/>
          </a:xfrm>
        </p:spPr>
        <p:txBody>
          <a:bodyPr>
            <a:normAutofit fontScale="92500" lnSpcReduction="10000"/>
          </a:bodyPr>
          <a:lstStyle/>
          <a:p>
            <a:r>
              <a:rPr lang="en-GB" dirty="0"/>
              <a:t>The requirements you don’t specify pose a risk that the project might deliver a solution different from what stakeholders expect. </a:t>
            </a:r>
          </a:p>
          <a:p>
            <a:r>
              <a:rPr lang="en-GB" dirty="0"/>
              <a:t>Two likely culprits behind missed expectations are assumed and implied requirements: </a:t>
            </a:r>
          </a:p>
          <a:p>
            <a:r>
              <a:rPr lang="en-GB" dirty="0"/>
              <a:t>Assumed requirements are those that people expect without having explicitly expressed them. </a:t>
            </a:r>
          </a:p>
          <a:p>
            <a:pPr lvl="1"/>
            <a:r>
              <a:rPr lang="en-GB" dirty="0"/>
              <a:t>What you assume as being obvious might not be the same as assumptions that various developers make. </a:t>
            </a:r>
          </a:p>
          <a:p>
            <a:r>
              <a:rPr lang="en-GB" dirty="0"/>
              <a:t>Implied requirements are necessary because of another requirement but aren’t explicitly stated. </a:t>
            </a:r>
          </a:p>
          <a:p>
            <a:pPr lvl="1"/>
            <a:r>
              <a:rPr lang="en-GB" dirty="0"/>
              <a:t>Developers can’t implement functionality they don’t know about. </a:t>
            </a:r>
          </a:p>
          <a:p>
            <a:r>
              <a:rPr lang="en-GB" dirty="0"/>
              <a:t>To reduce these risks,  ask “What are we assuming?” during elicitation sessions to try to surface those hidden thoughts. </a:t>
            </a:r>
          </a:p>
        </p:txBody>
      </p:sp>
    </p:spTree>
    <p:extLst>
      <p:ext uri="{BB962C8B-B14F-4D97-AF65-F5344CB8AC3E}">
        <p14:creationId xmlns:p14="http://schemas.microsoft.com/office/powerpoint/2010/main" val="4264964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6DB4-F9B8-FC4C-971D-381A19EE90B7}"/>
              </a:ext>
            </a:extLst>
          </p:cNvPr>
          <p:cNvSpPr>
            <a:spLocks noGrp="1"/>
          </p:cNvSpPr>
          <p:nvPr>
            <p:ph type="title"/>
          </p:nvPr>
        </p:nvSpPr>
        <p:spPr/>
        <p:txBody>
          <a:bodyPr>
            <a:normAutofit/>
          </a:bodyPr>
          <a:lstStyle/>
          <a:p>
            <a:r>
              <a:rPr lang="en-GB" dirty="0"/>
              <a:t>Finding missing requirements </a:t>
            </a:r>
            <a:endParaRPr lang="en-PK" dirty="0"/>
          </a:p>
        </p:txBody>
      </p:sp>
      <p:sp>
        <p:nvSpPr>
          <p:cNvPr id="3" name="Date Placeholder 2">
            <a:extLst>
              <a:ext uri="{FF2B5EF4-FFF2-40B4-BE49-F238E27FC236}">
                <a16:creationId xmlns:a16="http://schemas.microsoft.com/office/drawing/2014/main" id="{7CF352E1-41B4-5E45-9534-F74B9F347B5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CB880972-6621-FF42-83A7-D3222A36B3A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dirty="0"/>
          </a:p>
        </p:txBody>
      </p:sp>
      <p:sp>
        <p:nvSpPr>
          <p:cNvPr id="5" name="Content Placeholder 4">
            <a:extLst>
              <a:ext uri="{FF2B5EF4-FFF2-40B4-BE49-F238E27FC236}">
                <a16:creationId xmlns:a16="http://schemas.microsoft.com/office/drawing/2014/main" id="{346B65CA-4B82-7447-94ED-897F4D76AD56}"/>
              </a:ext>
            </a:extLst>
          </p:cNvPr>
          <p:cNvSpPr>
            <a:spLocks noGrp="1"/>
          </p:cNvSpPr>
          <p:nvPr>
            <p:ph sz="quarter" idx="1"/>
          </p:nvPr>
        </p:nvSpPr>
        <p:spPr>
          <a:xfrm>
            <a:off x="609600" y="1219200"/>
            <a:ext cx="10972800" cy="5343832"/>
          </a:xfrm>
        </p:spPr>
        <p:txBody>
          <a:bodyPr>
            <a:normAutofit fontScale="92500" lnSpcReduction="10000"/>
          </a:bodyPr>
          <a:lstStyle/>
          <a:p>
            <a:r>
              <a:rPr lang="en-GB" dirty="0"/>
              <a:t>Missing requirements constitute a common type of requirement defect. </a:t>
            </a:r>
          </a:p>
          <a:p>
            <a:pPr lvl="1"/>
            <a:r>
              <a:rPr lang="en-GB" dirty="0"/>
              <a:t>Missing requirements are hard to spot because they’re invisible! </a:t>
            </a:r>
          </a:p>
          <a:p>
            <a:r>
              <a:rPr lang="en-GB" dirty="0"/>
              <a:t>The following techniques will help you detect previously undiscovered requirements: </a:t>
            </a:r>
          </a:p>
          <a:p>
            <a:pPr marL="514350" indent="-514350">
              <a:buFont typeface="+mj-lt"/>
              <a:buAutoNum type="arabicPeriod"/>
            </a:pPr>
            <a:r>
              <a:rPr lang="en-GB" dirty="0"/>
              <a:t>Decompose high-level requirements into enough detail to reveal exactly what is being requested. </a:t>
            </a:r>
          </a:p>
          <a:p>
            <a:pPr marL="514350" indent="-514350">
              <a:buFont typeface="+mj-lt"/>
              <a:buAutoNum type="arabicPeriod"/>
            </a:pPr>
            <a:r>
              <a:rPr lang="en-GB" dirty="0"/>
              <a:t>Ensure that all user classes have provided input. </a:t>
            </a:r>
          </a:p>
          <a:p>
            <a:pPr marL="514350" indent="-514350">
              <a:buFont typeface="+mj-lt"/>
              <a:buAutoNum type="arabicPeriod"/>
            </a:pPr>
            <a:r>
              <a:rPr lang="en-GB" dirty="0"/>
              <a:t>Trace system requirements, user requirements, event-response lists, and business rules to their corresponding functional requirements to make sure that all the necessary functionality was derived. </a:t>
            </a:r>
          </a:p>
          <a:p>
            <a:pPr marL="514350" indent="-514350">
              <a:buFont typeface="+mj-lt"/>
              <a:buAutoNum type="arabicPeriod"/>
            </a:pPr>
            <a:r>
              <a:rPr lang="en-GB" dirty="0"/>
              <a:t>Represent complex Boolean logic by using decision tables or decision trees to cover all the possible situations</a:t>
            </a:r>
          </a:p>
          <a:p>
            <a:pPr lvl="1"/>
            <a:r>
              <a:rPr lang="en-GB" dirty="0"/>
              <a:t>requirements with complex Boolean logic (ANDs, ORs, and NOTs) often are incomplete</a:t>
            </a:r>
          </a:p>
          <a:p>
            <a:endParaRPr lang="en-PK" dirty="0"/>
          </a:p>
        </p:txBody>
      </p:sp>
    </p:spTree>
    <p:extLst>
      <p:ext uri="{BB962C8B-B14F-4D97-AF65-F5344CB8AC3E}">
        <p14:creationId xmlns:p14="http://schemas.microsoft.com/office/powerpoint/2010/main" val="1935744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6DB4-F9B8-FC4C-971D-381A19EE90B7}"/>
              </a:ext>
            </a:extLst>
          </p:cNvPr>
          <p:cNvSpPr>
            <a:spLocks noGrp="1"/>
          </p:cNvSpPr>
          <p:nvPr>
            <p:ph type="title"/>
          </p:nvPr>
        </p:nvSpPr>
        <p:spPr/>
        <p:txBody>
          <a:bodyPr>
            <a:normAutofit/>
          </a:bodyPr>
          <a:lstStyle/>
          <a:p>
            <a:r>
              <a:rPr lang="en-GB" dirty="0"/>
              <a:t>Finding missing requirements </a:t>
            </a:r>
            <a:endParaRPr lang="en-PK" dirty="0"/>
          </a:p>
        </p:txBody>
      </p:sp>
      <p:sp>
        <p:nvSpPr>
          <p:cNvPr id="3" name="Date Placeholder 2">
            <a:extLst>
              <a:ext uri="{FF2B5EF4-FFF2-40B4-BE49-F238E27FC236}">
                <a16:creationId xmlns:a16="http://schemas.microsoft.com/office/drawing/2014/main" id="{7CF352E1-41B4-5E45-9534-F74B9F347B5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CB880972-6621-FF42-83A7-D3222A36B3A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dirty="0"/>
          </a:p>
        </p:txBody>
      </p:sp>
      <p:sp>
        <p:nvSpPr>
          <p:cNvPr id="5" name="Content Placeholder 4">
            <a:extLst>
              <a:ext uri="{FF2B5EF4-FFF2-40B4-BE49-F238E27FC236}">
                <a16:creationId xmlns:a16="http://schemas.microsoft.com/office/drawing/2014/main" id="{346B65CA-4B82-7447-94ED-897F4D76AD56}"/>
              </a:ext>
            </a:extLst>
          </p:cNvPr>
          <p:cNvSpPr>
            <a:spLocks noGrp="1"/>
          </p:cNvSpPr>
          <p:nvPr>
            <p:ph sz="quarter" idx="1"/>
          </p:nvPr>
        </p:nvSpPr>
        <p:spPr/>
        <p:txBody>
          <a:bodyPr>
            <a:normAutofit fontScale="92500" lnSpcReduction="20000"/>
          </a:bodyPr>
          <a:lstStyle/>
          <a:p>
            <a:pPr marL="514350" indent="-514350">
              <a:buFont typeface="+mj-lt"/>
              <a:buAutoNum type="arabicPeriod" startAt="5"/>
            </a:pPr>
            <a:r>
              <a:rPr lang="en-GB" dirty="0"/>
              <a:t>Check boundary values for missing requirements. </a:t>
            </a:r>
          </a:p>
          <a:p>
            <a:pPr lvl="1"/>
            <a:r>
              <a:rPr lang="en-GB" dirty="0"/>
              <a:t>Suppose that one requirement states, “If the price of the order is less than $100, the shipping charge is $5.95” and another says, “If the price of the order is more than $100, the shipping charge is 6 percent of the total order price.” But what’s the shipping charge for an order with a price of exactly $100? It’s not specified, so a requirement is missing, or at least poorly written. </a:t>
            </a:r>
          </a:p>
          <a:p>
            <a:pPr marL="514350" indent="-514350">
              <a:buFont typeface="+mj-lt"/>
              <a:buAutoNum type="arabicPeriod" startAt="5"/>
            </a:pPr>
            <a:r>
              <a:rPr lang="en-GB" dirty="0"/>
              <a:t>Represent requirements information in more than one way. 	</a:t>
            </a:r>
          </a:p>
          <a:p>
            <a:pPr lvl="1"/>
            <a:r>
              <a:rPr lang="en-GB" dirty="0"/>
              <a:t>Text and visual representation </a:t>
            </a:r>
          </a:p>
          <a:p>
            <a:pPr marL="514350" indent="-514350">
              <a:buFont typeface="+mj-lt"/>
              <a:buAutoNum type="arabicPeriod" startAt="5"/>
            </a:pPr>
            <a:r>
              <a:rPr lang="en-GB" dirty="0"/>
              <a:t>Create a checklist of common functional areas to consider for your projects. </a:t>
            </a:r>
          </a:p>
          <a:p>
            <a:pPr lvl="1"/>
            <a:r>
              <a:rPr lang="en-GB" dirty="0"/>
              <a:t>e.g. include error logging, backup and restore, access security, reporting, printing, preview etc </a:t>
            </a:r>
          </a:p>
          <a:p>
            <a:pPr marL="514350" indent="-514350">
              <a:buFont typeface="+mj-lt"/>
              <a:buAutoNum type="arabicPeriod" startAt="5"/>
            </a:pPr>
            <a:r>
              <a:rPr lang="en-GB" dirty="0"/>
              <a:t>A data model can reveal missing functionality. </a:t>
            </a:r>
          </a:p>
          <a:p>
            <a:pPr lvl="1"/>
            <a:r>
              <a:rPr lang="en-GB" dirty="0"/>
              <a:t>All data entities that the system will manipulate must have corresponding functionality to create them, read them from an external source, update current values, and/or delete them. </a:t>
            </a:r>
          </a:p>
          <a:p>
            <a:pPr marL="514350" indent="-514350">
              <a:buFont typeface="+mj-lt"/>
              <a:buAutoNum type="arabicPeriod" startAt="5"/>
            </a:pPr>
            <a:endParaRPr lang="en-GB" dirty="0"/>
          </a:p>
          <a:p>
            <a:pPr marL="514350" indent="-514350">
              <a:buFont typeface="+mj-lt"/>
              <a:buAutoNum type="arabicPeriod" startAt="5"/>
            </a:pPr>
            <a:endParaRPr lang="en-GB" dirty="0"/>
          </a:p>
          <a:p>
            <a:pPr marL="514350" indent="-514350">
              <a:buFont typeface="+mj-lt"/>
              <a:buAutoNum type="arabicPeriod" startAt="5"/>
            </a:pPr>
            <a:endParaRPr lang="en-GB" dirty="0"/>
          </a:p>
          <a:p>
            <a:pPr marL="514350" indent="-514350">
              <a:buFont typeface="+mj-lt"/>
              <a:buAutoNum type="arabicPeriod" startAt="5"/>
            </a:pPr>
            <a:endParaRPr lang="en-PK" dirty="0"/>
          </a:p>
        </p:txBody>
      </p:sp>
    </p:spTree>
    <p:extLst>
      <p:ext uri="{BB962C8B-B14F-4D97-AF65-F5344CB8AC3E}">
        <p14:creationId xmlns:p14="http://schemas.microsoft.com/office/powerpoint/2010/main" val="3101878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0E1B-46A0-4042-B60F-8DE3789960F2}"/>
              </a:ext>
            </a:extLst>
          </p:cNvPr>
          <p:cNvSpPr>
            <a:spLocks noGrp="1"/>
          </p:cNvSpPr>
          <p:nvPr>
            <p:ph type="title"/>
          </p:nvPr>
        </p:nvSpPr>
        <p:spPr/>
        <p:txBody>
          <a:bodyPr/>
          <a:lstStyle/>
          <a:p>
            <a:r>
              <a:rPr lang="en-PK" dirty="0"/>
              <a:t>Summary</a:t>
            </a:r>
          </a:p>
        </p:txBody>
      </p:sp>
      <p:sp>
        <p:nvSpPr>
          <p:cNvPr id="3" name="Date Placeholder 2">
            <a:extLst>
              <a:ext uri="{FF2B5EF4-FFF2-40B4-BE49-F238E27FC236}">
                <a16:creationId xmlns:a16="http://schemas.microsoft.com/office/drawing/2014/main" id="{1E6E197D-694F-F24E-A246-BBD6CE81AC9C}"/>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E65FE59-61ED-3C44-A87E-FAF3D7211B24}"/>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dirty="0"/>
          </a:p>
        </p:txBody>
      </p:sp>
      <p:sp>
        <p:nvSpPr>
          <p:cNvPr id="5" name="Content Placeholder 4">
            <a:extLst>
              <a:ext uri="{FF2B5EF4-FFF2-40B4-BE49-F238E27FC236}">
                <a16:creationId xmlns:a16="http://schemas.microsoft.com/office/drawing/2014/main" id="{D1C91DD6-3363-CE4A-9240-9B1E696FB25D}"/>
              </a:ext>
            </a:extLst>
          </p:cNvPr>
          <p:cNvSpPr>
            <a:spLocks noGrp="1"/>
          </p:cNvSpPr>
          <p:nvPr>
            <p:ph sz="quarter" idx="1"/>
          </p:nvPr>
        </p:nvSpPr>
        <p:spPr/>
        <p:txBody>
          <a:bodyPr/>
          <a:lstStyle/>
          <a:p>
            <a:r>
              <a:rPr lang="en-PK" dirty="0"/>
              <a:t>R</a:t>
            </a:r>
            <a:r>
              <a:rPr lang="en-GB" dirty="0"/>
              <a:t>e</a:t>
            </a:r>
            <a:r>
              <a:rPr lang="en-PK" dirty="0"/>
              <a:t>quirements elicitation</a:t>
            </a:r>
          </a:p>
          <a:p>
            <a:r>
              <a:rPr lang="en-PK" dirty="0"/>
              <a:t>Elicitation techniques</a:t>
            </a:r>
          </a:p>
          <a:p>
            <a:r>
              <a:rPr lang="en-PK" dirty="0"/>
              <a:t>Preparing for elicitation</a:t>
            </a:r>
          </a:p>
          <a:p>
            <a:r>
              <a:rPr lang="en-PK" dirty="0"/>
              <a:t>Performing elicitation activities</a:t>
            </a:r>
          </a:p>
          <a:p>
            <a:r>
              <a:rPr lang="en-PK" dirty="0"/>
              <a:t>Following up after elicitation</a:t>
            </a:r>
          </a:p>
          <a:p>
            <a:endParaRPr lang="en-PK" dirty="0"/>
          </a:p>
          <a:p>
            <a:endParaRPr lang="en-PK" dirty="0"/>
          </a:p>
          <a:p>
            <a:endParaRPr lang="en-PK" dirty="0"/>
          </a:p>
        </p:txBody>
      </p:sp>
    </p:spTree>
    <p:extLst>
      <p:ext uri="{BB962C8B-B14F-4D97-AF65-F5344CB8AC3E}">
        <p14:creationId xmlns:p14="http://schemas.microsoft.com/office/powerpoint/2010/main" val="258392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4ADAA5-095E-9A46-9C7E-E778A95A7895}"/>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78709F48-8F2E-D34B-AA47-C68CE5E203D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dirty="0"/>
          </a:p>
        </p:txBody>
      </p:sp>
      <p:sp>
        <p:nvSpPr>
          <p:cNvPr id="6" name="Rectangle 5">
            <a:extLst>
              <a:ext uri="{FF2B5EF4-FFF2-40B4-BE49-F238E27FC236}">
                <a16:creationId xmlns:a16="http://schemas.microsoft.com/office/drawing/2014/main" id="{9AE5E48D-2584-4D43-82DA-7D18ED529053}"/>
              </a:ext>
            </a:extLst>
          </p:cNvPr>
          <p:cNvSpPr/>
          <p:nvPr/>
        </p:nvSpPr>
        <p:spPr>
          <a:xfrm>
            <a:off x="1165124" y="135890"/>
            <a:ext cx="7241458" cy="830997"/>
          </a:xfrm>
          <a:custGeom>
            <a:avLst/>
            <a:gdLst>
              <a:gd name="connsiteX0" fmla="*/ 0 w 7241458"/>
              <a:gd name="connsiteY0" fmla="*/ 0 h 830997"/>
              <a:gd name="connsiteX1" fmla="*/ 7241458 w 7241458"/>
              <a:gd name="connsiteY1" fmla="*/ 0 h 830997"/>
              <a:gd name="connsiteX2" fmla="*/ 7241458 w 7241458"/>
              <a:gd name="connsiteY2" fmla="*/ 830997 h 830997"/>
              <a:gd name="connsiteX3" fmla="*/ 0 w 7241458"/>
              <a:gd name="connsiteY3" fmla="*/ 830997 h 830997"/>
              <a:gd name="connsiteX4" fmla="*/ 0 w 7241458"/>
              <a:gd name="connsiteY4" fmla="*/ 0 h 83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1458" h="830997" fill="none" extrusionOk="0">
                <a:moveTo>
                  <a:pt x="0" y="0"/>
                </a:moveTo>
                <a:cubicBezTo>
                  <a:pt x="3463180" y="-49533"/>
                  <a:pt x="3665076" y="-14809"/>
                  <a:pt x="7241458" y="0"/>
                </a:cubicBezTo>
                <a:cubicBezTo>
                  <a:pt x="7206070" y="192764"/>
                  <a:pt x="7239165" y="611841"/>
                  <a:pt x="7241458" y="830997"/>
                </a:cubicBezTo>
                <a:cubicBezTo>
                  <a:pt x="5001091" y="782766"/>
                  <a:pt x="3097120" y="915452"/>
                  <a:pt x="0" y="830997"/>
                </a:cubicBezTo>
                <a:cubicBezTo>
                  <a:pt x="63154" y="451589"/>
                  <a:pt x="-14350" y="374090"/>
                  <a:pt x="0" y="0"/>
                </a:cubicBezTo>
                <a:close/>
              </a:path>
              <a:path w="7241458" h="830997" stroke="0" extrusionOk="0">
                <a:moveTo>
                  <a:pt x="0" y="0"/>
                </a:moveTo>
                <a:cubicBezTo>
                  <a:pt x="736157" y="118645"/>
                  <a:pt x="5231974" y="116012"/>
                  <a:pt x="7241458" y="0"/>
                </a:cubicBezTo>
                <a:cubicBezTo>
                  <a:pt x="7243584" y="113011"/>
                  <a:pt x="7280948" y="601367"/>
                  <a:pt x="7241458" y="830997"/>
                </a:cubicBezTo>
                <a:cubicBezTo>
                  <a:pt x="4391029" y="965597"/>
                  <a:pt x="3456990" y="673801"/>
                  <a:pt x="0" y="830997"/>
                </a:cubicBezTo>
                <a:cubicBezTo>
                  <a:pt x="-5118" y="699632"/>
                  <a:pt x="-25823" y="390388"/>
                  <a:pt x="0" y="0"/>
                </a:cubicBezTo>
                <a:close/>
              </a:path>
            </a:pathLst>
          </a:custGeom>
          <a:ln w="19050">
            <a:solidFill>
              <a:srgbClr val="0070C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wrap="square">
            <a:spAutoFit/>
          </a:bodyPr>
          <a:lstStyle/>
          <a:p>
            <a:r>
              <a:rPr lang="en-GB" sz="2400" dirty="0"/>
              <a:t>“</a:t>
            </a:r>
            <a:r>
              <a:rPr lang="en-GB" sz="2400" i="1" dirty="0"/>
              <a:t>Good morning, Maria.  Thanks for agreeing to be the product </a:t>
            </a:r>
          </a:p>
          <a:p>
            <a:r>
              <a:rPr lang="en-GB" sz="2400" i="1" dirty="0"/>
              <a:t>  champion for this project. Can you tell me what you want?” </a:t>
            </a:r>
          </a:p>
        </p:txBody>
      </p:sp>
      <p:pic>
        <p:nvPicPr>
          <p:cNvPr id="11" name="Picture 10" descr="A group of people in a dark room&#10;&#10;Description automatically generated with low confidence">
            <a:extLst>
              <a:ext uri="{FF2B5EF4-FFF2-40B4-BE49-F238E27FC236}">
                <a16:creationId xmlns:a16="http://schemas.microsoft.com/office/drawing/2014/main" id="{19BCD874-79F3-C54E-BFB3-B951E85ADA3E}"/>
              </a:ext>
            </a:extLst>
          </p:cNvPr>
          <p:cNvPicPr>
            <a:picLocks noChangeAspect="1"/>
          </p:cNvPicPr>
          <p:nvPr/>
        </p:nvPicPr>
        <p:blipFill rotWithShape="1">
          <a:blip r:embed="rId2">
            <a:extLst>
              <a:ext uri="{28A0092B-C50C-407E-A947-70E740481C1C}">
                <a14:useLocalDpi xmlns:a14="http://schemas.microsoft.com/office/drawing/2010/main" val="0"/>
              </a:ext>
            </a:extLst>
          </a:blip>
          <a:srcRect l="21666" r="54167"/>
          <a:stretch/>
        </p:blipFill>
        <p:spPr>
          <a:xfrm>
            <a:off x="10681210" y="1759219"/>
            <a:ext cx="1510790" cy="2346324"/>
          </a:xfrm>
          <a:prstGeom prst="rect">
            <a:avLst/>
          </a:prstGeom>
        </p:spPr>
      </p:pic>
      <p:sp>
        <p:nvSpPr>
          <p:cNvPr id="9" name="Rectangle 8">
            <a:extLst>
              <a:ext uri="{FF2B5EF4-FFF2-40B4-BE49-F238E27FC236}">
                <a16:creationId xmlns:a16="http://schemas.microsoft.com/office/drawing/2014/main" id="{F3ABE228-F385-5845-AF97-C75FEDB8C193}"/>
              </a:ext>
            </a:extLst>
          </p:cNvPr>
          <p:cNvSpPr/>
          <p:nvPr/>
        </p:nvSpPr>
        <p:spPr>
          <a:xfrm>
            <a:off x="3046217" y="1219314"/>
            <a:ext cx="7586132" cy="3416320"/>
          </a:xfrm>
          <a:custGeom>
            <a:avLst/>
            <a:gdLst>
              <a:gd name="connsiteX0" fmla="*/ 0 w 7586132"/>
              <a:gd name="connsiteY0" fmla="*/ 0 h 3416320"/>
              <a:gd name="connsiteX1" fmla="*/ 7586132 w 7586132"/>
              <a:gd name="connsiteY1" fmla="*/ 0 h 3416320"/>
              <a:gd name="connsiteX2" fmla="*/ 7586132 w 7586132"/>
              <a:gd name="connsiteY2" fmla="*/ 3416320 h 3416320"/>
              <a:gd name="connsiteX3" fmla="*/ 0 w 7586132"/>
              <a:gd name="connsiteY3" fmla="*/ 3416320 h 3416320"/>
              <a:gd name="connsiteX4" fmla="*/ 0 w 7586132"/>
              <a:gd name="connsiteY4" fmla="*/ 0 h 341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132" h="3416320" fill="none" extrusionOk="0">
                <a:moveTo>
                  <a:pt x="0" y="0"/>
                </a:moveTo>
                <a:cubicBezTo>
                  <a:pt x="1014221" y="-91892"/>
                  <a:pt x="5948653" y="118759"/>
                  <a:pt x="7586132" y="0"/>
                </a:cubicBezTo>
                <a:cubicBezTo>
                  <a:pt x="7565821" y="998659"/>
                  <a:pt x="7743981" y="2707600"/>
                  <a:pt x="7586132" y="3416320"/>
                </a:cubicBezTo>
                <a:cubicBezTo>
                  <a:pt x="6690694" y="3261089"/>
                  <a:pt x="1823230" y="3502645"/>
                  <a:pt x="0" y="3416320"/>
                </a:cubicBezTo>
                <a:cubicBezTo>
                  <a:pt x="-143451" y="2817443"/>
                  <a:pt x="12259" y="1290670"/>
                  <a:pt x="0" y="0"/>
                </a:cubicBezTo>
                <a:close/>
              </a:path>
              <a:path w="7586132" h="3416320" stroke="0" extrusionOk="0">
                <a:moveTo>
                  <a:pt x="0" y="0"/>
                </a:moveTo>
                <a:cubicBezTo>
                  <a:pt x="2172448" y="31246"/>
                  <a:pt x="6305945" y="-31316"/>
                  <a:pt x="7586132" y="0"/>
                </a:cubicBezTo>
                <a:cubicBezTo>
                  <a:pt x="7545677" y="1534892"/>
                  <a:pt x="7486621" y="1802036"/>
                  <a:pt x="7586132" y="3416320"/>
                </a:cubicBezTo>
                <a:cubicBezTo>
                  <a:pt x="3795908" y="3298230"/>
                  <a:pt x="2082174" y="3586253"/>
                  <a:pt x="0" y="3416320"/>
                </a:cubicBezTo>
                <a:cubicBezTo>
                  <a:pt x="-155362" y="2377906"/>
                  <a:pt x="-62106" y="1657227"/>
                  <a:pt x="0" y="0"/>
                </a:cubicBezTo>
                <a:close/>
              </a:path>
            </a:pathLst>
          </a:custGeom>
          <a:ln w="19050">
            <a:solidFill>
              <a:srgbClr val="FF2F92"/>
            </a:solidFill>
            <a:prstDash val="solid"/>
            <a:extLst>
              <a:ext uri="{C807C97D-BFC1-408E-A445-0C87EB9F89A2}">
                <ask:lineSketchStyleProps xmlns:ask="http://schemas.microsoft.com/office/drawing/2018/sketchyshapes" sd="3123649143">
                  <a:prstGeom prst="rect">
                    <a:avLst/>
                  </a:prstGeom>
                  <ask:type>
                    <ask:lineSketchCurved/>
                  </ask:type>
                </ask:lineSketchStyleProps>
              </a:ext>
            </a:extLst>
          </a:ln>
        </p:spPr>
        <p:txBody>
          <a:bodyPr wrap="square">
            <a:spAutoFit/>
          </a:bodyPr>
          <a:lstStyle/>
          <a:p>
            <a:pPr algn="just"/>
            <a:r>
              <a:rPr lang="en-GB" sz="2400" i="1" dirty="0"/>
              <a:t>“I hardly know where to start. The new system should be a lot faster than the old one. And you know how the old system crashes if an employee has a really long name and we have to call the help desk and ask them to enter the name for us? The new system should take long names without crashing. Also, a new law says we can’t use Social Security numbers for employee IDs anymore, so we’ll have to change all of the IDs when the new system goes in. Oh, yes, it’d be great if I could get a report of how many hours of training each employee has had so far this year.” </a:t>
            </a:r>
            <a:endParaRPr lang="en-PK" sz="2400" dirty="0"/>
          </a:p>
        </p:txBody>
      </p:sp>
      <p:sp>
        <p:nvSpPr>
          <p:cNvPr id="13" name="Rectangle 12">
            <a:extLst>
              <a:ext uri="{FF2B5EF4-FFF2-40B4-BE49-F238E27FC236}">
                <a16:creationId xmlns:a16="http://schemas.microsoft.com/office/drawing/2014/main" id="{D2BA9B6D-FDC4-CD45-B126-1D50E52D4CB2}"/>
              </a:ext>
            </a:extLst>
          </p:cNvPr>
          <p:cNvSpPr/>
          <p:nvPr/>
        </p:nvSpPr>
        <p:spPr>
          <a:xfrm>
            <a:off x="1105203" y="4912006"/>
            <a:ext cx="7434113" cy="1200329"/>
          </a:xfrm>
          <a:custGeom>
            <a:avLst/>
            <a:gdLst>
              <a:gd name="connsiteX0" fmla="*/ 0 w 7434113"/>
              <a:gd name="connsiteY0" fmla="*/ 0 h 1200329"/>
              <a:gd name="connsiteX1" fmla="*/ 750170 w 7434113"/>
              <a:gd name="connsiteY1" fmla="*/ 0 h 1200329"/>
              <a:gd name="connsiteX2" fmla="*/ 1202975 w 7434113"/>
              <a:gd name="connsiteY2" fmla="*/ 0 h 1200329"/>
              <a:gd name="connsiteX3" fmla="*/ 1804462 w 7434113"/>
              <a:gd name="connsiteY3" fmla="*/ 0 h 1200329"/>
              <a:gd name="connsiteX4" fmla="*/ 2628973 w 7434113"/>
              <a:gd name="connsiteY4" fmla="*/ 0 h 1200329"/>
              <a:gd name="connsiteX5" fmla="*/ 3304801 w 7434113"/>
              <a:gd name="connsiteY5" fmla="*/ 0 h 1200329"/>
              <a:gd name="connsiteX6" fmla="*/ 4054971 w 7434113"/>
              <a:gd name="connsiteY6" fmla="*/ 0 h 1200329"/>
              <a:gd name="connsiteX7" fmla="*/ 4656458 w 7434113"/>
              <a:gd name="connsiteY7" fmla="*/ 0 h 1200329"/>
              <a:gd name="connsiteX8" fmla="*/ 5332287 w 7434113"/>
              <a:gd name="connsiteY8" fmla="*/ 0 h 1200329"/>
              <a:gd name="connsiteX9" fmla="*/ 6156797 w 7434113"/>
              <a:gd name="connsiteY9" fmla="*/ 0 h 1200329"/>
              <a:gd name="connsiteX10" fmla="*/ 6683943 w 7434113"/>
              <a:gd name="connsiteY10" fmla="*/ 0 h 1200329"/>
              <a:gd name="connsiteX11" fmla="*/ 7434113 w 7434113"/>
              <a:gd name="connsiteY11" fmla="*/ 0 h 1200329"/>
              <a:gd name="connsiteX12" fmla="*/ 7434113 w 7434113"/>
              <a:gd name="connsiteY12" fmla="*/ 576158 h 1200329"/>
              <a:gd name="connsiteX13" fmla="*/ 7434113 w 7434113"/>
              <a:gd name="connsiteY13" fmla="*/ 1200329 h 1200329"/>
              <a:gd name="connsiteX14" fmla="*/ 6758285 w 7434113"/>
              <a:gd name="connsiteY14" fmla="*/ 1200329 h 1200329"/>
              <a:gd name="connsiteX15" fmla="*/ 6082456 w 7434113"/>
              <a:gd name="connsiteY15" fmla="*/ 1200329 h 1200329"/>
              <a:gd name="connsiteX16" fmla="*/ 5555310 w 7434113"/>
              <a:gd name="connsiteY16" fmla="*/ 1200329 h 1200329"/>
              <a:gd name="connsiteX17" fmla="*/ 4879481 w 7434113"/>
              <a:gd name="connsiteY17" fmla="*/ 1200329 h 1200329"/>
              <a:gd name="connsiteX18" fmla="*/ 4203653 w 7434113"/>
              <a:gd name="connsiteY18" fmla="*/ 1200329 h 1200329"/>
              <a:gd name="connsiteX19" fmla="*/ 3527825 w 7434113"/>
              <a:gd name="connsiteY19" fmla="*/ 1200329 h 1200329"/>
              <a:gd name="connsiteX20" fmla="*/ 2851996 w 7434113"/>
              <a:gd name="connsiteY20" fmla="*/ 1200329 h 1200329"/>
              <a:gd name="connsiteX21" fmla="*/ 2250509 w 7434113"/>
              <a:gd name="connsiteY21" fmla="*/ 1200329 h 1200329"/>
              <a:gd name="connsiteX22" fmla="*/ 1500339 w 7434113"/>
              <a:gd name="connsiteY22" fmla="*/ 1200329 h 1200329"/>
              <a:gd name="connsiteX23" fmla="*/ 824511 w 7434113"/>
              <a:gd name="connsiteY23" fmla="*/ 1200329 h 1200329"/>
              <a:gd name="connsiteX24" fmla="*/ 0 w 7434113"/>
              <a:gd name="connsiteY24" fmla="*/ 1200329 h 1200329"/>
              <a:gd name="connsiteX25" fmla="*/ 0 w 7434113"/>
              <a:gd name="connsiteY25" fmla="*/ 576158 h 1200329"/>
              <a:gd name="connsiteX26" fmla="*/ 0 w 7434113"/>
              <a:gd name="connsiteY26"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4113" h="1200329" fill="none" extrusionOk="0">
                <a:moveTo>
                  <a:pt x="0" y="0"/>
                </a:moveTo>
                <a:cubicBezTo>
                  <a:pt x="321363" y="11411"/>
                  <a:pt x="393526" y="-28618"/>
                  <a:pt x="750170" y="0"/>
                </a:cubicBezTo>
                <a:cubicBezTo>
                  <a:pt x="1106814" y="28618"/>
                  <a:pt x="1089348" y="-10075"/>
                  <a:pt x="1202975" y="0"/>
                </a:cubicBezTo>
                <a:cubicBezTo>
                  <a:pt x="1316602" y="10075"/>
                  <a:pt x="1552682" y="-4948"/>
                  <a:pt x="1804462" y="0"/>
                </a:cubicBezTo>
                <a:cubicBezTo>
                  <a:pt x="2056242" y="4948"/>
                  <a:pt x="2227091" y="21474"/>
                  <a:pt x="2628973" y="0"/>
                </a:cubicBezTo>
                <a:cubicBezTo>
                  <a:pt x="3030855" y="-21474"/>
                  <a:pt x="2988820" y="25477"/>
                  <a:pt x="3304801" y="0"/>
                </a:cubicBezTo>
                <a:cubicBezTo>
                  <a:pt x="3620782" y="-25477"/>
                  <a:pt x="3889223" y="27100"/>
                  <a:pt x="4054971" y="0"/>
                </a:cubicBezTo>
                <a:cubicBezTo>
                  <a:pt x="4220719" y="-27100"/>
                  <a:pt x="4410748" y="14927"/>
                  <a:pt x="4656458" y="0"/>
                </a:cubicBezTo>
                <a:cubicBezTo>
                  <a:pt x="4902168" y="-14927"/>
                  <a:pt x="5179999" y="6787"/>
                  <a:pt x="5332287" y="0"/>
                </a:cubicBezTo>
                <a:cubicBezTo>
                  <a:pt x="5484575" y="-6787"/>
                  <a:pt x="5830590" y="6348"/>
                  <a:pt x="6156797" y="0"/>
                </a:cubicBezTo>
                <a:cubicBezTo>
                  <a:pt x="6483004" y="-6348"/>
                  <a:pt x="6463120" y="-1083"/>
                  <a:pt x="6683943" y="0"/>
                </a:cubicBezTo>
                <a:cubicBezTo>
                  <a:pt x="6904766" y="1083"/>
                  <a:pt x="7103691" y="-13449"/>
                  <a:pt x="7434113" y="0"/>
                </a:cubicBezTo>
                <a:cubicBezTo>
                  <a:pt x="7436428" y="190263"/>
                  <a:pt x="7439586" y="451848"/>
                  <a:pt x="7434113" y="576158"/>
                </a:cubicBezTo>
                <a:cubicBezTo>
                  <a:pt x="7428640" y="700468"/>
                  <a:pt x="7450670" y="1070596"/>
                  <a:pt x="7434113" y="1200329"/>
                </a:cubicBezTo>
                <a:cubicBezTo>
                  <a:pt x="7133275" y="1222749"/>
                  <a:pt x="7032609" y="1184905"/>
                  <a:pt x="6758285" y="1200329"/>
                </a:cubicBezTo>
                <a:cubicBezTo>
                  <a:pt x="6483961" y="1215753"/>
                  <a:pt x="6223401" y="1186873"/>
                  <a:pt x="6082456" y="1200329"/>
                </a:cubicBezTo>
                <a:cubicBezTo>
                  <a:pt x="5941511" y="1213785"/>
                  <a:pt x="5735282" y="1208612"/>
                  <a:pt x="5555310" y="1200329"/>
                </a:cubicBezTo>
                <a:cubicBezTo>
                  <a:pt x="5375338" y="1192046"/>
                  <a:pt x="5019301" y="1185661"/>
                  <a:pt x="4879481" y="1200329"/>
                </a:cubicBezTo>
                <a:cubicBezTo>
                  <a:pt x="4739661" y="1214997"/>
                  <a:pt x="4461647" y="1179888"/>
                  <a:pt x="4203653" y="1200329"/>
                </a:cubicBezTo>
                <a:cubicBezTo>
                  <a:pt x="3945659" y="1220770"/>
                  <a:pt x="3691428" y="1213427"/>
                  <a:pt x="3527825" y="1200329"/>
                </a:cubicBezTo>
                <a:cubicBezTo>
                  <a:pt x="3364222" y="1187231"/>
                  <a:pt x="3129374" y="1221228"/>
                  <a:pt x="2851996" y="1200329"/>
                </a:cubicBezTo>
                <a:cubicBezTo>
                  <a:pt x="2574618" y="1179430"/>
                  <a:pt x="2443440" y="1200714"/>
                  <a:pt x="2250509" y="1200329"/>
                </a:cubicBezTo>
                <a:cubicBezTo>
                  <a:pt x="2057578" y="1199944"/>
                  <a:pt x="1846525" y="1178734"/>
                  <a:pt x="1500339" y="1200329"/>
                </a:cubicBezTo>
                <a:cubicBezTo>
                  <a:pt x="1154153" y="1221925"/>
                  <a:pt x="1121493" y="1204994"/>
                  <a:pt x="824511" y="1200329"/>
                </a:cubicBezTo>
                <a:cubicBezTo>
                  <a:pt x="527529" y="1195664"/>
                  <a:pt x="210937" y="1193775"/>
                  <a:pt x="0" y="1200329"/>
                </a:cubicBezTo>
                <a:cubicBezTo>
                  <a:pt x="-17482" y="1035702"/>
                  <a:pt x="-28199" y="730916"/>
                  <a:pt x="0" y="576158"/>
                </a:cubicBezTo>
                <a:cubicBezTo>
                  <a:pt x="28199" y="421400"/>
                  <a:pt x="20176" y="250979"/>
                  <a:pt x="0" y="0"/>
                </a:cubicBezTo>
                <a:close/>
              </a:path>
              <a:path w="7434113" h="1200329" stroke="0" extrusionOk="0">
                <a:moveTo>
                  <a:pt x="0" y="0"/>
                </a:moveTo>
                <a:cubicBezTo>
                  <a:pt x="257693" y="23174"/>
                  <a:pt x="397163" y="-29628"/>
                  <a:pt x="601487" y="0"/>
                </a:cubicBezTo>
                <a:cubicBezTo>
                  <a:pt x="805811" y="29628"/>
                  <a:pt x="834605" y="-14801"/>
                  <a:pt x="1054292" y="0"/>
                </a:cubicBezTo>
                <a:cubicBezTo>
                  <a:pt x="1273979" y="14801"/>
                  <a:pt x="1553539" y="-4847"/>
                  <a:pt x="1878803" y="0"/>
                </a:cubicBezTo>
                <a:cubicBezTo>
                  <a:pt x="2204067" y="4847"/>
                  <a:pt x="2225420" y="13419"/>
                  <a:pt x="2480290" y="0"/>
                </a:cubicBezTo>
                <a:cubicBezTo>
                  <a:pt x="2735160" y="-13419"/>
                  <a:pt x="2826270" y="-29358"/>
                  <a:pt x="3081778" y="0"/>
                </a:cubicBezTo>
                <a:cubicBezTo>
                  <a:pt x="3337286" y="29358"/>
                  <a:pt x="3500831" y="8760"/>
                  <a:pt x="3906288" y="0"/>
                </a:cubicBezTo>
                <a:cubicBezTo>
                  <a:pt x="4311745" y="-8760"/>
                  <a:pt x="4212113" y="-10736"/>
                  <a:pt x="4433435" y="0"/>
                </a:cubicBezTo>
                <a:cubicBezTo>
                  <a:pt x="4654757" y="10736"/>
                  <a:pt x="5039127" y="-30847"/>
                  <a:pt x="5257945" y="0"/>
                </a:cubicBezTo>
                <a:cubicBezTo>
                  <a:pt x="5476763" y="30847"/>
                  <a:pt x="5785578" y="2754"/>
                  <a:pt x="6082456" y="0"/>
                </a:cubicBezTo>
                <a:cubicBezTo>
                  <a:pt x="6379334" y="-2754"/>
                  <a:pt x="6494129" y="9156"/>
                  <a:pt x="6758285" y="0"/>
                </a:cubicBezTo>
                <a:cubicBezTo>
                  <a:pt x="7022441" y="-9156"/>
                  <a:pt x="7237352" y="19528"/>
                  <a:pt x="7434113" y="0"/>
                </a:cubicBezTo>
                <a:cubicBezTo>
                  <a:pt x="7417253" y="211126"/>
                  <a:pt x="7425076" y="459431"/>
                  <a:pt x="7434113" y="588161"/>
                </a:cubicBezTo>
                <a:cubicBezTo>
                  <a:pt x="7443150" y="716891"/>
                  <a:pt x="7447804" y="899973"/>
                  <a:pt x="7434113" y="1200329"/>
                </a:cubicBezTo>
                <a:cubicBezTo>
                  <a:pt x="7172328" y="1227839"/>
                  <a:pt x="7000091" y="1175258"/>
                  <a:pt x="6758285" y="1200329"/>
                </a:cubicBezTo>
                <a:cubicBezTo>
                  <a:pt x="6516479" y="1225400"/>
                  <a:pt x="6369191" y="1191400"/>
                  <a:pt x="6231138" y="1200329"/>
                </a:cubicBezTo>
                <a:cubicBezTo>
                  <a:pt x="6093085" y="1209258"/>
                  <a:pt x="5732850" y="1178830"/>
                  <a:pt x="5555310" y="1200329"/>
                </a:cubicBezTo>
                <a:cubicBezTo>
                  <a:pt x="5377770" y="1221828"/>
                  <a:pt x="5029897" y="1177280"/>
                  <a:pt x="4730799" y="1200329"/>
                </a:cubicBezTo>
                <a:cubicBezTo>
                  <a:pt x="4431701" y="1223378"/>
                  <a:pt x="4312863" y="1183519"/>
                  <a:pt x="4054971" y="1200329"/>
                </a:cubicBezTo>
                <a:cubicBezTo>
                  <a:pt x="3797079" y="1217139"/>
                  <a:pt x="3696865" y="1200711"/>
                  <a:pt x="3602166" y="1200329"/>
                </a:cubicBezTo>
                <a:cubicBezTo>
                  <a:pt x="3507467" y="1199947"/>
                  <a:pt x="3202283" y="1206355"/>
                  <a:pt x="3075019" y="1200329"/>
                </a:cubicBezTo>
                <a:cubicBezTo>
                  <a:pt x="2947755" y="1194303"/>
                  <a:pt x="2456040" y="1189767"/>
                  <a:pt x="2250509" y="1200329"/>
                </a:cubicBezTo>
                <a:cubicBezTo>
                  <a:pt x="2044978" y="1210892"/>
                  <a:pt x="1726124" y="1209362"/>
                  <a:pt x="1574680" y="1200329"/>
                </a:cubicBezTo>
                <a:cubicBezTo>
                  <a:pt x="1423236" y="1191296"/>
                  <a:pt x="1206357" y="1213238"/>
                  <a:pt x="1047534" y="1200329"/>
                </a:cubicBezTo>
                <a:cubicBezTo>
                  <a:pt x="888711" y="1187420"/>
                  <a:pt x="425010" y="1168544"/>
                  <a:pt x="0" y="1200329"/>
                </a:cubicBezTo>
                <a:cubicBezTo>
                  <a:pt x="-10397" y="986524"/>
                  <a:pt x="3888" y="781760"/>
                  <a:pt x="0" y="636174"/>
                </a:cubicBezTo>
                <a:cubicBezTo>
                  <a:pt x="-3888" y="490588"/>
                  <a:pt x="-16439" y="130416"/>
                  <a:pt x="0" y="0"/>
                </a:cubicBezTo>
                <a:close/>
              </a:path>
            </a:pathLst>
          </a:custGeom>
          <a:ln w="19050">
            <a:solidFill>
              <a:schemeClr val="tx2">
                <a:lumMod val="7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GB" sz="2400" i="1" dirty="0">
                <a:solidFill>
                  <a:schemeClr val="tx2">
                    <a:lumMod val="75000"/>
                  </a:schemeClr>
                </a:solidFill>
              </a:rPr>
              <a:t>Maria’s desires are so scattered … Did I get all requirements? … I wonder if they are even aligned with the project’s business objective? … my head is spinning!!!</a:t>
            </a:r>
          </a:p>
        </p:txBody>
      </p:sp>
      <p:pic>
        <p:nvPicPr>
          <p:cNvPr id="15" name="Picture 14" descr="A picture containing text, dark&#10;&#10;Description automatically generated">
            <a:extLst>
              <a:ext uri="{FF2B5EF4-FFF2-40B4-BE49-F238E27FC236}">
                <a16:creationId xmlns:a16="http://schemas.microsoft.com/office/drawing/2014/main" id="{3715B0BF-FF19-C64B-A073-A0AEAAA1EC47}"/>
              </a:ext>
            </a:extLst>
          </p:cNvPr>
          <p:cNvPicPr>
            <a:picLocks noChangeAspect="1"/>
          </p:cNvPicPr>
          <p:nvPr/>
        </p:nvPicPr>
        <p:blipFill rotWithShape="1">
          <a:blip r:embed="rId3">
            <a:extLst>
              <a:ext uri="{28A0092B-C50C-407E-A947-70E740481C1C}">
                <a14:useLocalDpi xmlns:a14="http://schemas.microsoft.com/office/drawing/2010/main" val="0"/>
              </a:ext>
            </a:extLst>
          </a:blip>
          <a:srcRect l="63184" t="1" r="23033" b="70758"/>
          <a:stretch/>
        </p:blipFill>
        <p:spPr>
          <a:xfrm>
            <a:off x="21055" y="4371007"/>
            <a:ext cx="1103048" cy="2005328"/>
          </a:xfrm>
          <a:prstGeom prst="rect">
            <a:avLst/>
          </a:prstGeom>
        </p:spPr>
      </p:pic>
      <p:pic>
        <p:nvPicPr>
          <p:cNvPr id="17" name="Picture 16" descr="A picture containing text, dark&#10;&#10;Description automatically generated">
            <a:extLst>
              <a:ext uri="{FF2B5EF4-FFF2-40B4-BE49-F238E27FC236}">
                <a16:creationId xmlns:a16="http://schemas.microsoft.com/office/drawing/2014/main" id="{17709AA9-22BB-184C-B665-2EB2AF42CC9F}"/>
              </a:ext>
            </a:extLst>
          </p:cNvPr>
          <p:cNvPicPr>
            <a:picLocks noChangeAspect="1"/>
          </p:cNvPicPr>
          <p:nvPr/>
        </p:nvPicPr>
        <p:blipFill rotWithShape="1">
          <a:blip r:embed="rId3">
            <a:extLst>
              <a:ext uri="{28A0092B-C50C-407E-A947-70E740481C1C}">
                <a14:useLocalDpi xmlns:a14="http://schemas.microsoft.com/office/drawing/2010/main" val="0"/>
              </a:ext>
            </a:extLst>
          </a:blip>
          <a:srcRect l="54616" t="46915" r="31063" b="5067"/>
          <a:stretch/>
        </p:blipFill>
        <p:spPr>
          <a:xfrm flipH="1">
            <a:off x="126722" y="74828"/>
            <a:ext cx="1146117" cy="3293111"/>
          </a:xfrm>
          <a:prstGeom prst="rect">
            <a:avLst/>
          </a:prstGeom>
        </p:spPr>
      </p:pic>
    </p:spTree>
    <p:extLst>
      <p:ext uri="{BB962C8B-B14F-4D97-AF65-F5344CB8AC3E}">
        <p14:creationId xmlns:p14="http://schemas.microsoft.com/office/powerpoint/2010/main" val="327365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14F5-F55B-5D47-84E3-B2C58ABC8E91}"/>
              </a:ext>
            </a:extLst>
          </p:cNvPr>
          <p:cNvSpPr>
            <a:spLocks noGrp="1"/>
          </p:cNvSpPr>
          <p:nvPr>
            <p:ph type="title"/>
          </p:nvPr>
        </p:nvSpPr>
        <p:spPr/>
        <p:txBody>
          <a:bodyPr>
            <a:normAutofit/>
          </a:bodyPr>
          <a:lstStyle/>
          <a:p>
            <a:r>
              <a:rPr lang="en-GB" dirty="0"/>
              <a:t>Requirements elicitation </a:t>
            </a:r>
            <a:endParaRPr lang="en-PK" dirty="0"/>
          </a:p>
        </p:txBody>
      </p:sp>
      <p:sp>
        <p:nvSpPr>
          <p:cNvPr id="3" name="Date Placeholder 2">
            <a:extLst>
              <a:ext uri="{FF2B5EF4-FFF2-40B4-BE49-F238E27FC236}">
                <a16:creationId xmlns:a16="http://schemas.microsoft.com/office/drawing/2014/main" id="{FC5DB86D-B69F-844B-97DC-681A50882644}"/>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6D62B170-DB8C-4C45-9CEE-E5C72AA4F02A}"/>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
        <p:nvSpPr>
          <p:cNvPr id="5" name="Content Placeholder 4">
            <a:extLst>
              <a:ext uri="{FF2B5EF4-FFF2-40B4-BE49-F238E27FC236}">
                <a16:creationId xmlns:a16="http://schemas.microsoft.com/office/drawing/2014/main" id="{0120079F-D570-2145-8750-DA318F198B6D}"/>
              </a:ext>
            </a:extLst>
          </p:cNvPr>
          <p:cNvSpPr>
            <a:spLocks noGrp="1"/>
          </p:cNvSpPr>
          <p:nvPr>
            <p:ph sz="quarter" idx="1"/>
          </p:nvPr>
        </p:nvSpPr>
        <p:spPr>
          <a:xfrm>
            <a:off x="609600" y="1219199"/>
            <a:ext cx="10972800" cy="5358581"/>
          </a:xfrm>
        </p:spPr>
        <p:txBody>
          <a:bodyPr>
            <a:normAutofit/>
          </a:bodyPr>
          <a:lstStyle/>
          <a:p>
            <a:r>
              <a:rPr lang="en-GB" dirty="0"/>
              <a:t>The heart of requirements development is </a:t>
            </a:r>
            <a:r>
              <a:rPr lang="en-GB" i="1" dirty="0"/>
              <a:t>elicitation</a:t>
            </a:r>
          </a:p>
          <a:p>
            <a:pPr lvl="1"/>
            <a:r>
              <a:rPr lang="en-GB" dirty="0"/>
              <a:t>the process of identifying the needs and constraints of the various stakeholders for a software system</a:t>
            </a:r>
          </a:p>
          <a:p>
            <a:r>
              <a:rPr lang="en-GB" dirty="0"/>
              <a:t>Elicitation is not the same as “gathering requirements” nor just writing down exactly what users say. </a:t>
            </a:r>
          </a:p>
          <a:p>
            <a:r>
              <a:rPr lang="en-GB" dirty="0"/>
              <a:t>Elicitation is a collaborative and analytical process that includes activities to collect, discover, extract, and define requirements. </a:t>
            </a:r>
          </a:p>
          <a:p>
            <a:r>
              <a:rPr lang="en-GB" dirty="0"/>
              <a:t>It is used to discover business, user, functional, and non-functional requirements, along with other types of information. </a:t>
            </a:r>
          </a:p>
          <a:p>
            <a:r>
              <a:rPr lang="en-GB" dirty="0">
                <a:solidFill>
                  <a:schemeClr val="tx2"/>
                </a:solidFill>
              </a:rPr>
              <a:t>Requirements elicitation is perhaps the most challenging, critical, error-prone, and communication-intensive aspect of software development. </a:t>
            </a:r>
          </a:p>
        </p:txBody>
      </p:sp>
    </p:spTree>
    <p:extLst>
      <p:ext uri="{BB962C8B-B14F-4D97-AF65-F5344CB8AC3E}">
        <p14:creationId xmlns:p14="http://schemas.microsoft.com/office/powerpoint/2010/main" val="277847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A403E1-3885-9949-ACAE-D7CBA630CB4E}"/>
              </a:ext>
            </a:extLst>
          </p:cNvPr>
          <p:cNvPicPr>
            <a:picLocks noChangeAspect="1"/>
          </p:cNvPicPr>
          <p:nvPr/>
        </p:nvPicPr>
        <p:blipFill>
          <a:blip r:embed="rId2"/>
          <a:stretch>
            <a:fillRect/>
          </a:stretch>
        </p:blipFill>
        <p:spPr>
          <a:xfrm>
            <a:off x="9092351" y="4414083"/>
            <a:ext cx="2945099" cy="2429169"/>
          </a:xfrm>
          <a:prstGeom prst="rect">
            <a:avLst/>
          </a:prstGeom>
        </p:spPr>
      </p:pic>
      <p:sp>
        <p:nvSpPr>
          <p:cNvPr id="2" name="Title 1">
            <a:extLst>
              <a:ext uri="{FF2B5EF4-FFF2-40B4-BE49-F238E27FC236}">
                <a16:creationId xmlns:a16="http://schemas.microsoft.com/office/drawing/2014/main" id="{9EEBC72E-6477-7640-BF0D-BC13D9E1FEC4}"/>
              </a:ext>
            </a:extLst>
          </p:cNvPr>
          <p:cNvSpPr>
            <a:spLocks noGrp="1"/>
          </p:cNvSpPr>
          <p:nvPr>
            <p:ph type="title"/>
          </p:nvPr>
        </p:nvSpPr>
        <p:spPr/>
        <p:txBody>
          <a:bodyPr/>
          <a:lstStyle/>
          <a:p>
            <a:r>
              <a:rPr lang="en-GB" dirty="0"/>
              <a:t>Requirements elicitation </a:t>
            </a:r>
            <a:endParaRPr lang="en-PK" dirty="0"/>
          </a:p>
        </p:txBody>
      </p:sp>
      <p:sp>
        <p:nvSpPr>
          <p:cNvPr id="3" name="Date Placeholder 2">
            <a:extLst>
              <a:ext uri="{FF2B5EF4-FFF2-40B4-BE49-F238E27FC236}">
                <a16:creationId xmlns:a16="http://schemas.microsoft.com/office/drawing/2014/main" id="{CB47D6A0-4433-CC43-8AB7-1898CBC686BB}"/>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6DD3B70C-066D-1E42-92D7-EF2BB814327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
        <p:nvSpPr>
          <p:cNvPr id="5" name="Content Placeholder 4">
            <a:extLst>
              <a:ext uri="{FF2B5EF4-FFF2-40B4-BE49-F238E27FC236}">
                <a16:creationId xmlns:a16="http://schemas.microsoft.com/office/drawing/2014/main" id="{624E71E4-A2C1-2F44-BB50-DCE4AC328CAA}"/>
              </a:ext>
            </a:extLst>
          </p:cNvPr>
          <p:cNvSpPr>
            <a:spLocks noGrp="1"/>
          </p:cNvSpPr>
          <p:nvPr>
            <p:ph sz="quarter" idx="1"/>
          </p:nvPr>
        </p:nvSpPr>
        <p:spPr>
          <a:xfrm>
            <a:off x="609600" y="1160207"/>
            <a:ext cx="10972800" cy="5432321"/>
          </a:xfrm>
        </p:spPr>
        <p:txBody>
          <a:bodyPr>
            <a:normAutofit lnSpcReduction="10000"/>
          </a:bodyPr>
          <a:lstStyle/>
          <a:p>
            <a:r>
              <a:rPr lang="en-GB" dirty="0"/>
              <a:t>Engaging users in the elicitation process is a way to gain support and buy-in for the project. </a:t>
            </a:r>
          </a:p>
          <a:p>
            <a:r>
              <a:rPr lang="en-GB" dirty="0"/>
              <a:t>The BA must create an environment that facilitates a thorough exploration of the product being specified. </a:t>
            </a:r>
          </a:p>
          <a:p>
            <a:pPr lvl="1"/>
            <a:r>
              <a:rPr lang="en-GB" dirty="0"/>
              <a:t>e.g. use the vocabulary of the business domain instead of forcing customers to understand technical jargon </a:t>
            </a:r>
          </a:p>
          <a:p>
            <a:r>
              <a:rPr lang="en-GB" dirty="0"/>
              <a:t>Establish early on that brainstorming and imagining the possibilities is a separate matter from analysing priorities and the constraining realities </a:t>
            </a:r>
          </a:p>
          <a:p>
            <a:r>
              <a:rPr lang="en-GB" dirty="0"/>
              <a:t>Expect the nature of requirements elicitation, analysis,                        and specification to be cyclic</a:t>
            </a:r>
          </a:p>
          <a:p>
            <a:pPr lvl="1"/>
            <a:r>
              <a:rPr lang="en-GB" dirty="0"/>
              <a:t>You will do some elicitation, study what you learned, write some          requirements, perhaps determine that you are missing some                 information, perform additional elicitation, and so forth. </a:t>
            </a:r>
          </a:p>
          <a:p>
            <a:endParaRPr lang="en-GB" dirty="0"/>
          </a:p>
          <a:p>
            <a:endParaRPr lang="en-PK" dirty="0"/>
          </a:p>
        </p:txBody>
      </p:sp>
    </p:spTree>
    <p:extLst>
      <p:ext uri="{BB962C8B-B14F-4D97-AF65-F5344CB8AC3E}">
        <p14:creationId xmlns:p14="http://schemas.microsoft.com/office/powerpoint/2010/main" val="281651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453C-F352-4842-89D8-21160B531F40}"/>
              </a:ext>
            </a:extLst>
          </p:cNvPr>
          <p:cNvSpPr>
            <a:spLocks noGrp="1"/>
          </p:cNvSpPr>
          <p:nvPr>
            <p:ph type="title"/>
          </p:nvPr>
        </p:nvSpPr>
        <p:spPr/>
        <p:txBody>
          <a:bodyPr>
            <a:normAutofit/>
          </a:bodyPr>
          <a:lstStyle/>
          <a:p>
            <a:r>
              <a:rPr lang="en-GB" dirty="0"/>
              <a:t>A requirements elicitation events </a:t>
            </a:r>
            <a:endParaRPr lang="en-PK" dirty="0"/>
          </a:p>
        </p:txBody>
      </p:sp>
      <p:sp>
        <p:nvSpPr>
          <p:cNvPr id="3" name="Date Placeholder 2">
            <a:extLst>
              <a:ext uri="{FF2B5EF4-FFF2-40B4-BE49-F238E27FC236}">
                <a16:creationId xmlns:a16="http://schemas.microsoft.com/office/drawing/2014/main" id="{DA53AAA7-9FA3-1149-860C-F31186C33880}"/>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212DFD09-3C41-E048-8F77-296068AE73AE}"/>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pic>
        <p:nvPicPr>
          <p:cNvPr id="7" name="Picture 6">
            <a:extLst>
              <a:ext uri="{FF2B5EF4-FFF2-40B4-BE49-F238E27FC236}">
                <a16:creationId xmlns:a16="http://schemas.microsoft.com/office/drawing/2014/main" id="{82801482-ADE7-8241-888A-069C257338AA}"/>
              </a:ext>
            </a:extLst>
          </p:cNvPr>
          <p:cNvPicPr>
            <a:picLocks noChangeAspect="1"/>
          </p:cNvPicPr>
          <p:nvPr/>
        </p:nvPicPr>
        <p:blipFill>
          <a:blip r:embed="rId2"/>
          <a:stretch>
            <a:fillRect/>
          </a:stretch>
        </p:blipFill>
        <p:spPr>
          <a:xfrm>
            <a:off x="456792" y="1965325"/>
            <a:ext cx="11022369" cy="2927350"/>
          </a:xfrm>
          <a:prstGeom prst="rect">
            <a:avLst/>
          </a:prstGeom>
        </p:spPr>
      </p:pic>
    </p:spTree>
    <p:extLst>
      <p:ext uri="{BB962C8B-B14F-4D97-AF65-F5344CB8AC3E}">
        <p14:creationId xmlns:p14="http://schemas.microsoft.com/office/powerpoint/2010/main" val="195222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F024-5DCA-0F42-A37A-3C35CB09B0EF}"/>
              </a:ext>
            </a:extLst>
          </p:cNvPr>
          <p:cNvSpPr>
            <a:spLocks noGrp="1"/>
          </p:cNvSpPr>
          <p:nvPr>
            <p:ph type="title"/>
          </p:nvPr>
        </p:nvSpPr>
        <p:spPr/>
        <p:txBody>
          <a:bodyPr>
            <a:normAutofit/>
          </a:bodyPr>
          <a:lstStyle/>
          <a:p>
            <a:r>
              <a:rPr lang="en-GB" dirty="0"/>
              <a:t>Requirements elicitation techniques </a:t>
            </a:r>
            <a:endParaRPr lang="en-PK" dirty="0"/>
          </a:p>
        </p:txBody>
      </p:sp>
      <p:sp>
        <p:nvSpPr>
          <p:cNvPr id="3" name="Date Placeholder 2">
            <a:extLst>
              <a:ext uri="{FF2B5EF4-FFF2-40B4-BE49-F238E27FC236}">
                <a16:creationId xmlns:a16="http://schemas.microsoft.com/office/drawing/2014/main" id="{9510AAB5-EE0C-1244-89F2-56E1362E940A}"/>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A2F6BE0E-CDDB-1F46-AA7A-C6CD091FB484}"/>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sp>
        <p:nvSpPr>
          <p:cNvPr id="5" name="Content Placeholder 4">
            <a:extLst>
              <a:ext uri="{FF2B5EF4-FFF2-40B4-BE49-F238E27FC236}">
                <a16:creationId xmlns:a16="http://schemas.microsoft.com/office/drawing/2014/main" id="{D2E5F0D6-CFD2-8842-969C-D9F113ED2C53}"/>
              </a:ext>
            </a:extLst>
          </p:cNvPr>
          <p:cNvSpPr>
            <a:spLocks noGrp="1"/>
          </p:cNvSpPr>
          <p:nvPr>
            <p:ph sz="quarter" idx="1"/>
          </p:nvPr>
        </p:nvSpPr>
        <p:spPr>
          <a:xfrm>
            <a:off x="609600" y="1219200"/>
            <a:ext cx="10972800" cy="5270090"/>
          </a:xfrm>
        </p:spPr>
        <p:txBody>
          <a:bodyPr>
            <a:normAutofit lnSpcReduction="10000"/>
          </a:bodyPr>
          <a:lstStyle/>
          <a:p>
            <a:r>
              <a:rPr lang="en-GB" dirty="0"/>
              <a:t>For a software project, there are many types of information to be discovered and different stakeholders will prefer different approaches. </a:t>
            </a:r>
          </a:p>
          <a:p>
            <a:r>
              <a:rPr lang="en-GB" dirty="0"/>
              <a:t>Therefore, various elicitation techniques are employed </a:t>
            </a:r>
          </a:p>
          <a:p>
            <a:pPr lvl="1"/>
            <a:r>
              <a:rPr lang="en-GB" dirty="0"/>
              <a:t>no project team should expect to use only one elicitation technique</a:t>
            </a:r>
          </a:p>
          <a:p>
            <a:r>
              <a:rPr lang="en-GB" dirty="0"/>
              <a:t>Elicitation techniques include …</a:t>
            </a:r>
          </a:p>
          <a:p>
            <a:pPr lvl="1"/>
            <a:r>
              <a:rPr lang="en-GB" dirty="0"/>
              <a:t>facilitated activities: in which you interact with stakeholders to elicit requirements</a:t>
            </a:r>
          </a:p>
          <a:p>
            <a:pPr lvl="2"/>
            <a:r>
              <a:rPr lang="en-GB" dirty="0"/>
              <a:t>primarily focus on discovering business and user requirements  </a:t>
            </a:r>
          </a:p>
          <a:p>
            <a:pPr lvl="1"/>
            <a:r>
              <a:rPr lang="en-GB" dirty="0"/>
              <a:t>independent activities: in which you work on your own to discover information</a:t>
            </a:r>
          </a:p>
          <a:p>
            <a:pPr lvl="2"/>
            <a:r>
              <a:rPr lang="en-GB" dirty="0"/>
              <a:t>helps in revealing needed functionality that end users may not have defined </a:t>
            </a:r>
          </a:p>
          <a:p>
            <a:r>
              <a:rPr lang="en-GB" dirty="0"/>
              <a:t>Most projects will use a combination of both techniques </a:t>
            </a:r>
          </a:p>
          <a:p>
            <a:pPr lvl="1"/>
            <a:r>
              <a:rPr lang="en-GB" dirty="0"/>
              <a:t>each technique offers a different exploration of the requirements or might even reveal completely different requirements</a:t>
            </a:r>
          </a:p>
        </p:txBody>
      </p:sp>
    </p:spTree>
    <p:extLst>
      <p:ext uri="{BB962C8B-B14F-4D97-AF65-F5344CB8AC3E}">
        <p14:creationId xmlns:p14="http://schemas.microsoft.com/office/powerpoint/2010/main" val="188602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D5D2-9622-2D4C-9E37-CBF73B435352}"/>
              </a:ext>
            </a:extLst>
          </p:cNvPr>
          <p:cNvSpPr>
            <a:spLocks noGrp="1"/>
          </p:cNvSpPr>
          <p:nvPr>
            <p:ph type="title"/>
          </p:nvPr>
        </p:nvSpPr>
        <p:spPr/>
        <p:txBody>
          <a:bodyPr>
            <a:normAutofit/>
          </a:bodyPr>
          <a:lstStyle/>
          <a:p>
            <a:r>
              <a:rPr lang="en-GB" dirty="0"/>
              <a:t>Interviews </a:t>
            </a:r>
            <a:endParaRPr lang="en-PK" dirty="0"/>
          </a:p>
        </p:txBody>
      </p:sp>
      <p:sp>
        <p:nvSpPr>
          <p:cNvPr id="3" name="Date Placeholder 2">
            <a:extLst>
              <a:ext uri="{FF2B5EF4-FFF2-40B4-BE49-F238E27FC236}">
                <a16:creationId xmlns:a16="http://schemas.microsoft.com/office/drawing/2014/main" id="{FFE7D570-CEEE-5346-AAB6-FD0CEC413C20}"/>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FE11758F-4B03-974B-9FDD-88D45500DDD9}"/>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
        <p:nvSpPr>
          <p:cNvPr id="5" name="Content Placeholder 4">
            <a:extLst>
              <a:ext uri="{FF2B5EF4-FFF2-40B4-BE49-F238E27FC236}">
                <a16:creationId xmlns:a16="http://schemas.microsoft.com/office/drawing/2014/main" id="{FC05E07E-11F3-A94D-ACBD-8588D417CB15}"/>
              </a:ext>
            </a:extLst>
          </p:cNvPr>
          <p:cNvSpPr>
            <a:spLocks noGrp="1"/>
          </p:cNvSpPr>
          <p:nvPr>
            <p:ph sz="quarter" idx="1"/>
          </p:nvPr>
        </p:nvSpPr>
        <p:spPr/>
        <p:txBody>
          <a:bodyPr>
            <a:normAutofit lnSpcReduction="10000"/>
          </a:bodyPr>
          <a:lstStyle/>
          <a:p>
            <a:r>
              <a:rPr lang="en-GB" dirty="0"/>
              <a:t>The most obvious way to find out what the users of a software system need is to ask them. </a:t>
            </a:r>
          </a:p>
          <a:p>
            <a:pPr lvl="1"/>
            <a:r>
              <a:rPr lang="en-US" dirty="0"/>
              <a:t>Agile projects often make extensive use of interviews as a mechanism to get direct user involvement. </a:t>
            </a:r>
          </a:p>
          <a:p>
            <a:r>
              <a:rPr lang="en-US" dirty="0"/>
              <a:t>Interviews are easier to schedule and lead than large-group activities such as requirements workshops.</a:t>
            </a:r>
          </a:p>
          <a:p>
            <a:r>
              <a:rPr lang="en-US" dirty="0"/>
              <a:t>To conduct useful interviews …</a:t>
            </a:r>
          </a:p>
          <a:p>
            <a:pPr lvl="1"/>
            <a:r>
              <a:rPr lang="en-US" dirty="0"/>
              <a:t> Establish rapport </a:t>
            </a:r>
          </a:p>
          <a:p>
            <a:pPr lvl="1"/>
            <a:r>
              <a:rPr lang="en-US" dirty="0"/>
              <a:t> Stay in scope </a:t>
            </a:r>
          </a:p>
          <a:p>
            <a:pPr lvl="1"/>
            <a:r>
              <a:rPr lang="en-US" dirty="0"/>
              <a:t> Prepare questions </a:t>
            </a:r>
          </a:p>
          <a:p>
            <a:pPr lvl="1"/>
            <a:r>
              <a:rPr lang="en-US" dirty="0"/>
              <a:t> Suggest ideas </a:t>
            </a:r>
          </a:p>
          <a:p>
            <a:pPr lvl="1"/>
            <a:r>
              <a:rPr lang="en-US" dirty="0"/>
              <a:t> Listen actively</a:t>
            </a:r>
          </a:p>
          <a:p>
            <a:endParaRPr lang="en-PK" dirty="0"/>
          </a:p>
        </p:txBody>
      </p:sp>
    </p:spTree>
    <p:extLst>
      <p:ext uri="{BB962C8B-B14F-4D97-AF65-F5344CB8AC3E}">
        <p14:creationId xmlns:p14="http://schemas.microsoft.com/office/powerpoint/2010/main" val="79060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7134-E449-3D46-9838-71919D3E6E9C}"/>
              </a:ext>
            </a:extLst>
          </p:cNvPr>
          <p:cNvSpPr>
            <a:spLocks noGrp="1"/>
          </p:cNvSpPr>
          <p:nvPr>
            <p:ph type="title"/>
          </p:nvPr>
        </p:nvSpPr>
        <p:spPr/>
        <p:txBody>
          <a:bodyPr/>
          <a:lstStyle/>
          <a:p>
            <a:r>
              <a:rPr lang="en-US" dirty="0"/>
              <a:t>Workshops</a:t>
            </a:r>
            <a:endParaRPr lang="en-PK" dirty="0"/>
          </a:p>
        </p:txBody>
      </p:sp>
      <p:sp>
        <p:nvSpPr>
          <p:cNvPr id="3" name="Date Placeholder 2">
            <a:extLst>
              <a:ext uri="{FF2B5EF4-FFF2-40B4-BE49-F238E27FC236}">
                <a16:creationId xmlns:a16="http://schemas.microsoft.com/office/drawing/2014/main" id="{B3E50167-CC0E-7A47-B50B-CB68324CD6C0}"/>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D0C4C09-091B-7949-B572-4186BAF7F55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
        <p:nvSpPr>
          <p:cNvPr id="5" name="Content Placeholder 4">
            <a:extLst>
              <a:ext uri="{FF2B5EF4-FFF2-40B4-BE49-F238E27FC236}">
                <a16:creationId xmlns:a16="http://schemas.microsoft.com/office/drawing/2014/main" id="{0B57366D-5EE2-FD4D-BF58-877896FF9F92}"/>
              </a:ext>
            </a:extLst>
          </p:cNvPr>
          <p:cNvSpPr>
            <a:spLocks noGrp="1"/>
          </p:cNvSpPr>
          <p:nvPr>
            <p:ph sz="quarter" idx="1"/>
          </p:nvPr>
        </p:nvSpPr>
        <p:spPr>
          <a:xfrm>
            <a:off x="609600" y="1219199"/>
            <a:ext cx="10972800" cy="5314335"/>
          </a:xfrm>
        </p:spPr>
        <p:txBody>
          <a:bodyPr>
            <a:normAutofit fontScale="85000" lnSpcReduction="10000"/>
          </a:bodyPr>
          <a:lstStyle/>
          <a:p>
            <a:r>
              <a:rPr lang="en-US" dirty="0"/>
              <a:t>It is a structured (facilitated) meeting in which a carefully selected group of stakeholders and content experts work together to define, create, refine, and reach closure on deliverables (such as models) that represent user requirements. </a:t>
            </a:r>
          </a:p>
          <a:p>
            <a:r>
              <a:rPr lang="en-GB" dirty="0"/>
              <a:t>Workshops can be resource intensive, sometimes requiring numerous participants for several days at a time. </a:t>
            </a:r>
          </a:p>
          <a:p>
            <a:pPr lvl="1"/>
            <a:r>
              <a:rPr lang="en-GB" dirty="0"/>
              <a:t>They must be well planned to avoid wasting time. </a:t>
            </a:r>
            <a:endParaRPr lang="en-US" dirty="0"/>
          </a:p>
          <a:p>
            <a:r>
              <a:rPr lang="en-US" dirty="0"/>
              <a:t>Following are a few tips for conducting effective elicitation workshops, many of which also apply to interviews</a:t>
            </a:r>
          </a:p>
          <a:p>
            <a:pPr lvl="1"/>
            <a:r>
              <a:rPr lang="en-US" dirty="0"/>
              <a:t>Establish and enforce ground rules </a:t>
            </a:r>
          </a:p>
          <a:p>
            <a:pPr lvl="1"/>
            <a:r>
              <a:rPr lang="en-US" dirty="0"/>
              <a:t>Fill all team roles (e.g. </a:t>
            </a:r>
            <a:r>
              <a:rPr lang="en-GB" dirty="0"/>
              <a:t>note taking, time keeping, etc)</a:t>
            </a:r>
            <a:endParaRPr lang="en-US" dirty="0"/>
          </a:p>
          <a:p>
            <a:pPr lvl="1"/>
            <a:r>
              <a:rPr lang="en-US" dirty="0"/>
              <a:t>Plan an agenda </a:t>
            </a:r>
          </a:p>
          <a:p>
            <a:pPr lvl="1"/>
            <a:r>
              <a:rPr lang="en-US" dirty="0"/>
              <a:t>Stay in scope</a:t>
            </a:r>
          </a:p>
          <a:p>
            <a:pPr lvl="1"/>
            <a:r>
              <a:rPr lang="en-US" dirty="0"/>
              <a:t>Timebox discussions (</a:t>
            </a:r>
            <a:r>
              <a:rPr lang="en-GB" dirty="0"/>
              <a:t>fix time periods for topics) </a:t>
            </a:r>
            <a:endParaRPr lang="en-US" dirty="0"/>
          </a:p>
          <a:p>
            <a:pPr lvl="1"/>
            <a:r>
              <a:rPr lang="en-US" dirty="0"/>
              <a:t>Keep the team small but include the right stakeholders</a:t>
            </a:r>
          </a:p>
          <a:p>
            <a:pPr lvl="1"/>
            <a:r>
              <a:rPr lang="en-US" dirty="0"/>
              <a:t>Keep everyone engaged </a:t>
            </a:r>
          </a:p>
        </p:txBody>
      </p:sp>
      <p:sp>
        <p:nvSpPr>
          <p:cNvPr id="6" name="Rectangle 5">
            <a:extLst>
              <a:ext uri="{FF2B5EF4-FFF2-40B4-BE49-F238E27FC236}">
                <a16:creationId xmlns:a16="http://schemas.microsoft.com/office/drawing/2014/main" id="{3F5323DD-24F1-D84B-B10C-ACCA11AB0693}"/>
              </a:ext>
            </a:extLst>
          </p:cNvPr>
          <p:cNvSpPr/>
          <p:nvPr/>
        </p:nvSpPr>
        <p:spPr>
          <a:xfrm>
            <a:off x="6902246" y="3802916"/>
            <a:ext cx="5073445" cy="2862322"/>
          </a:xfrm>
          <a:custGeom>
            <a:avLst/>
            <a:gdLst>
              <a:gd name="connsiteX0" fmla="*/ 0 w 5073445"/>
              <a:gd name="connsiteY0" fmla="*/ 0 h 2862322"/>
              <a:gd name="connsiteX1" fmla="*/ 665185 w 5073445"/>
              <a:gd name="connsiteY1" fmla="*/ 0 h 2862322"/>
              <a:gd name="connsiteX2" fmla="*/ 1330370 w 5073445"/>
              <a:gd name="connsiteY2" fmla="*/ 0 h 2862322"/>
              <a:gd name="connsiteX3" fmla="*/ 1894086 w 5073445"/>
              <a:gd name="connsiteY3" fmla="*/ 0 h 2862322"/>
              <a:gd name="connsiteX4" fmla="*/ 2508537 w 5073445"/>
              <a:gd name="connsiteY4" fmla="*/ 0 h 2862322"/>
              <a:gd name="connsiteX5" fmla="*/ 3021518 w 5073445"/>
              <a:gd name="connsiteY5" fmla="*/ 0 h 2862322"/>
              <a:gd name="connsiteX6" fmla="*/ 3585234 w 5073445"/>
              <a:gd name="connsiteY6" fmla="*/ 0 h 2862322"/>
              <a:gd name="connsiteX7" fmla="*/ 4250419 w 5073445"/>
              <a:gd name="connsiteY7" fmla="*/ 0 h 2862322"/>
              <a:gd name="connsiteX8" fmla="*/ 5073445 w 5073445"/>
              <a:gd name="connsiteY8" fmla="*/ 0 h 2862322"/>
              <a:gd name="connsiteX9" fmla="*/ 5073445 w 5073445"/>
              <a:gd name="connsiteY9" fmla="*/ 601088 h 2862322"/>
              <a:gd name="connsiteX10" fmla="*/ 5073445 w 5073445"/>
              <a:gd name="connsiteY10" fmla="*/ 1116306 h 2862322"/>
              <a:gd name="connsiteX11" fmla="*/ 5073445 w 5073445"/>
              <a:gd name="connsiteY11" fmla="*/ 1660147 h 2862322"/>
              <a:gd name="connsiteX12" fmla="*/ 5073445 w 5073445"/>
              <a:gd name="connsiteY12" fmla="*/ 2232611 h 2862322"/>
              <a:gd name="connsiteX13" fmla="*/ 5073445 w 5073445"/>
              <a:gd name="connsiteY13" fmla="*/ 2862322 h 2862322"/>
              <a:gd name="connsiteX14" fmla="*/ 4408260 w 5073445"/>
              <a:gd name="connsiteY14" fmla="*/ 2862322 h 2862322"/>
              <a:gd name="connsiteX15" fmla="*/ 3844544 w 5073445"/>
              <a:gd name="connsiteY15" fmla="*/ 2862322 h 2862322"/>
              <a:gd name="connsiteX16" fmla="*/ 3280828 w 5073445"/>
              <a:gd name="connsiteY16" fmla="*/ 2862322 h 2862322"/>
              <a:gd name="connsiteX17" fmla="*/ 2717112 w 5073445"/>
              <a:gd name="connsiteY17" fmla="*/ 2862322 h 2862322"/>
              <a:gd name="connsiteX18" fmla="*/ 2153396 w 5073445"/>
              <a:gd name="connsiteY18" fmla="*/ 2862322 h 2862322"/>
              <a:gd name="connsiteX19" fmla="*/ 1640414 w 5073445"/>
              <a:gd name="connsiteY19" fmla="*/ 2862322 h 2862322"/>
              <a:gd name="connsiteX20" fmla="*/ 1025963 w 5073445"/>
              <a:gd name="connsiteY20" fmla="*/ 2862322 h 2862322"/>
              <a:gd name="connsiteX21" fmla="*/ 0 w 5073445"/>
              <a:gd name="connsiteY21" fmla="*/ 2862322 h 2862322"/>
              <a:gd name="connsiteX22" fmla="*/ 0 w 5073445"/>
              <a:gd name="connsiteY22" fmla="*/ 2232611 h 2862322"/>
              <a:gd name="connsiteX23" fmla="*/ 0 w 5073445"/>
              <a:gd name="connsiteY23" fmla="*/ 1631524 h 2862322"/>
              <a:gd name="connsiteX24" fmla="*/ 0 w 5073445"/>
              <a:gd name="connsiteY24" fmla="*/ 1001813 h 2862322"/>
              <a:gd name="connsiteX25" fmla="*/ 0 w 5073445"/>
              <a:gd name="connsiteY25" fmla="*/ 0 h 286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73445" h="2862322" fill="none" extrusionOk="0">
                <a:moveTo>
                  <a:pt x="0" y="0"/>
                </a:moveTo>
                <a:cubicBezTo>
                  <a:pt x="154752" y="-59278"/>
                  <a:pt x="376325" y="2201"/>
                  <a:pt x="665185" y="0"/>
                </a:cubicBezTo>
                <a:cubicBezTo>
                  <a:pt x="954045" y="-2201"/>
                  <a:pt x="1195332" y="40151"/>
                  <a:pt x="1330370" y="0"/>
                </a:cubicBezTo>
                <a:cubicBezTo>
                  <a:pt x="1465409" y="-40151"/>
                  <a:pt x="1688804" y="27388"/>
                  <a:pt x="1894086" y="0"/>
                </a:cubicBezTo>
                <a:cubicBezTo>
                  <a:pt x="2099368" y="-27388"/>
                  <a:pt x="2246836" y="17329"/>
                  <a:pt x="2508537" y="0"/>
                </a:cubicBezTo>
                <a:cubicBezTo>
                  <a:pt x="2770238" y="-17329"/>
                  <a:pt x="2899553" y="19843"/>
                  <a:pt x="3021518" y="0"/>
                </a:cubicBezTo>
                <a:cubicBezTo>
                  <a:pt x="3143483" y="-19843"/>
                  <a:pt x="3429434" y="5206"/>
                  <a:pt x="3585234" y="0"/>
                </a:cubicBezTo>
                <a:cubicBezTo>
                  <a:pt x="3741034" y="-5206"/>
                  <a:pt x="4064607" y="66441"/>
                  <a:pt x="4250419" y="0"/>
                </a:cubicBezTo>
                <a:cubicBezTo>
                  <a:pt x="4436231" y="-66441"/>
                  <a:pt x="4690171" y="37940"/>
                  <a:pt x="5073445" y="0"/>
                </a:cubicBezTo>
                <a:cubicBezTo>
                  <a:pt x="5104233" y="160926"/>
                  <a:pt x="5044224" y="446940"/>
                  <a:pt x="5073445" y="601088"/>
                </a:cubicBezTo>
                <a:cubicBezTo>
                  <a:pt x="5102666" y="755236"/>
                  <a:pt x="5064516" y="949948"/>
                  <a:pt x="5073445" y="1116306"/>
                </a:cubicBezTo>
                <a:cubicBezTo>
                  <a:pt x="5082374" y="1282664"/>
                  <a:pt x="5045229" y="1546212"/>
                  <a:pt x="5073445" y="1660147"/>
                </a:cubicBezTo>
                <a:cubicBezTo>
                  <a:pt x="5101661" y="1774082"/>
                  <a:pt x="5022493" y="1976517"/>
                  <a:pt x="5073445" y="2232611"/>
                </a:cubicBezTo>
                <a:cubicBezTo>
                  <a:pt x="5124397" y="2488705"/>
                  <a:pt x="5050017" y="2589916"/>
                  <a:pt x="5073445" y="2862322"/>
                </a:cubicBezTo>
                <a:cubicBezTo>
                  <a:pt x="4824771" y="2918681"/>
                  <a:pt x="4597963" y="2844549"/>
                  <a:pt x="4408260" y="2862322"/>
                </a:cubicBezTo>
                <a:cubicBezTo>
                  <a:pt x="4218557" y="2880095"/>
                  <a:pt x="3977768" y="2857130"/>
                  <a:pt x="3844544" y="2862322"/>
                </a:cubicBezTo>
                <a:cubicBezTo>
                  <a:pt x="3711320" y="2867514"/>
                  <a:pt x="3492635" y="2832534"/>
                  <a:pt x="3280828" y="2862322"/>
                </a:cubicBezTo>
                <a:cubicBezTo>
                  <a:pt x="3069021" y="2892110"/>
                  <a:pt x="2872839" y="2841108"/>
                  <a:pt x="2717112" y="2862322"/>
                </a:cubicBezTo>
                <a:cubicBezTo>
                  <a:pt x="2561385" y="2883536"/>
                  <a:pt x="2323841" y="2851672"/>
                  <a:pt x="2153396" y="2862322"/>
                </a:cubicBezTo>
                <a:cubicBezTo>
                  <a:pt x="1982951" y="2872972"/>
                  <a:pt x="1765148" y="2860480"/>
                  <a:pt x="1640414" y="2862322"/>
                </a:cubicBezTo>
                <a:cubicBezTo>
                  <a:pt x="1515680" y="2864164"/>
                  <a:pt x="1201738" y="2800330"/>
                  <a:pt x="1025963" y="2862322"/>
                </a:cubicBezTo>
                <a:cubicBezTo>
                  <a:pt x="850188" y="2924314"/>
                  <a:pt x="288769" y="2860919"/>
                  <a:pt x="0" y="2862322"/>
                </a:cubicBezTo>
                <a:cubicBezTo>
                  <a:pt x="-62737" y="2597005"/>
                  <a:pt x="35345" y="2389279"/>
                  <a:pt x="0" y="2232611"/>
                </a:cubicBezTo>
                <a:cubicBezTo>
                  <a:pt x="-35345" y="2075943"/>
                  <a:pt x="66878" y="1785266"/>
                  <a:pt x="0" y="1631524"/>
                </a:cubicBezTo>
                <a:cubicBezTo>
                  <a:pt x="-66878" y="1477782"/>
                  <a:pt x="67209" y="1175042"/>
                  <a:pt x="0" y="1001813"/>
                </a:cubicBezTo>
                <a:cubicBezTo>
                  <a:pt x="-67209" y="828584"/>
                  <a:pt x="59612" y="389999"/>
                  <a:pt x="0" y="0"/>
                </a:cubicBezTo>
                <a:close/>
              </a:path>
              <a:path w="5073445" h="2862322" stroke="0" extrusionOk="0">
                <a:moveTo>
                  <a:pt x="0" y="0"/>
                </a:moveTo>
                <a:cubicBezTo>
                  <a:pt x="219612" y="-57919"/>
                  <a:pt x="390269" y="3205"/>
                  <a:pt x="512982" y="0"/>
                </a:cubicBezTo>
                <a:cubicBezTo>
                  <a:pt x="635695" y="-3205"/>
                  <a:pt x="774867" y="16686"/>
                  <a:pt x="924494" y="0"/>
                </a:cubicBezTo>
                <a:cubicBezTo>
                  <a:pt x="1074121" y="-16686"/>
                  <a:pt x="1374132" y="42433"/>
                  <a:pt x="1589679" y="0"/>
                </a:cubicBezTo>
                <a:cubicBezTo>
                  <a:pt x="1805227" y="-42433"/>
                  <a:pt x="1991014" y="40307"/>
                  <a:pt x="2102661" y="0"/>
                </a:cubicBezTo>
                <a:cubicBezTo>
                  <a:pt x="2214308" y="-40307"/>
                  <a:pt x="2485470" y="28865"/>
                  <a:pt x="2615643" y="0"/>
                </a:cubicBezTo>
                <a:cubicBezTo>
                  <a:pt x="2745816" y="-28865"/>
                  <a:pt x="3145989" y="76006"/>
                  <a:pt x="3280828" y="0"/>
                </a:cubicBezTo>
                <a:cubicBezTo>
                  <a:pt x="3415668" y="-76006"/>
                  <a:pt x="3537667" y="31867"/>
                  <a:pt x="3743075" y="0"/>
                </a:cubicBezTo>
                <a:cubicBezTo>
                  <a:pt x="3948483" y="-31867"/>
                  <a:pt x="4150267" y="1264"/>
                  <a:pt x="4408260" y="0"/>
                </a:cubicBezTo>
                <a:cubicBezTo>
                  <a:pt x="4666253" y="-1264"/>
                  <a:pt x="4809950" y="32042"/>
                  <a:pt x="5073445" y="0"/>
                </a:cubicBezTo>
                <a:cubicBezTo>
                  <a:pt x="5093653" y="234574"/>
                  <a:pt x="5031030" y="384956"/>
                  <a:pt x="5073445" y="572464"/>
                </a:cubicBezTo>
                <a:cubicBezTo>
                  <a:pt x="5115860" y="759972"/>
                  <a:pt x="5069237" y="887720"/>
                  <a:pt x="5073445" y="1144929"/>
                </a:cubicBezTo>
                <a:cubicBezTo>
                  <a:pt x="5077653" y="1402139"/>
                  <a:pt x="5065060" y="1591347"/>
                  <a:pt x="5073445" y="1746016"/>
                </a:cubicBezTo>
                <a:cubicBezTo>
                  <a:pt x="5081830" y="1900685"/>
                  <a:pt x="5031778" y="2029313"/>
                  <a:pt x="5073445" y="2232611"/>
                </a:cubicBezTo>
                <a:cubicBezTo>
                  <a:pt x="5115112" y="2435910"/>
                  <a:pt x="5036029" y="2686910"/>
                  <a:pt x="5073445" y="2862322"/>
                </a:cubicBezTo>
                <a:cubicBezTo>
                  <a:pt x="4905543" y="2927634"/>
                  <a:pt x="4734743" y="2826138"/>
                  <a:pt x="4509729" y="2862322"/>
                </a:cubicBezTo>
                <a:cubicBezTo>
                  <a:pt x="4284715" y="2898506"/>
                  <a:pt x="4216657" y="2859593"/>
                  <a:pt x="3946013" y="2862322"/>
                </a:cubicBezTo>
                <a:cubicBezTo>
                  <a:pt x="3675369" y="2865051"/>
                  <a:pt x="3429347" y="2816511"/>
                  <a:pt x="3280828" y="2862322"/>
                </a:cubicBezTo>
                <a:cubicBezTo>
                  <a:pt x="3132309" y="2908133"/>
                  <a:pt x="2877281" y="2816609"/>
                  <a:pt x="2717112" y="2862322"/>
                </a:cubicBezTo>
                <a:cubicBezTo>
                  <a:pt x="2556943" y="2908035"/>
                  <a:pt x="2482164" y="2818270"/>
                  <a:pt x="2305599" y="2862322"/>
                </a:cubicBezTo>
                <a:cubicBezTo>
                  <a:pt x="2129034" y="2906374"/>
                  <a:pt x="2071651" y="2857635"/>
                  <a:pt x="1843352" y="2862322"/>
                </a:cubicBezTo>
                <a:cubicBezTo>
                  <a:pt x="1615053" y="2867009"/>
                  <a:pt x="1510334" y="2850778"/>
                  <a:pt x="1178167" y="2862322"/>
                </a:cubicBezTo>
                <a:cubicBezTo>
                  <a:pt x="846000" y="2873866"/>
                  <a:pt x="895746" y="2818253"/>
                  <a:pt x="614451" y="2862322"/>
                </a:cubicBezTo>
                <a:cubicBezTo>
                  <a:pt x="333156" y="2906391"/>
                  <a:pt x="187020" y="2790473"/>
                  <a:pt x="0" y="2862322"/>
                </a:cubicBezTo>
                <a:cubicBezTo>
                  <a:pt x="-66135" y="2729556"/>
                  <a:pt x="24840" y="2505679"/>
                  <a:pt x="0" y="2289858"/>
                </a:cubicBezTo>
                <a:cubicBezTo>
                  <a:pt x="-24840" y="2074037"/>
                  <a:pt x="47039" y="1959026"/>
                  <a:pt x="0" y="1803263"/>
                </a:cubicBezTo>
                <a:cubicBezTo>
                  <a:pt x="-47039" y="1647501"/>
                  <a:pt x="2083" y="1470410"/>
                  <a:pt x="0" y="1316668"/>
                </a:cubicBezTo>
                <a:cubicBezTo>
                  <a:pt x="-2083" y="1162926"/>
                  <a:pt x="44684" y="1011218"/>
                  <a:pt x="0" y="715581"/>
                </a:cubicBezTo>
                <a:cubicBezTo>
                  <a:pt x="-44684" y="419944"/>
                  <a:pt x="60510" y="234258"/>
                  <a:pt x="0" y="0"/>
                </a:cubicBezTo>
                <a:close/>
              </a:path>
            </a:pathLst>
          </a:custGeom>
          <a:ln w="285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marL="285750" indent="-285750">
              <a:buFont typeface="Arial" panose="020B0604020202020204" pitchFamily="34" charset="0"/>
              <a:buChar char="•"/>
            </a:pPr>
            <a:r>
              <a:rPr lang="en-GB" sz="2000" dirty="0">
                <a:latin typeface="Segoe"/>
              </a:rPr>
              <a:t>Workshops that involve too many participants can be slow and contentious</a:t>
            </a:r>
          </a:p>
          <a:p>
            <a:pPr marL="285750" indent="-285750">
              <a:buFont typeface="Arial" panose="020B0604020202020204" pitchFamily="34" charset="0"/>
              <a:buChar char="•"/>
            </a:pPr>
            <a:r>
              <a:rPr lang="en-GB" sz="2000" dirty="0">
                <a:latin typeface="Segoe"/>
              </a:rPr>
              <a:t>Watch out for off-topic discussions, such as design explorations, during elicitation sessions</a:t>
            </a:r>
          </a:p>
          <a:p>
            <a:pPr marL="285750" indent="-285750">
              <a:buFont typeface="Arial" panose="020B0604020202020204" pitchFamily="34" charset="0"/>
              <a:buChar char="•"/>
            </a:pPr>
            <a:r>
              <a:rPr lang="en-GB" sz="2000" dirty="0">
                <a:latin typeface="Segoe"/>
              </a:rPr>
              <a:t>Visual cues are absent when you are facilitating via a teleconference; so listen carefully, learn who is not participating, and tones being used  </a:t>
            </a:r>
          </a:p>
        </p:txBody>
      </p:sp>
    </p:spTree>
    <p:extLst>
      <p:ext uri="{BB962C8B-B14F-4D97-AF65-F5344CB8AC3E}">
        <p14:creationId xmlns:p14="http://schemas.microsoft.com/office/powerpoint/2010/main" val="2060180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22087</TotalTime>
  <Words>2738</Words>
  <Application>Microsoft Macintosh PowerPoint</Application>
  <PresentationFormat>Widescreen</PresentationFormat>
  <Paragraphs>252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Segoe</vt:lpstr>
      <vt:lpstr>Arial</vt:lpstr>
      <vt:lpstr>Bookman Old Style</vt:lpstr>
      <vt:lpstr>Calibri</vt:lpstr>
      <vt:lpstr>Gill Sans MT</vt:lpstr>
      <vt:lpstr>Wingdings</vt:lpstr>
      <vt:lpstr>Wingdings 3</vt:lpstr>
      <vt:lpstr>Origin</vt:lpstr>
      <vt:lpstr>Requirements Elicitation </vt:lpstr>
      <vt:lpstr>Contents</vt:lpstr>
      <vt:lpstr>PowerPoint Presentation</vt:lpstr>
      <vt:lpstr>Requirements elicitation </vt:lpstr>
      <vt:lpstr>Requirements elicitation </vt:lpstr>
      <vt:lpstr>A requirements elicitation events </vt:lpstr>
      <vt:lpstr>Requirements elicitation techniques </vt:lpstr>
      <vt:lpstr>Interviews </vt:lpstr>
      <vt:lpstr>Workshops</vt:lpstr>
      <vt:lpstr>Focus groups </vt:lpstr>
      <vt:lpstr>Observations </vt:lpstr>
      <vt:lpstr>Questionnaires </vt:lpstr>
      <vt:lpstr>System interface analysis </vt:lpstr>
      <vt:lpstr>User interface analysis </vt:lpstr>
      <vt:lpstr>Document analysis </vt:lpstr>
      <vt:lpstr>Planning elicitation on your project </vt:lpstr>
      <vt:lpstr>Preparing for elicitation </vt:lpstr>
      <vt:lpstr>Performing elicitation activities </vt:lpstr>
      <vt:lpstr>Following up after elicitation </vt:lpstr>
      <vt:lpstr>Classifying customer input </vt:lpstr>
      <vt:lpstr>Some cautions about elicitation </vt:lpstr>
      <vt:lpstr>Assumed and implied requirements </vt:lpstr>
      <vt:lpstr>Finding missing requirements </vt:lpstr>
      <vt:lpstr>Finding missing requirements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durreshahwar</dc:creator>
  <cp:lastModifiedBy>Rehan Qureshi</cp:lastModifiedBy>
  <cp:revision>377</cp:revision>
  <cp:lastPrinted>2021-05-21T15:17:23Z</cp:lastPrinted>
  <dcterms:created xsi:type="dcterms:W3CDTF">2014-09-16T21:38:26Z</dcterms:created>
  <dcterms:modified xsi:type="dcterms:W3CDTF">2021-06-17T16:11:38Z</dcterms:modified>
</cp:coreProperties>
</file>