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handoutMasterIdLst>
    <p:handoutMasterId r:id="rId33"/>
  </p:handoutMasterIdLst>
  <p:sldIdLst>
    <p:sldId id="256" r:id="rId2"/>
    <p:sldId id="416" r:id="rId3"/>
    <p:sldId id="418" r:id="rId4"/>
    <p:sldId id="417" r:id="rId5"/>
    <p:sldId id="419" r:id="rId6"/>
    <p:sldId id="421" r:id="rId7"/>
    <p:sldId id="422" r:id="rId8"/>
    <p:sldId id="420" r:id="rId9"/>
    <p:sldId id="423" r:id="rId10"/>
    <p:sldId id="424" r:id="rId11"/>
    <p:sldId id="425" r:id="rId12"/>
    <p:sldId id="426" r:id="rId13"/>
    <p:sldId id="427" r:id="rId14"/>
    <p:sldId id="429" r:id="rId15"/>
    <p:sldId id="428" r:id="rId16"/>
    <p:sldId id="430" r:id="rId17"/>
    <p:sldId id="431" r:id="rId18"/>
    <p:sldId id="433" r:id="rId19"/>
    <p:sldId id="435" r:id="rId20"/>
    <p:sldId id="432" r:id="rId21"/>
    <p:sldId id="434" r:id="rId22"/>
    <p:sldId id="436" r:id="rId23"/>
    <p:sldId id="438" r:id="rId24"/>
    <p:sldId id="439" r:id="rId25"/>
    <p:sldId id="440" r:id="rId26"/>
    <p:sldId id="441" r:id="rId27"/>
    <p:sldId id="442" r:id="rId28"/>
    <p:sldId id="443" r:id="rId29"/>
    <p:sldId id="444" r:id="rId30"/>
    <p:sldId id="446" r:id="rId3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9437FF"/>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17" autoAdjust="0"/>
    <p:restoredTop sz="94660"/>
  </p:normalViewPr>
  <p:slideViewPr>
    <p:cSldViewPr snapToGrid="0">
      <p:cViewPr varScale="1">
        <p:scale>
          <a:sx n="114" d="100"/>
          <a:sy n="114" d="100"/>
        </p:scale>
        <p:origin x="486" y="102"/>
      </p:cViewPr>
      <p:guideLst/>
    </p:cSldViewPr>
  </p:slideViewPr>
  <p:notesTextViewPr>
    <p:cViewPr>
      <p:scale>
        <a:sx n="1" d="1"/>
        <a:sy n="1" d="1"/>
      </p:scale>
      <p:origin x="0" y="0"/>
    </p:cViewPr>
  </p:notesTextViewPr>
  <p:notesViewPr>
    <p:cSldViewPr snapToGrid="0">
      <p:cViewPr varScale="1">
        <p:scale>
          <a:sx n="62" d="100"/>
          <a:sy n="62" d="100"/>
        </p:scale>
        <p:origin x="3752"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37CB62-D709-4CBD-8918-E8F0B241158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0D71ACF1-BD41-4214-B714-69496880D5B9}" type="slidenum">
              <a:rPr lang="en-PK" smtClean="0"/>
              <a:t>‹#›</a:t>
            </a:fld>
            <a:endParaRPr lang="en-PK"/>
          </a:p>
        </p:txBody>
      </p:sp>
    </p:spTree>
    <p:extLst>
      <p:ext uri="{BB962C8B-B14F-4D97-AF65-F5344CB8AC3E}">
        <p14:creationId xmlns:p14="http://schemas.microsoft.com/office/powerpoint/2010/main" val="5967617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BD6B39F5-51D9-8C4E-A39C-C95EBA3DEDE0}" type="datetimeFigureOut">
              <a:rPr lang="en-US" smtClean="0"/>
              <a:t>7/12/2021</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C6B992E-384F-AB4F-9178-21B3D419C0ED}" type="slidenum">
              <a:rPr lang="en-US" smtClean="0"/>
              <a:t>‹#›</a:t>
            </a:fld>
            <a:endParaRPr lang="en-US"/>
          </a:p>
        </p:txBody>
      </p:sp>
    </p:spTree>
    <p:extLst>
      <p:ext uri="{BB962C8B-B14F-4D97-AF65-F5344CB8AC3E}">
        <p14:creationId xmlns:p14="http://schemas.microsoft.com/office/powerpoint/2010/main" val="60197456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722915"/>
            <a:ext cx="9216000" cy="1127760"/>
          </a:xfrm>
        </p:spPr>
        <p:txBody>
          <a:bodyPr anchor="ctr" anchorCtr="0"/>
          <a:lstStyle>
            <a:lvl1pPr algn="r">
              <a:defRPr sz="3200">
                <a:solidFill>
                  <a:schemeClr val="tx1"/>
                </a:solidFill>
              </a:defRPr>
            </a:lvl1pPr>
          </a:lstStyle>
          <a:p>
            <a:r>
              <a:rPr kumimoji="0" lang="en-US" dirty="0"/>
              <a:t>Click to edit Master title style</a:t>
            </a:r>
          </a:p>
        </p:txBody>
      </p:sp>
      <p:sp>
        <p:nvSpPr>
          <p:cNvPr id="9" name="Subtitle 8"/>
          <p:cNvSpPr>
            <a:spLocks noGrp="1"/>
          </p:cNvSpPr>
          <p:nvPr>
            <p:ph type="subTitle" idx="1"/>
          </p:nvPr>
        </p:nvSpPr>
        <p:spPr>
          <a:xfrm>
            <a:off x="1625600" y="5124450"/>
            <a:ext cx="9216000" cy="533400"/>
          </a:xfrm>
        </p:spPr>
        <p:txBody>
          <a:bodyPr>
            <a:noAutofit/>
          </a:bodyPr>
          <a:lstStyle>
            <a:lvl1pPr marL="0" indent="0" algn="r">
              <a:spcBef>
                <a:spcPts val="0"/>
              </a:spcBef>
              <a:buNone/>
              <a:defRPr sz="2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eaLnBrk="1" latinLnBrk="0" hangingPunct="1"/>
            <a:r>
              <a:rPr lang="en-US"/>
              <a:t>RQ</a:t>
            </a:r>
            <a:endParaRPr lang="en-US" sz="1600" dirty="0"/>
          </a:p>
        </p:txBody>
      </p:sp>
      <p:sp>
        <p:nvSpPr>
          <p:cNvPr id="17" name="Footer Placeholder 16"/>
          <p:cNvSpPr>
            <a:spLocks noGrp="1"/>
          </p:cNvSpPr>
          <p:nvPr>
            <p:ph type="ftr" sz="quarter" idx="11"/>
          </p:nvPr>
        </p:nvSpPr>
        <p:spPr>
          <a:xfrm>
            <a:off x="3864864" y="6355080"/>
            <a:ext cx="4632960" cy="365760"/>
          </a:xfrm>
        </p:spPr>
        <p:txBody>
          <a:bodyPr/>
          <a:lstStyle/>
          <a:p>
            <a:endParaRPr kumimoji="0" lang="en-US" dirty="0"/>
          </a:p>
        </p:txBody>
      </p:sp>
      <p:sp>
        <p:nvSpPr>
          <p:cNvPr id="29" name="Slide Number Placeholder 28"/>
          <p:cNvSpPr>
            <a:spLocks noGrp="1"/>
          </p:cNvSpPr>
          <p:nvPr>
            <p:ph type="sldNum" sz="quarter" idx="12"/>
          </p:nvPr>
        </p:nvSpPr>
        <p:spPr>
          <a:xfrm>
            <a:off x="1621536" y="6355080"/>
            <a:ext cx="1625600" cy="365760"/>
          </a:xfrm>
        </p:spPr>
        <p:txBody>
          <a:bodyPr/>
          <a:lstStyle/>
          <a:p>
            <a:fld id="{EA7C8D44-3667-46F6-9772-CC52308E2A7F}" type="slidenum">
              <a:rPr kumimoji="0" lang="en-US" smtClean="0"/>
              <a:pPr eaLnBrk="1" latinLnBrk="0" hangingPunct="1"/>
              <a:t>‹#›</a:t>
            </a:fld>
            <a:endParaRPr kumimoji="0"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a:t>RQ</a:t>
            </a: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a:t>RQ</a:t>
            </a: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pPr eaLnBrk="1" latinLnBrk="0" hangingPunct="1"/>
            <a:r>
              <a:rPr lang="en-US"/>
              <a:t>RQ</a:t>
            </a:r>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609600" y="1219200"/>
            <a:ext cx="10972800" cy="4937760"/>
          </a:xfrm>
        </p:spPr>
        <p:txBody>
          <a:bodyPr>
            <a:normAutofit/>
          </a:bodyPr>
          <a:lstStyle>
            <a:lvl1pPr>
              <a:defRPr sz="2800"/>
            </a:lvl1pPr>
            <a:lvl2pPr>
              <a:defRPr sz="2400"/>
            </a:lvl2pPr>
            <a:lvl3pPr>
              <a:defRPr sz="2200"/>
            </a:lvl3pPr>
            <a:lvl4pPr>
              <a:defRPr sz="2000"/>
            </a:lvl4pPr>
            <a:lvl5pPr>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eaLnBrk="1" latinLnBrk="0" hangingPunct="1"/>
            <a:r>
              <a:rPr lang="en-US"/>
              <a:t>RQ</a:t>
            </a:r>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kumimoji="0" lang="en-US" dirty="0"/>
          </a:p>
        </p:txBody>
      </p:sp>
      <p:sp>
        <p:nvSpPr>
          <p:cNvPr id="6" name="Slide Number Placeholder 5"/>
          <p:cNvSpPr>
            <a:spLocks noGrp="1"/>
          </p:cNvSpPr>
          <p:nvPr>
            <p:ph type="sldNum" sz="quarter" idx="12"/>
          </p:nvPr>
        </p:nvSpPr>
        <p:spPr>
          <a:xfrm>
            <a:off x="1426464" y="6355080"/>
            <a:ext cx="2027936" cy="365760"/>
          </a:xfrm>
        </p:spPr>
        <p:txBody>
          <a:bodyPr/>
          <a:lstStyle/>
          <a:p>
            <a:fld id="{EA7C8D44-3667-46F6-9772-CC52308E2A7F}" type="slidenum">
              <a:rPr kumimoji="0" lang="en-US" smtClean="0"/>
              <a:pPr eaLnBrk="1" latinLnBrk="0" hangingPunct="1"/>
              <a:t>‹#›</a:t>
            </a:fld>
            <a:endParaRPr kumimoji="0"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r>
              <a:rPr lang="en-US"/>
              <a:t>RQ</a:t>
            </a:r>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r>
              <a:rPr lang="en-US"/>
              <a:t>RQ</a:t>
            </a:r>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a:t>RQ</a:t>
            </a:r>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5533" y="6356350"/>
            <a:ext cx="3071756" cy="365760"/>
          </a:xfrm>
          <a:prstGeom prst="rect">
            <a:avLst/>
          </a:prstGeom>
        </p:spPr>
        <p:txBody>
          <a:bodyPr vert="horz"/>
          <a:lstStyle>
            <a:lvl1pPr algn="l" eaLnBrk="1" latinLnBrk="0" hangingPunct="1">
              <a:defRPr kumimoji="0" sz="1200">
                <a:solidFill>
                  <a:schemeClr val="tx2"/>
                </a:solidFill>
              </a:defRPr>
            </a:lvl1pPr>
          </a:lstStyle>
          <a:p>
            <a:r>
              <a:rPr lang="en-US"/>
              <a:t>RQ</a:t>
            </a:r>
            <a:endParaRPr lang="en-US" sz="1400" dirty="0"/>
          </a:p>
        </p:txBody>
      </p:sp>
      <p:sp>
        <p:nvSpPr>
          <p:cNvPr id="3" name="Footer Placeholder 2"/>
          <p:cNvSpPr>
            <a:spLocks noGrp="1"/>
          </p:cNvSpPr>
          <p:nvPr>
            <p:ph type="ftr" sz="quarter" idx="3"/>
          </p:nvPr>
        </p:nvSpPr>
        <p:spPr>
          <a:xfrm>
            <a:off x="3864864" y="6356350"/>
            <a:ext cx="4966520" cy="365760"/>
          </a:xfrm>
          <a:prstGeom prst="rect">
            <a:avLst/>
          </a:prstGeom>
        </p:spPr>
        <p:txBody>
          <a:bodyPr vert="horz"/>
          <a:lstStyle>
            <a:lvl1pPr algn="ct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8944869" y="6356350"/>
            <a:ext cx="2637532" cy="365760"/>
          </a:xfrm>
          <a:prstGeom prst="rect">
            <a:avLst/>
          </a:prstGeom>
        </p:spPr>
        <p:txBody>
          <a:bodyPr vert="horz"/>
          <a:lstStyle>
            <a:lvl1pPr algn="r" eaLnBrk="1" latinLnBrk="0" hangingPunct="1">
              <a:defRPr kumimoji="0" sz="1200">
                <a:solidFill>
                  <a:schemeClr val="tx2"/>
                </a:solidFill>
              </a:defRPr>
            </a:lvl1pPr>
          </a:lstStyle>
          <a:p>
            <a:fld id="{EA7C8D44-3667-46F6-9772-CC52308E2A7F}" type="slidenum">
              <a:rPr lang="en-US" smtClean="0"/>
              <a:pPr/>
              <a:t>‹#›</a:t>
            </a:fld>
            <a:endParaRPr lang="en-US" sz="16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3722915"/>
            <a:ext cx="9216000" cy="1127760"/>
          </a:xfrm>
        </p:spPr>
        <p:txBody>
          <a:bodyPr>
            <a:normAutofit/>
          </a:bodyPr>
          <a:lstStyle/>
          <a:p>
            <a:r>
              <a:rPr lang="en-GB" dirty="0"/>
              <a:t>Understanding User Requirements </a:t>
            </a:r>
          </a:p>
        </p:txBody>
      </p:sp>
      <p:sp>
        <p:nvSpPr>
          <p:cNvPr id="3" name="Subtitle 2"/>
          <p:cNvSpPr>
            <a:spLocks noGrp="1"/>
          </p:cNvSpPr>
          <p:nvPr>
            <p:ph type="subTitle" idx="1"/>
          </p:nvPr>
        </p:nvSpPr>
        <p:spPr>
          <a:xfrm>
            <a:off x="1625600" y="5124450"/>
            <a:ext cx="9216000" cy="533400"/>
          </a:xfrm>
        </p:spPr>
        <p:txBody>
          <a:bodyPr/>
          <a:lstStyle/>
          <a:p>
            <a:r>
              <a:rPr lang="en-US" dirty="0"/>
              <a:t>7</a:t>
            </a:r>
          </a:p>
        </p:txBody>
      </p:sp>
    </p:spTree>
    <p:extLst>
      <p:ext uri="{BB962C8B-B14F-4D97-AF65-F5344CB8AC3E}">
        <p14:creationId xmlns:p14="http://schemas.microsoft.com/office/powerpoint/2010/main" val="27162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4BC0D1EC-1149-41BD-BB1D-E70619C1E691}"/>
              </a:ext>
            </a:extLst>
          </p:cNvPr>
          <p:cNvPicPr>
            <a:picLocks noChangeAspect="1"/>
          </p:cNvPicPr>
          <p:nvPr/>
        </p:nvPicPr>
        <p:blipFill>
          <a:blip r:embed="rId2"/>
          <a:stretch>
            <a:fillRect/>
          </a:stretch>
        </p:blipFill>
        <p:spPr>
          <a:xfrm>
            <a:off x="5274530" y="404032"/>
            <a:ext cx="6679476" cy="5659002"/>
          </a:xfrm>
          <a:prstGeom prst="rect">
            <a:avLst/>
          </a:prstGeom>
        </p:spPr>
      </p:pic>
      <p:sp>
        <p:nvSpPr>
          <p:cNvPr id="2" name="Title 1">
            <a:extLst>
              <a:ext uri="{FF2B5EF4-FFF2-40B4-BE49-F238E27FC236}">
                <a16:creationId xmlns:a16="http://schemas.microsoft.com/office/drawing/2014/main" id="{5B0340BB-526D-4D4C-B19F-9DA20D992AE4}"/>
              </a:ext>
            </a:extLst>
          </p:cNvPr>
          <p:cNvSpPr>
            <a:spLocks noGrp="1"/>
          </p:cNvSpPr>
          <p:nvPr>
            <p:ph type="title"/>
          </p:nvPr>
        </p:nvSpPr>
        <p:spPr/>
        <p:txBody>
          <a:bodyPr/>
          <a:lstStyle/>
          <a:p>
            <a:r>
              <a:rPr lang="en-US" dirty="0"/>
              <a:t>Use case diagram</a:t>
            </a:r>
          </a:p>
        </p:txBody>
      </p:sp>
      <p:sp>
        <p:nvSpPr>
          <p:cNvPr id="3" name="Date Placeholder 2">
            <a:extLst>
              <a:ext uri="{FF2B5EF4-FFF2-40B4-BE49-F238E27FC236}">
                <a16:creationId xmlns:a16="http://schemas.microsoft.com/office/drawing/2014/main" id="{6D2B934E-4121-46E4-9F98-B599F999BAD5}"/>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169038C5-E87A-4A74-AD74-130FCFEEFF34}"/>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
        <p:nvSpPr>
          <p:cNvPr id="5" name="Content Placeholder 4">
            <a:extLst>
              <a:ext uri="{FF2B5EF4-FFF2-40B4-BE49-F238E27FC236}">
                <a16:creationId xmlns:a16="http://schemas.microsoft.com/office/drawing/2014/main" id="{8BE8E981-491A-4727-A28B-A9507B62C904}"/>
              </a:ext>
            </a:extLst>
          </p:cNvPr>
          <p:cNvSpPr>
            <a:spLocks noGrp="1"/>
          </p:cNvSpPr>
          <p:nvPr>
            <p:ph sz="quarter" idx="1"/>
          </p:nvPr>
        </p:nvSpPr>
        <p:spPr>
          <a:xfrm>
            <a:off x="609601" y="1219200"/>
            <a:ext cx="4834270" cy="4937760"/>
          </a:xfrm>
        </p:spPr>
        <p:txBody>
          <a:bodyPr/>
          <a:lstStyle/>
          <a:p>
            <a:r>
              <a:rPr lang="en-US" dirty="0"/>
              <a:t>Use case diagrams provide a high-level visual representation of the user requirements. </a:t>
            </a:r>
          </a:p>
        </p:txBody>
      </p:sp>
    </p:spTree>
    <p:extLst>
      <p:ext uri="{BB962C8B-B14F-4D97-AF65-F5344CB8AC3E}">
        <p14:creationId xmlns:p14="http://schemas.microsoft.com/office/powerpoint/2010/main" val="46075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E192-AA7E-4C95-B7E4-F06FF1C003FF}"/>
              </a:ext>
            </a:extLst>
          </p:cNvPr>
          <p:cNvSpPr>
            <a:spLocks noGrp="1"/>
          </p:cNvSpPr>
          <p:nvPr>
            <p:ph type="title"/>
          </p:nvPr>
        </p:nvSpPr>
        <p:spPr/>
        <p:txBody>
          <a:bodyPr/>
          <a:lstStyle/>
          <a:p>
            <a:r>
              <a:rPr lang="en-US" dirty="0"/>
              <a:t>Users and Actors</a:t>
            </a:r>
          </a:p>
        </p:txBody>
      </p:sp>
      <p:sp>
        <p:nvSpPr>
          <p:cNvPr id="3" name="Date Placeholder 2">
            <a:extLst>
              <a:ext uri="{FF2B5EF4-FFF2-40B4-BE49-F238E27FC236}">
                <a16:creationId xmlns:a16="http://schemas.microsoft.com/office/drawing/2014/main" id="{D118B9C5-8F82-470B-8F8C-A4661202BEA1}"/>
              </a:ext>
            </a:extLst>
          </p:cNvPr>
          <p:cNvSpPr>
            <a:spLocks noGrp="1"/>
          </p:cNvSpPr>
          <p:nvPr>
            <p:ph type="dt" sz="half" idx="10"/>
          </p:nvPr>
        </p:nvSpPr>
        <p:spPr/>
        <p:txBody>
          <a:bodyPr/>
          <a:lstStyle/>
          <a:p>
            <a:pPr eaLnBrk="1" latinLnBrk="0" hangingPunct="1"/>
            <a:r>
              <a:rPr lang="en-US" dirty="0"/>
              <a:t>RQ</a:t>
            </a:r>
          </a:p>
        </p:txBody>
      </p:sp>
      <p:sp>
        <p:nvSpPr>
          <p:cNvPr id="4" name="Slide Number Placeholder 3">
            <a:extLst>
              <a:ext uri="{FF2B5EF4-FFF2-40B4-BE49-F238E27FC236}">
                <a16:creationId xmlns:a16="http://schemas.microsoft.com/office/drawing/2014/main" id="{ABAA9F38-3C65-4220-901B-32761AAB492C}"/>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dirty="0"/>
          </a:p>
        </p:txBody>
      </p:sp>
      <p:sp>
        <p:nvSpPr>
          <p:cNvPr id="5" name="Content Placeholder 4">
            <a:extLst>
              <a:ext uri="{FF2B5EF4-FFF2-40B4-BE49-F238E27FC236}">
                <a16:creationId xmlns:a16="http://schemas.microsoft.com/office/drawing/2014/main" id="{F1434FCB-EF26-4E43-8604-7374B5AB1C8F}"/>
              </a:ext>
            </a:extLst>
          </p:cNvPr>
          <p:cNvSpPr>
            <a:spLocks noGrp="1"/>
          </p:cNvSpPr>
          <p:nvPr>
            <p:ph sz="quarter" idx="1"/>
          </p:nvPr>
        </p:nvSpPr>
        <p:spPr>
          <a:xfrm>
            <a:off x="609600" y="1219200"/>
            <a:ext cx="10972800" cy="5137150"/>
          </a:xfrm>
        </p:spPr>
        <p:txBody>
          <a:bodyPr>
            <a:normAutofit fontScale="92500"/>
          </a:bodyPr>
          <a:lstStyle/>
          <a:p>
            <a:r>
              <a:rPr lang="en-US" dirty="0"/>
              <a:t>An actor is a person (or sometimes another software system or a hardware device) that interacts with the system to perform a use case. </a:t>
            </a:r>
          </a:p>
          <a:p>
            <a:pPr lvl="1"/>
            <a:r>
              <a:rPr lang="en-US" dirty="0"/>
              <a:t>For example, the Chemical Tracking System’s “Request a Chemical” use case involves an actor named Requester but there is no CTS user class named Requester. Both chemists and members of the chemical stockroom staff may request chemicals, so members of either user class may perform the Requester role.</a:t>
            </a:r>
          </a:p>
          <a:p>
            <a:r>
              <a:rPr lang="en-US" dirty="0"/>
              <a:t>The distinction between users and actors can get confusing!</a:t>
            </a:r>
          </a:p>
          <a:p>
            <a:r>
              <a:rPr lang="en-US" dirty="0"/>
              <a:t>Users are actual people (or systems); actors are abstractions.</a:t>
            </a:r>
          </a:p>
          <a:p>
            <a:pPr lvl="1"/>
            <a:r>
              <a:rPr lang="en-US" dirty="0"/>
              <a:t>For example, when a chemist wants to request a chemical, he </a:t>
            </a:r>
            <a:r>
              <a:rPr lang="en-US" i="1" dirty="0"/>
              <a:t>acts </a:t>
            </a:r>
            <a:r>
              <a:rPr lang="en-US" dirty="0"/>
              <a:t>as a Requester, and the Chemical Tracking System will think of him as a Requester, no matter what his real job title is.</a:t>
            </a:r>
          </a:p>
          <a:p>
            <a:pPr lvl="1"/>
            <a:r>
              <a:rPr lang="en-US" dirty="0"/>
              <a:t>Both chemists and chemical stockroom people can </a:t>
            </a:r>
            <a:r>
              <a:rPr lang="en-US" i="1" dirty="0"/>
              <a:t>act</a:t>
            </a:r>
            <a:r>
              <a:rPr lang="en-US" dirty="0"/>
              <a:t> or interact with CTS as Requester.</a:t>
            </a:r>
          </a:p>
        </p:txBody>
      </p:sp>
    </p:spTree>
    <p:extLst>
      <p:ext uri="{BB962C8B-B14F-4D97-AF65-F5344CB8AC3E}">
        <p14:creationId xmlns:p14="http://schemas.microsoft.com/office/powerpoint/2010/main" val="3517656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27CF2E-D3A9-4E86-8CE9-3468EF2CAFAA}"/>
              </a:ext>
            </a:extLst>
          </p:cNvPr>
          <p:cNvPicPr>
            <a:picLocks noChangeAspect="1"/>
          </p:cNvPicPr>
          <p:nvPr/>
        </p:nvPicPr>
        <p:blipFill rotWithShape="1">
          <a:blip r:embed="rId2"/>
          <a:srcRect b="27475"/>
          <a:stretch/>
        </p:blipFill>
        <p:spPr>
          <a:xfrm>
            <a:off x="5454501" y="1459642"/>
            <a:ext cx="6496621" cy="3991818"/>
          </a:xfrm>
          <a:prstGeom prst="rect">
            <a:avLst/>
          </a:prstGeom>
        </p:spPr>
      </p:pic>
      <p:sp>
        <p:nvSpPr>
          <p:cNvPr id="2" name="Title 1">
            <a:extLst>
              <a:ext uri="{FF2B5EF4-FFF2-40B4-BE49-F238E27FC236}">
                <a16:creationId xmlns:a16="http://schemas.microsoft.com/office/drawing/2014/main" id="{3C6FB682-56CA-441C-8EF2-AB7C29B9505D}"/>
              </a:ext>
            </a:extLst>
          </p:cNvPr>
          <p:cNvSpPr>
            <a:spLocks noGrp="1"/>
          </p:cNvSpPr>
          <p:nvPr>
            <p:ph type="title"/>
          </p:nvPr>
        </p:nvSpPr>
        <p:spPr/>
        <p:txBody>
          <a:bodyPr/>
          <a:lstStyle/>
          <a:p>
            <a:r>
              <a:rPr lang="en-US" dirty="0"/>
              <a:t>Identifying actors</a:t>
            </a:r>
          </a:p>
        </p:txBody>
      </p:sp>
      <p:sp>
        <p:nvSpPr>
          <p:cNvPr id="3" name="Date Placeholder 2">
            <a:extLst>
              <a:ext uri="{FF2B5EF4-FFF2-40B4-BE49-F238E27FC236}">
                <a16:creationId xmlns:a16="http://schemas.microsoft.com/office/drawing/2014/main" id="{95A744AF-4E0A-492E-AAB8-385EBDC66E09}"/>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88172F2B-7855-435C-8C48-BCCC4249BCC6}"/>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dirty="0"/>
          </a:p>
        </p:txBody>
      </p:sp>
      <p:sp>
        <p:nvSpPr>
          <p:cNvPr id="5" name="Content Placeholder 4">
            <a:extLst>
              <a:ext uri="{FF2B5EF4-FFF2-40B4-BE49-F238E27FC236}">
                <a16:creationId xmlns:a16="http://schemas.microsoft.com/office/drawing/2014/main" id="{C4C10AEA-3020-4D26-9600-337832EF922F}"/>
              </a:ext>
            </a:extLst>
          </p:cNvPr>
          <p:cNvSpPr>
            <a:spLocks noGrp="1"/>
          </p:cNvSpPr>
          <p:nvPr>
            <p:ph sz="quarter" idx="1"/>
          </p:nvPr>
        </p:nvSpPr>
        <p:spPr>
          <a:xfrm>
            <a:off x="609599" y="1219200"/>
            <a:ext cx="5015023" cy="4937760"/>
          </a:xfrm>
        </p:spPr>
        <p:txBody>
          <a:bodyPr>
            <a:normAutofit/>
          </a:bodyPr>
          <a:lstStyle/>
          <a:p>
            <a:r>
              <a:rPr lang="en-US" dirty="0"/>
              <a:t>Following are some questions you might ask to help user representatives identify actors:</a:t>
            </a:r>
          </a:p>
          <a:p>
            <a:pPr lvl="1"/>
            <a:r>
              <a:rPr lang="en-US" dirty="0"/>
              <a:t>Who (or what) is notified when something occurs within the system?</a:t>
            </a:r>
          </a:p>
          <a:p>
            <a:pPr lvl="1"/>
            <a:r>
              <a:rPr lang="en-US" dirty="0"/>
              <a:t>Who (or what) provides information or services to the system?</a:t>
            </a:r>
          </a:p>
          <a:p>
            <a:pPr lvl="1"/>
            <a:r>
              <a:rPr lang="en-US" dirty="0"/>
              <a:t>Who (or what) helps the system respond to and complete a task?</a:t>
            </a:r>
          </a:p>
        </p:txBody>
      </p:sp>
    </p:spTree>
    <p:extLst>
      <p:ext uri="{BB962C8B-B14F-4D97-AF65-F5344CB8AC3E}">
        <p14:creationId xmlns:p14="http://schemas.microsoft.com/office/powerpoint/2010/main" val="2698322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6E88-63EB-4951-AB4E-EBD6038EA385}"/>
              </a:ext>
            </a:extLst>
          </p:cNvPr>
          <p:cNvSpPr>
            <a:spLocks noGrp="1"/>
          </p:cNvSpPr>
          <p:nvPr>
            <p:ph type="title"/>
          </p:nvPr>
        </p:nvSpPr>
        <p:spPr/>
        <p:txBody>
          <a:bodyPr/>
          <a:lstStyle/>
          <a:p>
            <a:r>
              <a:rPr lang="en-US" dirty="0"/>
              <a:t>Use cases and usage scenarios</a:t>
            </a:r>
          </a:p>
        </p:txBody>
      </p:sp>
      <p:sp>
        <p:nvSpPr>
          <p:cNvPr id="3" name="Date Placeholder 2">
            <a:extLst>
              <a:ext uri="{FF2B5EF4-FFF2-40B4-BE49-F238E27FC236}">
                <a16:creationId xmlns:a16="http://schemas.microsoft.com/office/drawing/2014/main" id="{2AA0DCA3-FA0E-4250-B9BE-62CCFC5461B0}"/>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CE0A7B6F-CB70-4984-BA88-6667BF7A6EF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13</a:t>
            </a:fld>
            <a:endParaRPr kumimoji="0" lang="en-US" dirty="0"/>
          </a:p>
        </p:txBody>
      </p:sp>
      <p:sp>
        <p:nvSpPr>
          <p:cNvPr id="5" name="Content Placeholder 4">
            <a:extLst>
              <a:ext uri="{FF2B5EF4-FFF2-40B4-BE49-F238E27FC236}">
                <a16:creationId xmlns:a16="http://schemas.microsoft.com/office/drawing/2014/main" id="{2C170E1F-9734-474A-9EBB-46FB89747886}"/>
              </a:ext>
            </a:extLst>
          </p:cNvPr>
          <p:cNvSpPr>
            <a:spLocks noGrp="1"/>
          </p:cNvSpPr>
          <p:nvPr>
            <p:ph sz="quarter" idx="1"/>
          </p:nvPr>
        </p:nvSpPr>
        <p:spPr/>
        <p:txBody>
          <a:bodyPr/>
          <a:lstStyle/>
          <a:p>
            <a:r>
              <a:rPr lang="en-US" dirty="0"/>
              <a:t>A use case describes a discrete, standalone activity that an actor can perform to achieve some outcome of value. </a:t>
            </a:r>
          </a:p>
          <a:p>
            <a:pPr lvl="1"/>
            <a:r>
              <a:rPr lang="en-US" dirty="0"/>
              <a:t>A use case might encompass a number of related activities having a common goal. </a:t>
            </a:r>
          </a:p>
          <a:p>
            <a:r>
              <a:rPr lang="en-US" dirty="0"/>
              <a:t>A scenario is a description of a single instance of usage of the system. </a:t>
            </a:r>
          </a:p>
          <a:p>
            <a:r>
              <a:rPr lang="en-US" dirty="0"/>
              <a:t>A use case is therefore a collection of related usage scenarios, and a scenario is a specific instance of a use case. </a:t>
            </a:r>
          </a:p>
          <a:p>
            <a:r>
              <a:rPr lang="en-US" dirty="0"/>
              <a:t>When exploring user requirements, you can begin with a general use case statement and develop more specific usage scenarios, or you can generalize from a specific scenario example to the broader use case.</a:t>
            </a:r>
          </a:p>
        </p:txBody>
      </p:sp>
    </p:spTree>
    <p:extLst>
      <p:ext uri="{BB962C8B-B14F-4D97-AF65-F5344CB8AC3E}">
        <p14:creationId xmlns:p14="http://schemas.microsoft.com/office/powerpoint/2010/main" val="260223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6E11-8472-4793-9411-F66613BE3C6A}"/>
              </a:ext>
            </a:extLst>
          </p:cNvPr>
          <p:cNvSpPr>
            <a:spLocks noGrp="1"/>
          </p:cNvSpPr>
          <p:nvPr>
            <p:ph type="title"/>
          </p:nvPr>
        </p:nvSpPr>
        <p:spPr/>
        <p:txBody>
          <a:bodyPr/>
          <a:lstStyle/>
          <a:p>
            <a:r>
              <a:rPr lang="en-US" dirty="0"/>
              <a:t>Use case elements</a:t>
            </a:r>
          </a:p>
        </p:txBody>
      </p:sp>
      <p:sp>
        <p:nvSpPr>
          <p:cNvPr id="3" name="Date Placeholder 2">
            <a:extLst>
              <a:ext uri="{FF2B5EF4-FFF2-40B4-BE49-F238E27FC236}">
                <a16:creationId xmlns:a16="http://schemas.microsoft.com/office/drawing/2014/main" id="{120AB5E4-802F-4852-8A29-FA4DB7C8C83B}"/>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8F0439D1-B5E4-4E8B-A789-0D6DA76EE65B}"/>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dirty="0"/>
          </a:p>
        </p:txBody>
      </p:sp>
      <p:sp>
        <p:nvSpPr>
          <p:cNvPr id="5" name="Content Placeholder 4">
            <a:extLst>
              <a:ext uri="{FF2B5EF4-FFF2-40B4-BE49-F238E27FC236}">
                <a16:creationId xmlns:a16="http://schemas.microsoft.com/office/drawing/2014/main" id="{56917B52-7D8E-472B-BAA2-CDACB0F3B8AA}"/>
              </a:ext>
            </a:extLst>
          </p:cNvPr>
          <p:cNvSpPr>
            <a:spLocks noGrp="1"/>
          </p:cNvSpPr>
          <p:nvPr>
            <p:ph sz="quarter" idx="1"/>
          </p:nvPr>
        </p:nvSpPr>
        <p:spPr/>
        <p:txBody>
          <a:bodyPr>
            <a:normAutofit/>
          </a:bodyPr>
          <a:lstStyle/>
          <a:p>
            <a:r>
              <a:rPr lang="en-US" dirty="0"/>
              <a:t>The essential elements of a use case are the following:</a:t>
            </a:r>
          </a:p>
          <a:p>
            <a:pPr lvl="1"/>
            <a:r>
              <a:rPr lang="en-US" dirty="0"/>
              <a:t>A unique identifier and a succinct name that states the user goal</a:t>
            </a:r>
          </a:p>
          <a:p>
            <a:pPr lvl="1"/>
            <a:r>
              <a:rPr lang="en-US" dirty="0"/>
              <a:t>A brief textual description that describes the purpose of the use case</a:t>
            </a:r>
          </a:p>
          <a:p>
            <a:pPr lvl="1"/>
            <a:r>
              <a:rPr lang="en-US" dirty="0"/>
              <a:t>A trigger condition that initiates execution of the use case</a:t>
            </a:r>
          </a:p>
          <a:p>
            <a:pPr lvl="1"/>
            <a:r>
              <a:rPr lang="en-US" dirty="0"/>
              <a:t>Zero or more preconditions that must be satisfied before the use case can begin</a:t>
            </a:r>
          </a:p>
          <a:p>
            <a:pPr lvl="1"/>
            <a:r>
              <a:rPr lang="en-US" dirty="0"/>
              <a:t>One or more postconditions that describe the state of the system after the use case is successfully completed</a:t>
            </a:r>
          </a:p>
          <a:p>
            <a:pPr lvl="1"/>
            <a:r>
              <a:rPr lang="en-US" dirty="0"/>
              <a:t>A numbered list of steps that shows the sequence of interactions between the actor and the system—a dialog—that leads from the preconditions to the postconditions</a:t>
            </a:r>
          </a:p>
          <a:p>
            <a:endParaRPr lang="en-US" dirty="0"/>
          </a:p>
        </p:txBody>
      </p:sp>
    </p:spTree>
    <p:extLst>
      <p:ext uri="{BB962C8B-B14F-4D97-AF65-F5344CB8AC3E}">
        <p14:creationId xmlns:p14="http://schemas.microsoft.com/office/powerpoint/2010/main" val="2543060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2449-BD29-4CDF-BF24-0A1FB15B0797}"/>
              </a:ext>
            </a:extLst>
          </p:cNvPr>
          <p:cNvSpPr>
            <a:spLocks noGrp="1"/>
          </p:cNvSpPr>
          <p:nvPr>
            <p:ph type="title"/>
          </p:nvPr>
        </p:nvSpPr>
        <p:spPr>
          <a:xfrm>
            <a:off x="8112642" y="141767"/>
            <a:ext cx="3983665" cy="990600"/>
          </a:xfrm>
        </p:spPr>
        <p:txBody>
          <a:bodyPr>
            <a:normAutofit/>
          </a:bodyPr>
          <a:lstStyle/>
          <a:p>
            <a:r>
              <a:rPr lang="en-US" dirty="0"/>
              <a:t>Use case template</a:t>
            </a:r>
          </a:p>
        </p:txBody>
      </p:sp>
      <p:sp>
        <p:nvSpPr>
          <p:cNvPr id="3" name="Date Placeholder 2">
            <a:extLst>
              <a:ext uri="{FF2B5EF4-FFF2-40B4-BE49-F238E27FC236}">
                <a16:creationId xmlns:a16="http://schemas.microsoft.com/office/drawing/2014/main" id="{641B76FB-CE9D-4AA9-8B3B-DD83549D5265}"/>
              </a:ext>
            </a:extLst>
          </p:cNvPr>
          <p:cNvSpPr>
            <a:spLocks noGrp="1"/>
          </p:cNvSpPr>
          <p:nvPr>
            <p:ph type="dt" sz="half" idx="10"/>
          </p:nvPr>
        </p:nvSpPr>
        <p:spPr/>
        <p:txBody>
          <a:bodyPr/>
          <a:lstStyle/>
          <a:p>
            <a:pPr eaLnBrk="1" latinLnBrk="0" hangingPunct="1"/>
            <a:r>
              <a:rPr lang="en-US" dirty="0"/>
              <a:t>RQ</a:t>
            </a:r>
          </a:p>
        </p:txBody>
      </p:sp>
      <p:sp>
        <p:nvSpPr>
          <p:cNvPr id="4" name="Slide Number Placeholder 3">
            <a:extLst>
              <a:ext uri="{FF2B5EF4-FFF2-40B4-BE49-F238E27FC236}">
                <a16:creationId xmlns:a16="http://schemas.microsoft.com/office/drawing/2014/main" id="{27F75497-F219-4A87-B48D-3950C40F775C}"/>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15</a:t>
            </a:fld>
            <a:endParaRPr kumimoji="0" lang="en-US" dirty="0"/>
          </a:p>
        </p:txBody>
      </p:sp>
      <p:pic>
        <p:nvPicPr>
          <p:cNvPr id="7" name="Picture 6">
            <a:extLst>
              <a:ext uri="{FF2B5EF4-FFF2-40B4-BE49-F238E27FC236}">
                <a16:creationId xmlns:a16="http://schemas.microsoft.com/office/drawing/2014/main" id="{DE49D80A-0856-4F65-AB55-EAE5DDE50C4B}"/>
              </a:ext>
            </a:extLst>
          </p:cNvPr>
          <p:cNvPicPr>
            <a:picLocks noChangeAspect="1"/>
          </p:cNvPicPr>
          <p:nvPr/>
        </p:nvPicPr>
        <p:blipFill rotWithShape="1">
          <a:blip r:embed="rId2"/>
          <a:srcRect b="51106"/>
          <a:stretch/>
        </p:blipFill>
        <p:spPr>
          <a:xfrm>
            <a:off x="95693" y="161580"/>
            <a:ext cx="7921256" cy="4078259"/>
          </a:xfrm>
          <a:prstGeom prst="rect">
            <a:avLst/>
          </a:prstGeom>
          <a:ln w="28575">
            <a:solidFill>
              <a:schemeClr val="accent6">
                <a:lumMod val="75000"/>
              </a:schemeClr>
            </a:solidFill>
          </a:ln>
        </p:spPr>
      </p:pic>
      <p:pic>
        <p:nvPicPr>
          <p:cNvPr id="8" name="Picture 7">
            <a:extLst>
              <a:ext uri="{FF2B5EF4-FFF2-40B4-BE49-F238E27FC236}">
                <a16:creationId xmlns:a16="http://schemas.microsoft.com/office/drawing/2014/main" id="{68B60084-68F0-4834-838E-D753EE883319}"/>
              </a:ext>
            </a:extLst>
          </p:cNvPr>
          <p:cNvPicPr>
            <a:picLocks noChangeAspect="1"/>
          </p:cNvPicPr>
          <p:nvPr/>
        </p:nvPicPr>
        <p:blipFill rotWithShape="1">
          <a:blip r:embed="rId2"/>
          <a:srcRect t="47974"/>
          <a:stretch/>
        </p:blipFill>
        <p:spPr>
          <a:xfrm>
            <a:off x="4880344" y="2774110"/>
            <a:ext cx="7215963" cy="3953113"/>
          </a:xfrm>
          <a:prstGeom prst="rect">
            <a:avLst/>
          </a:prstGeom>
          <a:ln w="28575">
            <a:solidFill>
              <a:schemeClr val="accent6">
                <a:lumMod val="75000"/>
              </a:schemeClr>
            </a:solidFill>
          </a:ln>
        </p:spPr>
      </p:pic>
      <p:sp>
        <p:nvSpPr>
          <p:cNvPr id="10" name="TextBox 9">
            <a:extLst>
              <a:ext uri="{FF2B5EF4-FFF2-40B4-BE49-F238E27FC236}">
                <a16:creationId xmlns:a16="http://schemas.microsoft.com/office/drawing/2014/main" id="{282C1EAD-2000-4BAB-B4A2-10269A33E0D1}"/>
              </a:ext>
            </a:extLst>
          </p:cNvPr>
          <p:cNvSpPr txBox="1"/>
          <p:nvPr/>
        </p:nvSpPr>
        <p:spPr>
          <a:xfrm>
            <a:off x="-95695" y="4790831"/>
            <a:ext cx="4922874" cy="1446550"/>
          </a:xfrm>
          <a:prstGeom prst="rect">
            <a:avLst/>
          </a:prstGeom>
          <a:noFill/>
        </p:spPr>
        <p:txBody>
          <a:bodyPr wrap="square">
            <a:spAutoFit/>
          </a:bodyPr>
          <a:lstStyle/>
          <a:p>
            <a:pPr algn="r"/>
            <a:r>
              <a:rPr lang="en-US" sz="2200" b="0" i="0" u="none" strike="noStrike" baseline="0" dirty="0">
                <a:solidFill>
                  <a:schemeClr val="tx1">
                    <a:lumMod val="65000"/>
                    <a:lumOff val="35000"/>
                  </a:schemeClr>
                </a:solidFill>
              </a:rPr>
              <a:t>As with all templates, you don’t complete this from top to bottom, and you don’t necessarily need all of the template information for every use case. </a:t>
            </a:r>
            <a:endParaRPr lang="en-US" sz="2200" dirty="0">
              <a:solidFill>
                <a:schemeClr val="tx1">
                  <a:lumMod val="65000"/>
                  <a:lumOff val="35000"/>
                </a:schemeClr>
              </a:solidFill>
            </a:endParaRPr>
          </a:p>
        </p:txBody>
      </p:sp>
    </p:spTree>
    <p:extLst>
      <p:ext uri="{BB962C8B-B14F-4D97-AF65-F5344CB8AC3E}">
        <p14:creationId xmlns:p14="http://schemas.microsoft.com/office/powerpoint/2010/main" val="254948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F176-42E5-45E4-A8F3-E77C624C4813}"/>
              </a:ext>
            </a:extLst>
          </p:cNvPr>
          <p:cNvSpPr>
            <a:spLocks noGrp="1"/>
          </p:cNvSpPr>
          <p:nvPr>
            <p:ph type="title"/>
          </p:nvPr>
        </p:nvSpPr>
        <p:spPr/>
        <p:txBody>
          <a:bodyPr/>
          <a:lstStyle/>
          <a:p>
            <a:r>
              <a:rPr lang="en-US" dirty="0"/>
              <a:t>Preconditions and postconditions</a:t>
            </a:r>
          </a:p>
        </p:txBody>
      </p:sp>
      <p:sp>
        <p:nvSpPr>
          <p:cNvPr id="3" name="Date Placeholder 2">
            <a:extLst>
              <a:ext uri="{FF2B5EF4-FFF2-40B4-BE49-F238E27FC236}">
                <a16:creationId xmlns:a16="http://schemas.microsoft.com/office/drawing/2014/main" id="{955BBD88-C693-4649-807F-C73AE9B5465C}"/>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91987D50-6D89-4392-A30C-330686F937BB}"/>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16</a:t>
            </a:fld>
            <a:endParaRPr kumimoji="0" lang="en-US" dirty="0"/>
          </a:p>
        </p:txBody>
      </p:sp>
      <p:sp>
        <p:nvSpPr>
          <p:cNvPr id="5" name="Content Placeholder 4">
            <a:extLst>
              <a:ext uri="{FF2B5EF4-FFF2-40B4-BE49-F238E27FC236}">
                <a16:creationId xmlns:a16="http://schemas.microsoft.com/office/drawing/2014/main" id="{18CCEA0D-BE97-45C6-ADAD-A72A398F0627}"/>
              </a:ext>
            </a:extLst>
          </p:cNvPr>
          <p:cNvSpPr>
            <a:spLocks noGrp="1"/>
          </p:cNvSpPr>
          <p:nvPr>
            <p:ph sz="quarter" idx="1"/>
          </p:nvPr>
        </p:nvSpPr>
        <p:spPr>
          <a:xfrm>
            <a:off x="609600" y="1219199"/>
            <a:ext cx="10972800" cy="5362353"/>
          </a:xfrm>
        </p:spPr>
        <p:txBody>
          <a:bodyPr>
            <a:normAutofit fontScale="92500" lnSpcReduction="10000"/>
          </a:bodyPr>
          <a:lstStyle/>
          <a:p>
            <a:r>
              <a:rPr lang="en-US" dirty="0"/>
              <a:t>Preconditions define prerequisites that must be met before the system can begin executing the use case.</a:t>
            </a:r>
          </a:p>
          <a:p>
            <a:pPr lvl="1"/>
            <a:r>
              <a:rPr lang="en-US" dirty="0"/>
              <a:t>The system should be able to test all preconditions to see if it’s possible to proceed with the use case. </a:t>
            </a:r>
          </a:p>
          <a:p>
            <a:pPr lvl="1"/>
            <a:r>
              <a:rPr lang="en-US" dirty="0"/>
              <a:t>Preconditions could describe the system state but not the user’s intent</a:t>
            </a:r>
          </a:p>
          <a:p>
            <a:pPr lvl="2"/>
            <a:r>
              <a:rPr lang="en-US" dirty="0"/>
              <a:t>for a use case to withdraw cash from an ATM, precondition can be: </a:t>
            </a:r>
            <a:r>
              <a:rPr lang="en-US" i="1" dirty="0"/>
              <a:t>the ATM must contain money</a:t>
            </a:r>
            <a:r>
              <a:rPr lang="en-US" dirty="0"/>
              <a:t>,  but not the user intent:  </a:t>
            </a:r>
            <a:r>
              <a:rPr lang="en-US" i="1" dirty="0"/>
              <a:t>I need some cash</a:t>
            </a:r>
            <a:r>
              <a:rPr lang="en-US" dirty="0"/>
              <a:t>.</a:t>
            </a:r>
          </a:p>
          <a:p>
            <a:r>
              <a:rPr lang="en-US" dirty="0"/>
              <a:t>Postconditions describe the state of the system after the use case executed successfully. </a:t>
            </a:r>
          </a:p>
          <a:p>
            <a:pPr lvl="1"/>
            <a:r>
              <a:rPr lang="en-US" dirty="0"/>
              <a:t>Postconditions can describe:</a:t>
            </a:r>
          </a:p>
          <a:p>
            <a:pPr lvl="2"/>
            <a:r>
              <a:rPr lang="en-US" dirty="0"/>
              <a:t>Something observable to the user (the system displayed an account balance).</a:t>
            </a:r>
          </a:p>
          <a:p>
            <a:pPr lvl="2"/>
            <a:r>
              <a:rPr lang="en-US" dirty="0"/>
              <a:t>Physical outcomes (the ATM has dispensed money and printed a receipt).</a:t>
            </a:r>
          </a:p>
          <a:p>
            <a:pPr lvl="2"/>
            <a:r>
              <a:rPr lang="en-US" dirty="0"/>
              <a:t>Internal system state changes (the account has been debited by the amount of a cash withdrawal, plus any transaction fees).</a:t>
            </a:r>
          </a:p>
        </p:txBody>
      </p:sp>
    </p:spTree>
    <p:extLst>
      <p:ext uri="{BB962C8B-B14F-4D97-AF65-F5344CB8AC3E}">
        <p14:creationId xmlns:p14="http://schemas.microsoft.com/office/powerpoint/2010/main" val="2530550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BE5C-E642-4BDD-BA08-040156E0B82D}"/>
              </a:ext>
            </a:extLst>
          </p:cNvPr>
          <p:cNvSpPr>
            <a:spLocks noGrp="1"/>
          </p:cNvSpPr>
          <p:nvPr>
            <p:ph type="title"/>
          </p:nvPr>
        </p:nvSpPr>
        <p:spPr>
          <a:xfrm>
            <a:off x="609600" y="24809"/>
            <a:ext cx="10972800" cy="990600"/>
          </a:xfrm>
        </p:spPr>
        <p:txBody>
          <a:bodyPr/>
          <a:lstStyle/>
          <a:p>
            <a:r>
              <a:rPr lang="en-US" dirty="0"/>
              <a:t>Flows</a:t>
            </a:r>
          </a:p>
        </p:txBody>
      </p:sp>
      <p:sp>
        <p:nvSpPr>
          <p:cNvPr id="3" name="Date Placeholder 2">
            <a:extLst>
              <a:ext uri="{FF2B5EF4-FFF2-40B4-BE49-F238E27FC236}">
                <a16:creationId xmlns:a16="http://schemas.microsoft.com/office/drawing/2014/main" id="{E3717123-2D1E-48EB-B201-E96F3F9DCC6C}"/>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D0404438-5126-4DE2-A281-6692C35A7C39}"/>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dirty="0"/>
          </a:p>
        </p:txBody>
      </p:sp>
      <p:sp>
        <p:nvSpPr>
          <p:cNvPr id="5" name="Content Placeholder 4">
            <a:extLst>
              <a:ext uri="{FF2B5EF4-FFF2-40B4-BE49-F238E27FC236}">
                <a16:creationId xmlns:a16="http://schemas.microsoft.com/office/drawing/2014/main" id="{976FACF3-AD9A-4C61-8E3D-93DFE874146F}"/>
              </a:ext>
            </a:extLst>
          </p:cNvPr>
          <p:cNvSpPr>
            <a:spLocks noGrp="1"/>
          </p:cNvSpPr>
          <p:nvPr>
            <p:ph sz="quarter" idx="1"/>
          </p:nvPr>
        </p:nvSpPr>
        <p:spPr>
          <a:xfrm>
            <a:off x="609600" y="1219200"/>
            <a:ext cx="10972800" cy="5486400"/>
          </a:xfrm>
        </p:spPr>
        <p:txBody>
          <a:bodyPr>
            <a:normAutofit lnSpcReduction="10000"/>
          </a:bodyPr>
          <a:lstStyle/>
          <a:p>
            <a:r>
              <a:rPr lang="en-US" dirty="0"/>
              <a:t>One scenario is identified as the </a:t>
            </a:r>
            <a:r>
              <a:rPr lang="en-US" dirty="0">
                <a:solidFill>
                  <a:srgbClr val="7030A0"/>
                </a:solidFill>
              </a:rPr>
              <a:t>normal flow</a:t>
            </a:r>
            <a:r>
              <a:rPr lang="en-US" dirty="0"/>
              <a:t> of events for the use case. </a:t>
            </a:r>
          </a:p>
          <a:p>
            <a:pPr lvl="1"/>
            <a:r>
              <a:rPr lang="en-US" dirty="0"/>
              <a:t>It’s also called the main flow, basic flow, normal course, primary scenario, main success scenario, sunny-day scenario, and happy path. </a:t>
            </a:r>
          </a:p>
          <a:p>
            <a:pPr lvl="1"/>
            <a:r>
              <a:rPr lang="en-US" dirty="0"/>
              <a:t>The normal flow for the “Request a Chemical” use case is to request a chemical that’s available in the chemical stockroom. </a:t>
            </a:r>
          </a:p>
          <a:p>
            <a:r>
              <a:rPr lang="en-US" dirty="0"/>
              <a:t>Other success scenarios within the use case are called </a:t>
            </a:r>
            <a:r>
              <a:rPr lang="en-US" dirty="0">
                <a:solidFill>
                  <a:srgbClr val="7030A0"/>
                </a:solidFill>
              </a:rPr>
              <a:t>alternative flows</a:t>
            </a:r>
            <a:r>
              <a:rPr lang="en-US" dirty="0"/>
              <a:t> or secondary scenarios. </a:t>
            </a:r>
          </a:p>
          <a:p>
            <a:pPr lvl="1"/>
            <a:r>
              <a:rPr lang="en-US" dirty="0"/>
              <a:t>Alternative flows deliver the same business outcome (sometimes with variations) as the normal flow but represent less common variations in the specifics of the task or how it is accomplished.</a:t>
            </a:r>
          </a:p>
          <a:p>
            <a:r>
              <a:rPr lang="en-US" dirty="0"/>
              <a:t>You won’t necessarily implement every alternative flow that you identify for a use case. </a:t>
            </a:r>
          </a:p>
          <a:p>
            <a:pPr lvl="1"/>
            <a:r>
              <a:rPr lang="en-US" dirty="0"/>
              <a:t>You might defer some to later iterations or releases. </a:t>
            </a:r>
          </a:p>
        </p:txBody>
      </p:sp>
    </p:spTree>
    <p:extLst>
      <p:ext uri="{BB962C8B-B14F-4D97-AF65-F5344CB8AC3E}">
        <p14:creationId xmlns:p14="http://schemas.microsoft.com/office/powerpoint/2010/main" val="2631135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7E467-4EC5-4912-97B8-B44E4B235CCB}"/>
              </a:ext>
            </a:extLst>
          </p:cNvPr>
          <p:cNvSpPr>
            <a:spLocks noGrp="1"/>
          </p:cNvSpPr>
          <p:nvPr>
            <p:ph type="title"/>
          </p:nvPr>
        </p:nvSpPr>
        <p:spPr/>
        <p:txBody>
          <a:bodyPr/>
          <a:lstStyle/>
          <a:p>
            <a:r>
              <a:rPr lang="en-US" dirty="0"/>
              <a:t>User stories</a:t>
            </a:r>
          </a:p>
        </p:txBody>
      </p:sp>
      <p:sp>
        <p:nvSpPr>
          <p:cNvPr id="3" name="Date Placeholder 2">
            <a:extLst>
              <a:ext uri="{FF2B5EF4-FFF2-40B4-BE49-F238E27FC236}">
                <a16:creationId xmlns:a16="http://schemas.microsoft.com/office/drawing/2014/main" id="{F4A2449E-55ED-41BF-AFE6-5312B5B182C6}"/>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911AED18-6EF5-4172-9AA9-4F95311EA7A6}"/>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dirty="0"/>
          </a:p>
        </p:txBody>
      </p:sp>
      <p:sp>
        <p:nvSpPr>
          <p:cNvPr id="5" name="Content Placeholder 4">
            <a:extLst>
              <a:ext uri="{FF2B5EF4-FFF2-40B4-BE49-F238E27FC236}">
                <a16:creationId xmlns:a16="http://schemas.microsoft.com/office/drawing/2014/main" id="{CFBB296B-0EDE-4209-ABB2-BA8180394C0F}"/>
              </a:ext>
            </a:extLst>
          </p:cNvPr>
          <p:cNvSpPr>
            <a:spLocks noGrp="1"/>
          </p:cNvSpPr>
          <p:nvPr>
            <p:ph sz="quarter" idx="1"/>
          </p:nvPr>
        </p:nvSpPr>
        <p:spPr>
          <a:xfrm>
            <a:off x="609600" y="1152524"/>
            <a:ext cx="10972800" cy="5400676"/>
          </a:xfrm>
        </p:spPr>
        <p:txBody>
          <a:bodyPr>
            <a:normAutofit fontScale="92500" lnSpcReduction="20000"/>
          </a:bodyPr>
          <a:lstStyle/>
          <a:p>
            <a:r>
              <a:rPr lang="en-US" dirty="0"/>
              <a:t>User stories are concise statements of user needs, in contrast to the richer description that a use case provides. </a:t>
            </a:r>
          </a:p>
          <a:p>
            <a:r>
              <a:rPr lang="en-US" dirty="0"/>
              <a:t>In the agile world, a user story sometimes covers the same scope as an entire use case, but in other cases a user story represents just a single scenario or alternative flow. </a:t>
            </a:r>
          </a:p>
          <a:p>
            <a:r>
              <a:rPr lang="en-US" dirty="0"/>
              <a:t>If an agile development team were discussing requirements for the CTS, they might come up with user stories such as the following:</a:t>
            </a:r>
          </a:p>
          <a:p>
            <a:pPr lvl="1"/>
            <a:r>
              <a:rPr lang="en-US" dirty="0"/>
              <a:t>As a chemist, I want to request a chemical so that I can perform experiments.</a:t>
            </a:r>
          </a:p>
          <a:p>
            <a:pPr lvl="1"/>
            <a:r>
              <a:rPr lang="en-US" dirty="0"/>
              <a:t>As a chemist, I want to request a chemical from the Chemical Stockroom so that I can use it immediately.</a:t>
            </a:r>
          </a:p>
          <a:p>
            <a:pPr lvl="1"/>
            <a:r>
              <a:rPr lang="en-US" dirty="0"/>
              <a:t>As a chemist, I want to request a chemical from a vendor because I don’t trust the purity of any of the samples available in the Chemical Stockroom.</a:t>
            </a:r>
          </a:p>
          <a:p>
            <a:r>
              <a:rPr lang="en-US" dirty="0"/>
              <a:t>The first of these three stories corresponds to the use                                 case as a whole. The second and third user stories                                represent the normal flow of the use case and the first                    alternative flow.</a:t>
            </a:r>
          </a:p>
        </p:txBody>
      </p:sp>
      <p:pic>
        <p:nvPicPr>
          <p:cNvPr id="6" name="Picture 5">
            <a:extLst>
              <a:ext uri="{FF2B5EF4-FFF2-40B4-BE49-F238E27FC236}">
                <a16:creationId xmlns:a16="http://schemas.microsoft.com/office/drawing/2014/main" id="{0ED64E2C-89FE-487B-ADA6-EB80F35D6CAF}"/>
              </a:ext>
            </a:extLst>
          </p:cNvPr>
          <p:cNvPicPr>
            <a:picLocks noChangeAspect="1"/>
          </p:cNvPicPr>
          <p:nvPr/>
        </p:nvPicPr>
        <p:blipFill rotWithShape="1">
          <a:blip r:embed="rId2"/>
          <a:srcRect b="27475"/>
          <a:stretch/>
        </p:blipFill>
        <p:spPr>
          <a:xfrm>
            <a:off x="8899103" y="4834695"/>
            <a:ext cx="3292897" cy="2023305"/>
          </a:xfrm>
          <a:prstGeom prst="rect">
            <a:avLst/>
          </a:prstGeom>
        </p:spPr>
      </p:pic>
    </p:spTree>
    <p:extLst>
      <p:ext uri="{BB962C8B-B14F-4D97-AF65-F5344CB8AC3E}">
        <p14:creationId xmlns:p14="http://schemas.microsoft.com/office/powerpoint/2010/main" val="1624507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6AE8D-ED39-4522-94DE-885E23D381C1}"/>
              </a:ext>
            </a:extLst>
          </p:cNvPr>
          <p:cNvSpPr>
            <a:spLocks noGrp="1"/>
          </p:cNvSpPr>
          <p:nvPr>
            <p:ph type="title"/>
          </p:nvPr>
        </p:nvSpPr>
        <p:spPr>
          <a:xfrm>
            <a:off x="609600" y="152400"/>
            <a:ext cx="6787397" cy="990600"/>
          </a:xfrm>
        </p:spPr>
        <p:txBody>
          <a:bodyPr/>
          <a:lstStyle/>
          <a:p>
            <a:r>
              <a:rPr lang="en-US" dirty="0"/>
              <a:t>Activity diagram</a:t>
            </a:r>
          </a:p>
        </p:txBody>
      </p:sp>
      <p:sp>
        <p:nvSpPr>
          <p:cNvPr id="3" name="Date Placeholder 2">
            <a:extLst>
              <a:ext uri="{FF2B5EF4-FFF2-40B4-BE49-F238E27FC236}">
                <a16:creationId xmlns:a16="http://schemas.microsoft.com/office/drawing/2014/main" id="{F758EDBE-CB04-452B-8185-D51131F64CC5}"/>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3B8D22FC-A8D3-45A2-8FE6-9807C0A6A11A}"/>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dirty="0"/>
          </a:p>
        </p:txBody>
      </p:sp>
      <p:sp>
        <p:nvSpPr>
          <p:cNvPr id="5" name="Content Placeholder 4">
            <a:extLst>
              <a:ext uri="{FF2B5EF4-FFF2-40B4-BE49-F238E27FC236}">
                <a16:creationId xmlns:a16="http://schemas.microsoft.com/office/drawing/2014/main" id="{0711ACE8-DE2C-4BD5-AC94-795780643297}"/>
              </a:ext>
            </a:extLst>
          </p:cNvPr>
          <p:cNvSpPr>
            <a:spLocks noGrp="1"/>
          </p:cNvSpPr>
          <p:nvPr>
            <p:ph sz="quarter" idx="1"/>
          </p:nvPr>
        </p:nvSpPr>
        <p:spPr>
          <a:xfrm>
            <a:off x="609600" y="1219199"/>
            <a:ext cx="6787397" cy="5419725"/>
          </a:xfrm>
        </p:spPr>
        <p:txBody>
          <a:bodyPr>
            <a:normAutofit fontScale="77500" lnSpcReduction="20000"/>
          </a:bodyPr>
          <a:lstStyle/>
          <a:p>
            <a:r>
              <a:rPr lang="en-US" dirty="0"/>
              <a:t>A flowchart or a UML activity diagram is a useful way to visually represent the logic flow in a complex use case. </a:t>
            </a:r>
          </a:p>
          <a:p>
            <a:r>
              <a:rPr lang="en-US" dirty="0"/>
              <a:t>Flowcharts and activity diagrams show the decision points and conditions that cause a branch from the normal flow into an alternative flow.</a:t>
            </a:r>
          </a:p>
          <a:p>
            <a:r>
              <a:rPr lang="en-US" dirty="0"/>
              <a:t>Here the actor’s ultimate goal—to request a chemical—is the same in both situations. </a:t>
            </a:r>
          </a:p>
          <a:p>
            <a:r>
              <a:rPr lang="en-US" dirty="0"/>
              <a:t>Therefore, requesting a chemical from the stockroom or from a vendor are two scenarios within the same use case, not separate use cases. </a:t>
            </a:r>
          </a:p>
          <a:p>
            <a:r>
              <a:rPr lang="en-US" dirty="0"/>
              <a:t>Some of the steps in an alternative flow will be the same as those in the normal flow, but certain unique actions are needed to accomplish the alternative path. </a:t>
            </a:r>
          </a:p>
          <a:p>
            <a:pPr lvl="1"/>
            <a:r>
              <a:rPr lang="en-US" dirty="0"/>
              <a:t>This alternative flow might allow the user to search vendor catalogs for a desired chemical, then rejoin the normal flow and continue with the requesting process back at step 4.</a:t>
            </a:r>
          </a:p>
          <a:p>
            <a:endParaRPr lang="en-US" dirty="0"/>
          </a:p>
        </p:txBody>
      </p:sp>
      <p:pic>
        <p:nvPicPr>
          <p:cNvPr id="7" name="Picture 6">
            <a:extLst>
              <a:ext uri="{FF2B5EF4-FFF2-40B4-BE49-F238E27FC236}">
                <a16:creationId xmlns:a16="http://schemas.microsoft.com/office/drawing/2014/main" id="{D6B72144-CB84-4DBB-AF77-4A4687BFAA5C}"/>
              </a:ext>
            </a:extLst>
          </p:cNvPr>
          <p:cNvPicPr>
            <a:picLocks noChangeAspect="1"/>
          </p:cNvPicPr>
          <p:nvPr/>
        </p:nvPicPr>
        <p:blipFill>
          <a:blip r:embed="rId2"/>
          <a:stretch>
            <a:fillRect/>
          </a:stretch>
        </p:blipFill>
        <p:spPr>
          <a:xfrm>
            <a:off x="7396997" y="57785"/>
            <a:ext cx="4795003" cy="6217052"/>
          </a:xfrm>
          <a:prstGeom prst="rect">
            <a:avLst/>
          </a:prstGeom>
        </p:spPr>
      </p:pic>
    </p:spTree>
    <p:extLst>
      <p:ext uri="{BB962C8B-B14F-4D97-AF65-F5344CB8AC3E}">
        <p14:creationId xmlns:p14="http://schemas.microsoft.com/office/powerpoint/2010/main" val="396035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CC79-237D-3145-8846-6CA339D273FE}"/>
              </a:ext>
            </a:extLst>
          </p:cNvPr>
          <p:cNvSpPr>
            <a:spLocks noGrp="1"/>
          </p:cNvSpPr>
          <p:nvPr>
            <p:ph type="title"/>
          </p:nvPr>
        </p:nvSpPr>
        <p:spPr/>
        <p:txBody>
          <a:bodyPr/>
          <a:lstStyle/>
          <a:p>
            <a:r>
              <a:rPr lang="en-PK" dirty="0"/>
              <a:t>Contents</a:t>
            </a:r>
          </a:p>
        </p:txBody>
      </p:sp>
      <p:sp>
        <p:nvSpPr>
          <p:cNvPr id="3" name="Date Placeholder 2">
            <a:extLst>
              <a:ext uri="{FF2B5EF4-FFF2-40B4-BE49-F238E27FC236}">
                <a16:creationId xmlns:a16="http://schemas.microsoft.com/office/drawing/2014/main" id="{C293E326-CED0-EB4E-8E80-66D07244C59F}"/>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6E24FDDF-0A6C-A147-9E70-AFD1E06E3E0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dirty="0"/>
          </a:p>
        </p:txBody>
      </p:sp>
      <p:sp>
        <p:nvSpPr>
          <p:cNvPr id="5" name="Content Placeholder 4">
            <a:extLst>
              <a:ext uri="{FF2B5EF4-FFF2-40B4-BE49-F238E27FC236}">
                <a16:creationId xmlns:a16="http://schemas.microsoft.com/office/drawing/2014/main" id="{00ADB409-5EBB-8142-8CDC-565420AD4734}"/>
              </a:ext>
            </a:extLst>
          </p:cNvPr>
          <p:cNvSpPr>
            <a:spLocks noGrp="1"/>
          </p:cNvSpPr>
          <p:nvPr>
            <p:ph sz="quarter" idx="1"/>
          </p:nvPr>
        </p:nvSpPr>
        <p:spPr/>
        <p:txBody>
          <a:bodyPr/>
          <a:lstStyle/>
          <a:p>
            <a:r>
              <a:rPr lang="en-US" dirty="0"/>
              <a:t>User requirements approaches</a:t>
            </a:r>
          </a:p>
          <a:p>
            <a:r>
              <a:rPr lang="en-US" dirty="0"/>
              <a:t>Use cases</a:t>
            </a:r>
          </a:p>
          <a:p>
            <a:r>
              <a:rPr lang="en-US" dirty="0"/>
              <a:t>User stories</a:t>
            </a:r>
          </a:p>
          <a:p>
            <a:r>
              <a:rPr lang="en-US" dirty="0"/>
              <a:t>Use case description and diagram</a:t>
            </a:r>
          </a:p>
          <a:p>
            <a:r>
              <a:rPr lang="en-US" dirty="0"/>
              <a:t>Use case and functional requirements</a:t>
            </a:r>
          </a:p>
          <a:p>
            <a:endParaRPr lang="en-PK" dirty="0"/>
          </a:p>
        </p:txBody>
      </p:sp>
    </p:spTree>
    <p:extLst>
      <p:ext uri="{BB962C8B-B14F-4D97-AF65-F5344CB8AC3E}">
        <p14:creationId xmlns:p14="http://schemas.microsoft.com/office/powerpoint/2010/main" val="2850727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3D3B-6CF2-4C70-B95E-CCA28ED5A72A}"/>
              </a:ext>
            </a:extLst>
          </p:cNvPr>
          <p:cNvSpPr>
            <a:spLocks noGrp="1"/>
          </p:cNvSpPr>
          <p:nvPr>
            <p:ph type="title"/>
          </p:nvPr>
        </p:nvSpPr>
        <p:spPr/>
        <p:txBody>
          <a:bodyPr/>
          <a:lstStyle/>
          <a:p>
            <a:r>
              <a:rPr lang="en-US" dirty="0"/>
              <a:t>Exceptions</a:t>
            </a:r>
          </a:p>
        </p:txBody>
      </p:sp>
      <p:sp>
        <p:nvSpPr>
          <p:cNvPr id="3" name="Date Placeholder 2">
            <a:extLst>
              <a:ext uri="{FF2B5EF4-FFF2-40B4-BE49-F238E27FC236}">
                <a16:creationId xmlns:a16="http://schemas.microsoft.com/office/drawing/2014/main" id="{09388E17-2592-4F8E-AEC3-EB6CE8E2B990}"/>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2782D336-52E4-4892-B777-23D092B2B666}"/>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dirty="0"/>
          </a:p>
        </p:txBody>
      </p:sp>
      <p:sp>
        <p:nvSpPr>
          <p:cNvPr id="5" name="Content Placeholder 4">
            <a:extLst>
              <a:ext uri="{FF2B5EF4-FFF2-40B4-BE49-F238E27FC236}">
                <a16:creationId xmlns:a16="http://schemas.microsoft.com/office/drawing/2014/main" id="{0E8E3DB8-09FD-4964-BA9C-5B603797EEA5}"/>
              </a:ext>
            </a:extLst>
          </p:cNvPr>
          <p:cNvSpPr>
            <a:spLocks noGrp="1"/>
          </p:cNvSpPr>
          <p:nvPr>
            <p:ph sz="quarter" idx="1"/>
          </p:nvPr>
        </p:nvSpPr>
        <p:spPr>
          <a:xfrm>
            <a:off x="609600" y="1219200"/>
            <a:ext cx="10972800" cy="5298558"/>
          </a:xfrm>
        </p:spPr>
        <p:txBody>
          <a:bodyPr>
            <a:normAutofit fontScale="92500"/>
          </a:bodyPr>
          <a:lstStyle/>
          <a:p>
            <a:r>
              <a:rPr lang="en-US" dirty="0"/>
              <a:t>Conditions that have the potential to prevent a use case from succeeding are called exceptions. </a:t>
            </a:r>
          </a:p>
          <a:p>
            <a:pPr lvl="1"/>
            <a:r>
              <a:rPr lang="en-US" dirty="0"/>
              <a:t>Exceptions describe anticipated error conditions that could occur during execution of the use case and how they are to be handled. </a:t>
            </a:r>
          </a:p>
          <a:p>
            <a:pPr lvl="1"/>
            <a:r>
              <a:rPr lang="en-US" dirty="0"/>
              <a:t>One exception for the “Request a Chemical” use case is “Chemical Is Not Commercially Available,”</a:t>
            </a:r>
          </a:p>
          <a:p>
            <a:r>
              <a:rPr lang="en-US" dirty="0"/>
              <a:t>If you don’t specify exception handling during requirements elicitation, there are two possible outcomes:</a:t>
            </a:r>
          </a:p>
          <a:p>
            <a:pPr lvl="1"/>
            <a:r>
              <a:rPr lang="en-US" dirty="0"/>
              <a:t>Each developer will make his best guess at how to deal with the exceptions he sees, leading to inconsistent error handling throughout the application and less robust software.</a:t>
            </a:r>
          </a:p>
          <a:p>
            <a:pPr lvl="1"/>
            <a:r>
              <a:rPr lang="en-US" dirty="0"/>
              <a:t>The system will fail when a user hits the error condition because no one thought about it.</a:t>
            </a:r>
          </a:p>
          <a:p>
            <a:r>
              <a:rPr lang="en-US" dirty="0"/>
              <a:t>You must implement the exceptions that can prevent </a:t>
            </a:r>
            <a:r>
              <a:rPr lang="en-US"/>
              <a:t>the flows </a:t>
            </a:r>
            <a:r>
              <a:rPr lang="en-US" dirty="0"/>
              <a:t>from succeeding.</a:t>
            </a:r>
          </a:p>
          <a:p>
            <a:endParaRPr lang="en-US" dirty="0"/>
          </a:p>
        </p:txBody>
      </p:sp>
    </p:spTree>
    <p:extLst>
      <p:ext uri="{BB962C8B-B14F-4D97-AF65-F5344CB8AC3E}">
        <p14:creationId xmlns:p14="http://schemas.microsoft.com/office/powerpoint/2010/main" val="3320610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F9690-09B5-49A5-97FE-8E075B0E300B}"/>
              </a:ext>
            </a:extLst>
          </p:cNvPr>
          <p:cNvSpPr>
            <a:spLocks noGrp="1"/>
          </p:cNvSpPr>
          <p:nvPr>
            <p:ph type="title"/>
          </p:nvPr>
        </p:nvSpPr>
        <p:spPr>
          <a:xfrm>
            <a:off x="609600" y="152400"/>
            <a:ext cx="10972800" cy="990600"/>
          </a:xfrm>
        </p:spPr>
        <p:txBody>
          <a:bodyPr/>
          <a:lstStyle/>
          <a:p>
            <a:r>
              <a:rPr lang="en-US" dirty="0"/>
              <a:t>Exceptions</a:t>
            </a:r>
          </a:p>
        </p:txBody>
      </p:sp>
      <p:sp>
        <p:nvSpPr>
          <p:cNvPr id="3" name="Date Placeholder 2">
            <a:extLst>
              <a:ext uri="{FF2B5EF4-FFF2-40B4-BE49-F238E27FC236}">
                <a16:creationId xmlns:a16="http://schemas.microsoft.com/office/drawing/2014/main" id="{2445CD42-928E-4FD1-B998-D8DA10430969}"/>
              </a:ext>
            </a:extLst>
          </p:cNvPr>
          <p:cNvSpPr>
            <a:spLocks noGrp="1"/>
          </p:cNvSpPr>
          <p:nvPr>
            <p:ph type="dt" sz="half" idx="10"/>
          </p:nvPr>
        </p:nvSpPr>
        <p:spPr>
          <a:xfrm>
            <a:off x="605533" y="6356350"/>
            <a:ext cx="3071756" cy="365760"/>
          </a:xfrm>
        </p:spPr>
        <p:txBody>
          <a:bodyPr/>
          <a:lstStyle/>
          <a:p>
            <a:r>
              <a:rPr lang="en-US"/>
              <a:t>RQ</a:t>
            </a:r>
            <a:endParaRPr lang="en-US" dirty="0"/>
          </a:p>
        </p:txBody>
      </p:sp>
      <p:sp>
        <p:nvSpPr>
          <p:cNvPr id="4" name="Slide Number Placeholder 3">
            <a:extLst>
              <a:ext uri="{FF2B5EF4-FFF2-40B4-BE49-F238E27FC236}">
                <a16:creationId xmlns:a16="http://schemas.microsoft.com/office/drawing/2014/main" id="{FCC1F05C-8BE7-44C0-BF5B-2B6B46EEB910}"/>
              </a:ext>
            </a:extLst>
          </p:cNvPr>
          <p:cNvSpPr>
            <a:spLocks noGrp="1"/>
          </p:cNvSpPr>
          <p:nvPr>
            <p:ph type="sldNum" sz="quarter" idx="12"/>
          </p:nvPr>
        </p:nvSpPr>
        <p:spPr>
          <a:xfrm>
            <a:off x="8944869" y="6356350"/>
            <a:ext cx="2637532" cy="365760"/>
          </a:xfrm>
        </p:spPr>
        <p:txBody>
          <a:bodyPr/>
          <a:lstStyle/>
          <a:p>
            <a:fld id="{EA7C8D44-3667-46F6-9772-CC52308E2A7F}" type="slidenum">
              <a:rPr lang="en-US" smtClean="0"/>
              <a:pPr/>
              <a:t>21</a:t>
            </a:fld>
            <a:endParaRPr lang="en-US" dirty="0"/>
          </a:p>
        </p:txBody>
      </p:sp>
      <p:sp>
        <p:nvSpPr>
          <p:cNvPr id="5" name="Content Placeholder 4">
            <a:extLst>
              <a:ext uri="{FF2B5EF4-FFF2-40B4-BE49-F238E27FC236}">
                <a16:creationId xmlns:a16="http://schemas.microsoft.com/office/drawing/2014/main" id="{E8F1EA1C-66D8-4B2C-A440-761E6C68138F}"/>
              </a:ext>
            </a:extLst>
          </p:cNvPr>
          <p:cNvSpPr>
            <a:spLocks noGrp="1"/>
          </p:cNvSpPr>
          <p:nvPr>
            <p:ph sz="quarter" idx="1"/>
          </p:nvPr>
        </p:nvSpPr>
        <p:spPr>
          <a:xfrm>
            <a:off x="609600" y="1219200"/>
            <a:ext cx="10972800" cy="5324475"/>
          </a:xfrm>
        </p:spPr>
        <p:txBody>
          <a:bodyPr>
            <a:normAutofit fontScale="77500" lnSpcReduction="20000"/>
          </a:bodyPr>
          <a:lstStyle/>
          <a:p>
            <a:r>
              <a:rPr lang="en-US" dirty="0"/>
              <a:t>Some error conditions could affect multiple use cases or multiple steps in a use case’s normal flow. </a:t>
            </a:r>
          </a:p>
          <a:p>
            <a:pPr lvl="1"/>
            <a:r>
              <a:rPr lang="en-US" dirty="0"/>
              <a:t>Examples are a loss of network connectivity, a database failure partway through an operation, or a physical device failure such as a paper jam. </a:t>
            </a:r>
          </a:p>
          <a:p>
            <a:r>
              <a:rPr lang="en-US" dirty="0"/>
              <a:t>Treat these as additional functional requirements to be implemented, instead of repeating them as exceptions for all the potentially affected use cases. </a:t>
            </a:r>
          </a:p>
          <a:p>
            <a:pPr lvl="1"/>
            <a:r>
              <a:rPr lang="en-US" dirty="0"/>
              <a:t>The goal is not to force-fit all known functionality into a use case; you’re employing usage-centric elicitation to try to discover as much of the essential system functionality as you can.</a:t>
            </a:r>
          </a:p>
          <a:p>
            <a:r>
              <a:rPr lang="en-US" dirty="0"/>
              <a:t>You won’t necessarily implement every alternative flow that you identify for a use case, however, you must implement the exceptions that can prevent the flows from succeeding. </a:t>
            </a:r>
          </a:p>
          <a:p>
            <a:r>
              <a:rPr lang="en-US" dirty="0"/>
              <a:t>Overlooked exceptions are a common source of missing requirements. </a:t>
            </a:r>
          </a:p>
          <a:p>
            <a:r>
              <a:rPr lang="en-US" dirty="0"/>
              <a:t>Specifying exception conditions during requirements elicitation helps teams build robust products. </a:t>
            </a:r>
          </a:p>
          <a:p>
            <a:r>
              <a:rPr lang="en-US" dirty="0"/>
              <a:t>The steps in the normal flow indicate where known exceptions could take place, pointing to the section in the use case template for how the system should handle the exception.</a:t>
            </a:r>
          </a:p>
        </p:txBody>
      </p:sp>
    </p:spTree>
    <p:extLst>
      <p:ext uri="{BB962C8B-B14F-4D97-AF65-F5344CB8AC3E}">
        <p14:creationId xmlns:p14="http://schemas.microsoft.com/office/powerpoint/2010/main" val="2852585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1C48-6614-41BB-B056-425DEFD36CC2}"/>
              </a:ext>
            </a:extLst>
          </p:cNvPr>
          <p:cNvSpPr>
            <a:spLocks noGrp="1"/>
          </p:cNvSpPr>
          <p:nvPr>
            <p:ph type="title"/>
          </p:nvPr>
        </p:nvSpPr>
        <p:spPr/>
        <p:txBody>
          <a:bodyPr/>
          <a:lstStyle/>
          <a:p>
            <a:r>
              <a:rPr lang="en-US" dirty="0"/>
              <a:t>Use Case relationships: Extend</a:t>
            </a:r>
          </a:p>
        </p:txBody>
      </p:sp>
      <p:sp>
        <p:nvSpPr>
          <p:cNvPr id="3" name="Date Placeholder 2">
            <a:extLst>
              <a:ext uri="{FF2B5EF4-FFF2-40B4-BE49-F238E27FC236}">
                <a16:creationId xmlns:a16="http://schemas.microsoft.com/office/drawing/2014/main" id="{0CE9D132-BC9F-4A8D-9A7C-601B6C422066}"/>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77F540BB-B2EB-40B1-AFC4-36BCE6CE121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22</a:t>
            </a:fld>
            <a:endParaRPr kumimoji="0" lang="en-US" dirty="0"/>
          </a:p>
        </p:txBody>
      </p:sp>
      <p:sp>
        <p:nvSpPr>
          <p:cNvPr id="5" name="Content Placeholder 4">
            <a:extLst>
              <a:ext uri="{FF2B5EF4-FFF2-40B4-BE49-F238E27FC236}">
                <a16:creationId xmlns:a16="http://schemas.microsoft.com/office/drawing/2014/main" id="{F775E126-333A-46A3-8FC0-034C231BF5C5}"/>
              </a:ext>
            </a:extLst>
          </p:cNvPr>
          <p:cNvSpPr>
            <a:spLocks noGrp="1"/>
          </p:cNvSpPr>
          <p:nvPr>
            <p:ph sz="quarter" idx="1"/>
          </p:nvPr>
        </p:nvSpPr>
        <p:spPr>
          <a:xfrm>
            <a:off x="609600" y="1219200"/>
            <a:ext cx="11059486" cy="4937760"/>
          </a:xfrm>
        </p:spPr>
        <p:txBody>
          <a:bodyPr/>
          <a:lstStyle/>
          <a:p>
            <a:r>
              <a:rPr lang="en-US" dirty="0"/>
              <a:t>Extend is a directed relationship that specifies how and when the behavior defined in a (extending) use case can be inserted into the behavior defined in another (extended) use case. </a:t>
            </a:r>
          </a:p>
          <a:p>
            <a:r>
              <a:rPr lang="en-US" dirty="0"/>
              <a:t>Extended use case is meaningful on its own, it is independent of the extending use case. </a:t>
            </a:r>
          </a:p>
          <a:p>
            <a:r>
              <a:rPr lang="en-US" dirty="0"/>
              <a:t>Extending use case typically defines optional behavior that is not necessarily meaningful by itself. </a:t>
            </a:r>
          </a:p>
          <a:p>
            <a:r>
              <a:rPr lang="en-US" dirty="0"/>
              <a:t>The same extending use case can extend more than one use case, and extending use case may itself be extended. </a:t>
            </a:r>
          </a:p>
        </p:txBody>
      </p:sp>
      <p:pic>
        <p:nvPicPr>
          <p:cNvPr id="7" name="Picture 6">
            <a:extLst>
              <a:ext uri="{FF2B5EF4-FFF2-40B4-BE49-F238E27FC236}">
                <a16:creationId xmlns:a16="http://schemas.microsoft.com/office/drawing/2014/main" id="{5C637B3A-3512-4433-B8B8-DCEE52F9E930}"/>
              </a:ext>
            </a:extLst>
          </p:cNvPr>
          <p:cNvPicPr>
            <a:picLocks noChangeAspect="1"/>
          </p:cNvPicPr>
          <p:nvPr/>
        </p:nvPicPr>
        <p:blipFill>
          <a:blip r:embed="rId2"/>
          <a:stretch>
            <a:fillRect/>
          </a:stretch>
        </p:blipFill>
        <p:spPr>
          <a:xfrm>
            <a:off x="843354" y="5505012"/>
            <a:ext cx="4807555" cy="851338"/>
          </a:xfrm>
          <a:prstGeom prst="rect">
            <a:avLst/>
          </a:prstGeom>
        </p:spPr>
      </p:pic>
      <p:pic>
        <p:nvPicPr>
          <p:cNvPr id="8" name="Picture 7">
            <a:extLst>
              <a:ext uri="{FF2B5EF4-FFF2-40B4-BE49-F238E27FC236}">
                <a16:creationId xmlns:a16="http://schemas.microsoft.com/office/drawing/2014/main" id="{39ACC29E-D1FE-4C60-8644-1B08D15D97F5}"/>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tretch>
            <a:fillRect/>
          </a:stretch>
        </p:blipFill>
        <p:spPr>
          <a:xfrm>
            <a:off x="6971249" y="5505012"/>
            <a:ext cx="4159119" cy="878321"/>
          </a:xfrm>
          <a:prstGeom prst="rect">
            <a:avLst/>
          </a:prstGeom>
        </p:spPr>
      </p:pic>
    </p:spTree>
    <p:extLst>
      <p:ext uri="{BB962C8B-B14F-4D97-AF65-F5344CB8AC3E}">
        <p14:creationId xmlns:p14="http://schemas.microsoft.com/office/powerpoint/2010/main" val="2432506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10;&#10;Description automatically generated">
            <a:extLst>
              <a:ext uri="{FF2B5EF4-FFF2-40B4-BE49-F238E27FC236}">
                <a16:creationId xmlns:a16="http://schemas.microsoft.com/office/drawing/2014/main" id="{3EBB2564-0498-4AE7-AF87-F9C5693E7FB2}"/>
              </a:ext>
            </a:extLst>
          </p:cNvPr>
          <p:cNvPicPr>
            <a:picLocks noChangeAspect="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094685" y="1750187"/>
            <a:ext cx="2811352" cy="2212213"/>
          </a:xfrm>
          <a:prstGeom prst="rect">
            <a:avLst/>
          </a:prstGeom>
        </p:spPr>
      </p:pic>
      <p:pic>
        <p:nvPicPr>
          <p:cNvPr id="12" name="Picture 11" descr="Diagram&#10;&#10;Description automatically generated">
            <a:extLst>
              <a:ext uri="{FF2B5EF4-FFF2-40B4-BE49-F238E27FC236}">
                <a16:creationId xmlns:a16="http://schemas.microsoft.com/office/drawing/2014/main" id="{B29B86A3-158A-41B4-8A8A-3E049553C4DE}"/>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67854" y="152400"/>
            <a:ext cx="2869179" cy="1453339"/>
          </a:xfrm>
          <a:prstGeom prst="rect">
            <a:avLst/>
          </a:prstGeom>
        </p:spPr>
      </p:pic>
      <p:pic>
        <p:nvPicPr>
          <p:cNvPr id="9" name="Picture 8">
            <a:extLst>
              <a:ext uri="{FF2B5EF4-FFF2-40B4-BE49-F238E27FC236}">
                <a16:creationId xmlns:a16="http://schemas.microsoft.com/office/drawing/2014/main" id="{5C1195C2-D690-4664-86A4-EC3E7BEE7758}"/>
              </a:ext>
            </a:extLst>
          </p:cNvPr>
          <p:cNvPicPr>
            <a:picLocks noChangeAspect="1"/>
          </p:cNvPicPr>
          <p:nvPr/>
        </p:nvPicPr>
        <p:blipFill>
          <a:blip r:embed="rId4"/>
          <a:stretch>
            <a:fillRect/>
          </a:stretch>
        </p:blipFill>
        <p:spPr>
          <a:xfrm>
            <a:off x="7995923" y="4447251"/>
            <a:ext cx="4054321" cy="1544973"/>
          </a:xfrm>
          <a:prstGeom prst="rect">
            <a:avLst/>
          </a:prstGeom>
        </p:spPr>
      </p:pic>
      <p:sp>
        <p:nvSpPr>
          <p:cNvPr id="2" name="Title 1">
            <a:extLst>
              <a:ext uri="{FF2B5EF4-FFF2-40B4-BE49-F238E27FC236}">
                <a16:creationId xmlns:a16="http://schemas.microsoft.com/office/drawing/2014/main" id="{63E21C48-6614-41BB-B056-425DEFD36CC2}"/>
              </a:ext>
            </a:extLst>
          </p:cNvPr>
          <p:cNvSpPr>
            <a:spLocks noGrp="1"/>
          </p:cNvSpPr>
          <p:nvPr>
            <p:ph type="title"/>
          </p:nvPr>
        </p:nvSpPr>
        <p:spPr/>
        <p:txBody>
          <a:bodyPr/>
          <a:lstStyle/>
          <a:p>
            <a:r>
              <a:rPr lang="en-US" dirty="0"/>
              <a:t>Use Case relationships: Include</a:t>
            </a:r>
          </a:p>
        </p:txBody>
      </p:sp>
      <p:sp>
        <p:nvSpPr>
          <p:cNvPr id="3" name="Date Placeholder 2">
            <a:extLst>
              <a:ext uri="{FF2B5EF4-FFF2-40B4-BE49-F238E27FC236}">
                <a16:creationId xmlns:a16="http://schemas.microsoft.com/office/drawing/2014/main" id="{0CE9D132-BC9F-4A8D-9A7C-601B6C422066}"/>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77F540BB-B2EB-40B1-AFC4-36BCE6CE121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23</a:t>
            </a:fld>
            <a:endParaRPr kumimoji="0" lang="en-US" dirty="0"/>
          </a:p>
        </p:txBody>
      </p:sp>
      <p:sp>
        <p:nvSpPr>
          <p:cNvPr id="5" name="Content Placeholder 4">
            <a:extLst>
              <a:ext uri="{FF2B5EF4-FFF2-40B4-BE49-F238E27FC236}">
                <a16:creationId xmlns:a16="http://schemas.microsoft.com/office/drawing/2014/main" id="{F775E126-333A-46A3-8FC0-034C231BF5C5}"/>
              </a:ext>
            </a:extLst>
          </p:cNvPr>
          <p:cNvSpPr>
            <a:spLocks noGrp="1"/>
          </p:cNvSpPr>
          <p:nvPr>
            <p:ph sz="quarter" idx="1"/>
          </p:nvPr>
        </p:nvSpPr>
        <p:spPr>
          <a:xfrm>
            <a:off x="609601" y="1219200"/>
            <a:ext cx="8808720" cy="5486400"/>
          </a:xfrm>
        </p:spPr>
        <p:txBody>
          <a:bodyPr>
            <a:normAutofit/>
          </a:bodyPr>
          <a:lstStyle/>
          <a:p>
            <a:r>
              <a:rPr lang="en-US" dirty="0"/>
              <a:t>Include is a directed relationship between two use cases which is used to show that behavior of the included use case (the addition) is inserted into </a:t>
            </a:r>
          </a:p>
          <a:p>
            <a:r>
              <a:rPr lang="en-US" dirty="0"/>
              <a:t>Sometimes several use cases share a common set of steps. To avoid duplicating these steps in each such use case, you can define a separate use case that contains the shared functionality and indicate that the other use cases </a:t>
            </a:r>
            <a:r>
              <a:rPr lang="en-US" i="1" dirty="0"/>
              <a:t>include </a:t>
            </a:r>
            <a:r>
              <a:rPr lang="en-US" dirty="0"/>
              <a:t>that subordinate use case </a:t>
            </a:r>
          </a:p>
          <a:p>
            <a:r>
              <a:rPr lang="en-US" dirty="0"/>
              <a:t>The include relationship could be used:</a:t>
            </a:r>
          </a:p>
          <a:p>
            <a:pPr lvl="1"/>
            <a:r>
              <a:rPr lang="en-US" dirty="0"/>
              <a:t>to simplify large use case by splitting it into several use cases</a:t>
            </a:r>
          </a:p>
          <a:p>
            <a:pPr lvl="1"/>
            <a:r>
              <a:rPr lang="en-US" dirty="0"/>
              <a:t>to extract common parts of the behaviors of two or more use cases</a:t>
            </a:r>
          </a:p>
        </p:txBody>
      </p:sp>
    </p:spTree>
    <p:extLst>
      <p:ext uri="{BB962C8B-B14F-4D97-AF65-F5344CB8AC3E}">
        <p14:creationId xmlns:p14="http://schemas.microsoft.com/office/powerpoint/2010/main" val="2109473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A24E-9E08-47CA-AC66-B7DA0086D15A}"/>
              </a:ext>
            </a:extLst>
          </p:cNvPr>
          <p:cNvSpPr>
            <a:spLocks noGrp="1"/>
          </p:cNvSpPr>
          <p:nvPr>
            <p:ph type="title"/>
          </p:nvPr>
        </p:nvSpPr>
        <p:spPr/>
        <p:txBody>
          <a:bodyPr/>
          <a:lstStyle/>
          <a:p>
            <a:r>
              <a:rPr lang="en-US" dirty="0"/>
              <a:t>Aligning preconditions and postconditions</a:t>
            </a:r>
            <a:endParaRPr lang="en-PK" dirty="0"/>
          </a:p>
        </p:txBody>
      </p:sp>
      <p:sp>
        <p:nvSpPr>
          <p:cNvPr id="3" name="Date Placeholder 2">
            <a:extLst>
              <a:ext uri="{FF2B5EF4-FFF2-40B4-BE49-F238E27FC236}">
                <a16:creationId xmlns:a16="http://schemas.microsoft.com/office/drawing/2014/main" id="{F864036F-FBA9-4268-9419-E4B9839F4E52}"/>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5AEE0F63-1285-4557-826D-9D4BD8793C5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24</a:t>
            </a:fld>
            <a:endParaRPr kumimoji="0" lang="en-US" dirty="0"/>
          </a:p>
        </p:txBody>
      </p:sp>
      <p:sp>
        <p:nvSpPr>
          <p:cNvPr id="5" name="Content Placeholder 4">
            <a:extLst>
              <a:ext uri="{FF2B5EF4-FFF2-40B4-BE49-F238E27FC236}">
                <a16:creationId xmlns:a16="http://schemas.microsoft.com/office/drawing/2014/main" id="{13081936-19B4-4B19-8E5A-8E94F42CABF8}"/>
              </a:ext>
            </a:extLst>
          </p:cNvPr>
          <p:cNvSpPr>
            <a:spLocks noGrp="1"/>
          </p:cNvSpPr>
          <p:nvPr>
            <p:ph sz="quarter" idx="1"/>
          </p:nvPr>
        </p:nvSpPr>
        <p:spPr>
          <a:xfrm>
            <a:off x="609600" y="1219200"/>
            <a:ext cx="10972800" cy="3814194"/>
          </a:xfrm>
        </p:spPr>
        <p:txBody>
          <a:bodyPr>
            <a:normAutofit fontScale="77500" lnSpcReduction="20000"/>
          </a:bodyPr>
          <a:lstStyle/>
          <a:p>
            <a:r>
              <a:rPr lang="en-US" dirty="0"/>
              <a:t>In many applications, a sequence of use cases can be chained together into a “macro” use case that describes a larger task. </a:t>
            </a:r>
          </a:p>
          <a:p>
            <a:r>
              <a:rPr lang="en-US" dirty="0"/>
              <a:t>Example: </a:t>
            </a:r>
          </a:p>
          <a:p>
            <a:pPr lvl="1"/>
            <a:r>
              <a:rPr lang="en-US" dirty="0"/>
              <a:t>Some use cases for an e-commerce website might be “Search Catalog”, “Add Item to Shopping Cart”, and “Pay for Items in Shopping Cart.” </a:t>
            </a:r>
          </a:p>
          <a:p>
            <a:pPr lvl="1"/>
            <a:r>
              <a:rPr lang="en-US" dirty="0"/>
              <a:t>If you could perform each of these activities independently, they are individual use cases.</a:t>
            </a:r>
          </a:p>
          <a:p>
            <a:pPr lvl="2"/>
            <a:r>
              <a:rPr lang="en-US" dirty="0"/>
              <a:t>i.e. you could search catalog in a session, then add items to cart in another session, and pay for item in the cart in another session.</a:t>
            </a:r>
          </a:p>
          <a:p>
            <a:pPr lvl="1"/>
            <a:r>
              <a:rPr lang="en-US" dirty="0"/>
              <a:t>You could also do perform all three activities as a single large use case called Buy Product. </a:t>
            </a:r>
          </a:p>
          <a:p>
            <a:r>
              <a:rPr lang="en-US" dirty="0"/>
              <a:t>To make this process work, each use case must leave the system in a state that enables the user to commence the next use case immediately. </a:t>
            </a:r>
          </a:p>
          <a:p>
            <a:pPr lvl="1"/>
            <a:r>
              <a:rPr lang="en-US" dirty="0"/>
              <a:t>i.e. the postconditions of one use case must satisfy the preconditions of the next one in the sequence.</a:t>
            </a:r>
            <a:endParaRPr lang="en-PK" dirty="0"/>
          </a:p>
        </p:txBody>
      </p:sp>
      <p:pic>
        <p:nvPicPr>
          <p:cNvPr id="10" name="Picture 9">
            <a:extLst>
              <a:ext uri="{FF2B5EF4-FFF2-40B4-BE49-F238E27FC236}">
                <a16:creationId xmlns:a16="http://schemas.microsoft.com/office/drawing/2014/main" id="{6F2F6EA8-A6EA-43E2-98DB-5F074B70F3D8}"/>
              </a:ext>
            </a:extLst>
          </p:cNvPr>
          <p:cNvPicPr>
            <a:picLocks noChangeAspect="1"/>
          </p:cNvPicPr>
          <p:nvPr/>
        </p:nvPicPr>
        <p:blipFill>
          <a:blip r:embed="rId2"/>
          <a:stretch>
            <a:fillRect/>
          </a:stretch>
        </p:blipFill>
        <p:spPr>
          <a:xfrm>
            <a:off x="3677289" y="4774423"/>
            <a:ext cx="4976126" cy="1947687"/>
          </a:xfrm>
          <a:prstGeom prst="rect">
            <a:avLst/>
          </a:prstGeom>
        </p:spPr>
      </p:pic>
    </p:spTree>
    <p:extLst>
      <p:ext uri="{BB962C8B-B14F-4D97-AF65-F5344CB8AC3E}">
        <p14:creationId xmlns:p14="http://schemas.microsoft.com/office/powerpoint/2010/main" val="653732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F0E5-3217-41D3-9518-D59101736E36}"/>
              </a:ext>
            </a:extLst>
          </p:cNvPr>
          <p:cNvSpPr>
            <a:spLocks noGrp="1"/>
          </p:cNvSpPr>
          <p:nvPr>
            <p:ph type="title"/>
          </p:nvPr>
        </p:nvSpPr>
        <p:spPr/>
        <p:txBody>
          <a:bodyPr/>
          <a:lstStyle/>
          <a:p>
            <a:r>
              <a:rPr lang="en-US" dirty="0"/>
              <a:t>Use cases and business rules</a:t>
            </a:r>
            <a:endParaRPr lang="en-PK" dirty="0"/>
          </a:p>
        </p:txBody>
      </p:sp>
      <p:sp>
        <p:nvSpPr>
          <p:cNvPr id="3" name="Date Placeholder 2">
            <a:extLst>
              <a:ext uri="{FF2B5EF4-FFF2-40B4-BE49-F238E27FC236}">
                <a16:creationId xmlns:a16="http://schemas.microsoft.com/office/drawing/2014/main" id="{5EFD5713-DA3D-4570-963B-1E1918C51F95}"/>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5795DFA8-F66D-4307-A4E4-376FB802A9AC}"/>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25</a:t>
            </a:fld>
            <a:endParaRPr kumimoji="0" lang="en-US" dirty="0"/>
          </a:p>
        </p:txBody>
      </p:sp>
      <p:sp>
        <p:nvSpPr>
          <p:cNvPr id="5" name="Content Placeholder 4">
            <a:extLst>
              <a:ext uri="{FF2B5EF4-FFF2-40B4-BE49-F238E27FC236}">
                <a16:creationId xmlns:a16="http://schemas.microsoft.com/office/drawing/2014/main" id="{CB60B4E1-1856-4874-B653-FE9114040B95}"/>
              </a:ext>
            </a:extLst>
          </p:cNvPr>
          <p:cNvSpPr>
            <a:spLocks noGrp="1"/>
          </p:cNvSpPr>
          <p:nvPr>
            <p:ph sz="quarter" idx="1"/>
          </p:nvPr>
        </p:nvSpPr>
        <p:spPr>
          <a:xfrm>
            <a:off x="609600" y="1219199"/>
            <a:ext cx="10972800" cy="5257101"/>
          </a:xfrm>
        </p:spPr>
        <p:txBody>
          <a:bodyPr>
            <a:normAutofit fontScale="92500"/>
          </a:bodyPr>
          <a:lstStyle/>
          <a:p>
            <a:r>
              <a:rPr lang="en-US" dirty="0"/>
              <a:t>Use cases and business rules are intertwined. </a:t>
            </a:r>
          </a:p>
          <a:p>
            <a:r>
              <a:rPr lang="en-US" dirty="0"/>
              <a:t>Some business rules constrain which roles can perform all or parts of a use case. </a:t>
            </a:r>
          </a:p>
          <a:p>
            <a:pPr lvl="1"/>
            <a:r>
              <a:rPr lang="en-US" dirty="0"/>
              <a:t>Perhaps only users who have certain privilege levels can perform specific alternative flows. </a:t>
            </a:r>
          </a:p>
          <a:p>
            <a:pPr lvl="1"/>
            <a:r>
              <a:rPr lang="en-US" dirty="0"/>
              <a:t>That is, the rule might impose preconditions that the system must test before letting the user proceed. </a:t>
            </a:r>
          </a:p>
          <a:p>
            <a:r>
              <a:rPr lang="en-US" dirty="0"/>
              <a:t>Business rules can influence specific steps in the normal flow by defining valid input values o</a:t>
            </a:r>
          </a:p>
          <a:p>
            <a:r>
              <a:rPr lang="en-US" dirty="0"/>
              <a:t>While you are exploring use cases you might uncover pertinent business rules. </a:t>
            </a:r>
          </a:p>
          <a:p>
            <a:pPr lvl="1"/>
            <a:r>
              <a:rPr lang="en-US" dirty="0"/>
              <a:t>sometimes you invent business rules during elicitation and analysis</a:t>
            </a:r>
          </a:p>
          <a:p>
            <a:pPr lvl="1"/>
            <a:r>
              <a:rPr lang="en-US" dirty="0"/>
              <a:t>sometimes your discussions reveal relevant rules that already exist in the organization</a:t>
            </a:r>
          </a:p>
          <a:p>
            <a:pPr lvl="1"/>
            <a:r>
              <a:rPr lang="en-US" dirty="0"/>
              <a:t>sometimes you already know about existing rules that the system will have to respect</a:t>
            </a:r>
            <a:endParaRPr lang="en-PK" dirty="0"/>
          </a:p>
        </p:txBody>
      </p:sp>
    </p:spTree>
    <p:extLst>
      <p:ext uri="{BB962C8B-B14F-4D97-AF65-F5344CB8AC3E}">
        <p14:creationId xmlns:p14="http://schemas.microsoft.com/office/powerpoint/2010/main" val="3243411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7FBA-B7DB-43D3-A77B-63E2CD6051F8}"/>
              </a:ext>
            </a:extLst>
          </p:cNvPr>
          <p:cNvSpPr>
            <a:spLocks noGrp="1"/>
          </p:cNvSpPr>
          <p:nvPr>
            <p:ph type="title"/>
          </p:nvPr>
        </p:nvSpPr>
        <p:spPr/>
        <p:txBody>
          <a:bodyPr/>
          <a:lstStyle/>
          <a:p>
            <a:r>
              <a:rPr lang="en-US" dirty="0"/>
              <a:t>Different ways of identifying use cases</a:t>
            </a:r>
            <a:endParaRPr lang="en-PK" dirty="0"/>
          </a:p>
        </p:txBody>
      </p:sp>
      <p:sp>
        <p:nvSpPr>
          <p:cNvPr id="3" name="Date Placeholder 2">
            <a:extLst>
              <a:ext uri="{FF2B5EF4-FFF2-40B4-BE49-F238E27FC236}">
                <a16:creationId xmlns:a16="http://schemas.microsoft.com/office/drawing/2014/main" id="{279D6F89-C169-4186-B500-212C349BFED9}"/>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C4392B3F-ECEE-4F69-8E87-7BB5B2422B9B}"/>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26</a:t>
            </a:fld>
            <a:endParaRPr kumimoji="0" lang="en-US" dirty="0"/>
          </a:p>
        </p:txBody>
      </p:sp>
      <p:sp>
        <p:nvSpPr>
          <p:cNvPr id="5" name="Content Placeholder 4">
            <a:extLst>
              <a:ext uri="{FF2B5EF4-FFF2-40B4-BE49-F238E27FC236}">
                <a16:creationId xmlns:a16="http://schemas.microsoft.com/office/drawing/2014/main" id="{A43F92FE-FF30-4037-8FB7-7983C5B223DE}"/>
              </a:ext>
            </a:extLst>
          </p:cNvPr>
          <p:cNvSpPr>
            <a:spLocks noGrp="1"/>
          </p:cNvSpPr>
          <p:nvPr>
            <p:ph sz="quarter" idx="1"/>
          </p:nvPr>
        </p:nvSpPr>
        <p:spPr/>
        <p:txBody>
          <a:bodyPr>
            <a:normAutofit fontScale="92500" lnSpcReduction="20000"/>
          </a:bodyPr>
          <a:lstStyle/>
          <a:p>
            <a:r>
              <a:rPr lang="en-US" dirty="0"/>
              <a:t>Identify the actors first, then lay out the business processes being supported by the system, and define the use cases for activities where actors and systems interact.</a:t>
            </a:r>
          </a:p>
          <a:p>
            <a:r>
              <a:rPr lang="en-US" dirty="0"/>
              <a:t>Create a specific scenario to illustrate each business process, then generalize the scenarios into use cases and identify the actors involved in each one.</a:t>
            </a:r>
          </a:p>
          <a:p>
            <a:r>
              <a:rPr lang="en-US" dirty="0"/>
              <a:t>Using a business process description, ask, “What tasks must the system perform to complete this process or convert the inputs into outputs?” Those tasks might be use cases.</a:t>
            </a:r>
          </a:p>
          <a:p>
            <a:r>
              <a:rPr lang="en-US" dirty="0"/>
              <a:t>Identify the external events to which the system must respond, then relate these events to participating actors and specific use cases.</a:t>
            </a:r>
          </a:p>
          <a:p>
            <a:r>
              <a:rPr lang="en-US" dirty="0"/>
              <a:t>Use a CRUD analysis to identify data entities that require use cases to create, read, update, delete, or otherwise manipulate them.</a:t>
            </a:r>
          </a:p>
          <a:p>
            <a:r>
              <a:rPr lang="en-US" dirty="0"/>
              <a:t>Examine the context diagram and ask, “What objectives do each of these external entities want to achieve with the help of the system?”</a:t>
            </a:r>
            <a:endParaRPr lang="en-PK" dirty="0"/>
          </a:p>
        </p:txBody>
      </p:sp>
    </p:spTree>
    <p:extLst>
      <p:ext uri="{BB962C8B-B14F-4D97-AF65-F5344CB8AC3E}">
        <p14:creationId xmlns:p14="http://schemas.microsoft.com/office/powerpoint/2010/main" val="182747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77777-65C8-485E-9E77-969B10179C8C}"/>
              </a:ext>
            </a:extLst>
          </p:cNvPr>
          <p:cNvSpPr>
            <a:spLocks noGrp="1"/>
          </p:cNvSpPr>
          <p:nvPr>
            <p:ph type="title"/>
          </p:nvPr>
        </p:nvSpPr>
        <p:spPr/>
        <p:txBody>
          <a:bodyPr/>
          <a:lstStyle/>
          <a:p>
            <a:r>
              <a:rPr lang="en-US" dirty="0"/>
              <a:t>Use cases and functional requirements</a:t>
            </a:r>
            <a:endParaRPr lang="en-PK" dirty="0"/>
          </a:p>
        </p:txBody>
      </p:sp>
      <p:sp>
        <p:nvSpPr>
          <p:cNvPr id="3" name="Date Placeholder 2">
            <a:extLst>
              <a:ext uri="{FF2B5EF4-FFF2-40B4-BE49-F238E27FC236}">
                <a16:creationId xmlns:a16="http://schemas.microsoft.com/office/drawing/2014/main" id="{CDFC38FD-E9EB-4061-90B2-F1D2AE2BA748}"/>
              </a:ext>
            </a:extLst>
          </p:cNvPr>
          <p:cNvSpPr>
            <a:spLocks noGrp="1"/>
          </p:cNvSpPr>
          <p:nvPr>
            <p:ph type="dt" sz="half" idx="10"/>
          </p:nvPr>
        </p:nvSpPr>
        <p:spPr/>
        <p:txBody>
          <a:bodyPr/>
          <a:lstStyle/>
          <a:p>
            <a:pPr eaLnBrk="1" latinLnBrk="0" hangingPunct="1"/>
            <a:r>
              <a:rPr lang="en-US" dirty="0"/>
              <a:t>RQ</a:t>
            </a:r>
          </a:p>
        </p:txBody>
      </p:sp>
      <p:sp>
        <p:nvSpPr>
          <p:cNvPr id="4" name="Slide Number Placeholder 3">
            <a:extLst>
              <a:ext uri="{FF2B5EF4-FFF2-40B4-BE49-F238E27FC236}">
                <a16:creationId xmlns:a16="http://schemas.microsoft.com/office/drawing/2014/main" id="{5E6C510F-D93D-48B5-A2F9-AD3A7EF604D5}"/>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27</a:t>
            </a:fld>
            <a:endParaRPr kumimoji="0" lang="en-US" dirty="0"/>
          </a:p>
        </p:txBody>
      </p:sp>
      <p:sp>
        <p:nvSpPr>
          <p:cNvPr id="5" name="Content Placeholder 4">
            <a:extLst>
              <a:ext uri="{FF2B5EF4-FFF2-40B4-BE49-F238E27FC236}">
                <a16:creationId xmlns:a16="http://schemas.microsoft.com/office/drawing/2014/main" id="{CABAD560-7A79-4BC4-857F-9C40A4122951}"/>
              </a:ext>
            </a:extLst>
          </p:cNvPr>
          <p:cNvSpPr>
            <a:spLocks noGrp="1"/>
          </p:cNvSpPr>
          <p:nvPr>
            <p:ph sz="quarter" idx="1"/>
          </p:nvPr>
        </p:nvSpPr>
        <p:spPr/>
        <p:txBody>
          <a:bodyPr>
            <a:normAutofit fontScale="92500" lnSpcReduction="20000"/>
          </a:bodyPr>
          <a:lstStyle/>
          <a:p>
            <a:r>
              <a:rPr lang="en-US" dirty="0"/>
              <a:t>Software developers don’t implement business requirements or user requirements - they implement specific bits of system behavior, the functional requirements. </a:t>
            </a:r>
          </a:p>
          <a:p>
            <a:r>
              <a:rPr lang="en-US" dirty="0"/>
              <a:t>Some regard the use cases as being the functional requirements. </a:t>
            </a:r>
          </a:p>
          <a:p>
            <a:r>
              <a:rPr lang="en-US" dirty="0"/>
              <a:t>However, many organizations get into trouble when they simply pass their use cases to developers for implementation. </a:t>
            </a:r>
          </a:p>
          <a:p>
            <a:pPr lvl="1"/>
            <a:r>
              <a:rPr lang="en-US" dirty="0"/>
              <a:t>Use cases describe the user’s perspective, looking at the externally visible behavior of the system, they don’t contain all the information that a developer needs to write the software. </a:t>
            </a:r>
          </a:p>
          <a:p>
            <a:r>
              <a:rPr lang="en-US" dirty="0"/>
              <a:t>To reduce this uncertainty, explicitly specify the functional requirements necessary to implement each use case.</a:t>
            </a:r>
          </a:p>
          <a:p>
            <a:pPr lvl="1"/>
            <a:r>
              <a:rPr lang="en-US" dirty="0"/>
              <a:t>Some functional requirements are easily detectable in use cases while others don’t appear in the use case description</a:t>
            </a:r>
          </a:p>
          <a:p>
            <a:pPr lvl="2"/>
            <a:r>
              <a:rPr lang="en-US" dirty="0"/>
              <a:t>e.g. the way use cases are typically documented does not specify what the system should do if a precondition is </a:t>
            </a:r>
            <a:r>
              <a:rPr lang="en-US" i="1" dirty="0"/>
              <a:t>not </a:t>
            </a:r>
            <a:r>
              <a:rPr lang="en-US" dirty="0"/>
              <a:t>satisfied </a:t>
            </a:r>
            <a:endParaRPr lang="en-PK" dirty="0"/>
          </a:p>
        </p:txBody>
      </p:sp>
    </p:spTree>
    <p:extLst>
      <p:ext uri="{BB962C8B-B14F-4D97-AF65-F5344CB8AC3E}">
        <p14:creationId xmlns:p14="http://schemas.microsoft.com/office/powerpoint/2010/main" val="2421574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5DFDD-7E6C-4652-AE76-E05AECDB8B05}"/>
              </a:ext>
            </a:extLst>
          </p:cNvPr>
          <p:cNvSpPr>
            <a:spLocks noGrp="1"/>
          </p:cNvSpPr>
          <p:nvPr>
            <p:ph type="title"/>
          </p:nvPr>
        </p:nvSpPr>
        <p:spPr/>
        <p:txBody>
          <a:bodyPr>
            <a:normAutofit fontScale="90000"/>
          </a:bodyPr>
          <a:lstStyle/>
          <a:p>
            <a:r>
              <a:rPr lang="en-US" dirty="0"/>
              <a:t>Ways to document use cases and functional requirements</a:t>
            </a:r>
            <a:endParaRPr lang="en-PK" dirty="0"/>
          </a:p>
        </p:txBody>
      </p:sp>
      <p:sp>
        <p:nvSpPr>
          <p:cNvPr id="3" name="Date Placeholder 2">
            <a:extLst>
              <a:ext uri="{FF2B5EF4-FFF2-40B4-BE49-F238E27FC236}">
                <a16:creationId xmlns:a16="http://schemas.microsoft.com/office/drawing/2014/main" id="{3D3BFD72-7377-494E-880F-08B6AD330182}"/>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C5BF7292-079B-4AC6-8C42-0CDD4D63182E}"/>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28</a:t>
            </a:fld>
            <a:endParaRPr kumimoji="0" lang="en-US" dirty="0"/>
          </a:p>
        </p:txBody>
      </p:sp>
      <p:sp>
        <p:nvSpPr>
          <p:cNvPr id="5" name="Content Placeholder 4">
            <a:extLst>
              <a:ext uri="{FF2B5EF4-FFF2-40B4-BE49-F238E27FC236}">
                <a16:creationId xmlns:a16="http://schemas.microsoft.com/office/drawing/2014/main" id="{E018EE83-DDA6-4830-B3AC-D28B15830021}"/>
              </a:ext>
            </a:extLst>
          </p:cNvPr>
          <p:cNvSpPr>
            <a:spLocks noGrp="1"/>
          </p:cNvSpPr>
          <p:nvPr>
            <p:ph sz="quarter" idx="1"/>
          </p:nvPr>
        </p:nvSpPr>
        <p:spPr>
          <a:xfrm>
            <a:off x="609600" y="1219200"/>
            <a:ext cx="10972800" cy="5502910"/>
          </a:xfrm>
        </p:spPr>
        <p:txBody>
          <a:bodyPr>
            <a:normAutofit fontScale="77500" lnSpcReduction="20000"/>
          </a:bodyPr>
          <a:lstStyle/>
          <a:p>
            <a:r>
              <a:rPr lang="en-US" dirty="0"/>
              <a:t>Use cases only</a:t>
            </a:r>
          </a:p>
          <a:p>
            <a:pPr lvl="1"/>
            <a:r>
              <a:rPr lang="en-US" dirty="0"/>
              <a:t>Include the functional requirements along with each use case specification, if they aren’t already evident. </a:t>
            </a:r>
          </a:p>
          <a:p>
            <a:pPr lvl="1"/>
            <a:r>
              <a:rPr lang="en-US" dirty="0"/>
              <a:t>You’ll still need to document nonfunctional requirements and any functionality that’s not associated with a use case. </a:t>
            </a:r>
          </a:p>
          <a:p>
            <a:r>
              <a:rPr lang="en-US" dirty="0"/>
              <a:t>Use cases and functional requirements</a:t>
            </a:r>
          </a:p>
          <a:p>
            <a:pPr lvl="1"/>
            <a:r>
              <a:rPr lang="en-US" dirty="0"/>
              <a:t>Write simple use cases and document the functional requirements derived from each one in an SRS or a requirements repository. </a:t>
            </a:r>
          </a:p>
          <a:p>
            <a:pPr lvl="1"/>
            <a:r>
              <a:rPr lang="en-US" dirty="0"/>
              <a:t>You should establish traceability between the use cases and their associated functional requirements. </a:t>
            </a:r>
          </a:p>
          <a:p>
            <a:r>
              <a:rPr lang="en-US" dirty="0"/>
              <a:t>Functional requirements only</a:t>
            </a:r>
          </a:p>
          <a:p>
            <a:pPr lvl="1"/>
            <a:r>
              <a:rPr lang="en-US" dirty="0"/>
              <a:t>Organize your functional requirements by use case or by feature, and include both the use cases and the functional requirements in the SRS or requirements repository </a:t>
            </a:r>
          </a:p>
          <a:p>
            <a:pPr lvl="1"/>
            <a:r>
              <a:rPr lang="en-US" dirty="0"/>
              <a:t>This approach uses concise use cases and doesn’t result in a separate user requirements document.</a:t>
            </a:r>
          </a:p>
          <a:p>
            <a:r>
              <a:rPr lang="en-US" dirty="0"/>
              <a:t>Use cases and tests</a:t>
            </a:r>
          </a:p>
          <a:p>
            <a:pPr lvl="1"/>
            <a:r>
              <a:rPr lang="en-US" dirty="0"/>
              <a:t>If you write both detailed use case specifications and functional requirements, there may be duplication</a:t>
            </a:r>
          </a:p>
          <a:p>
            <a:pPr lvl="2"/>
            <a:r>
              <a:rPr lang="en-US" dirty="0"/>
              <a:t>There is little value in writing the same requirement twice. </a:t>
            </a:r>
          </a:p>
          <a:p>
            <a:pPr lvl="1"/>
            <a:r>
              <a:rPr lang="en-US" dirty="0"/>
              <a:t>Write fairly complete use case specifications, but then write acceptance tests to determine if the system properly handles the basic behavior of the use case, alternative success paths, and the various things that could go wrong.</a:t>
            </a:r>
            <a:endParaRPr lang="en-PK" dirty="0"/>
          </a:p>
        </p:txBody>
      </p:sp>
    </p:spTree>
    <p:extLst>
      <p:ext uri="{BB962C8B-B14F-4D97-AF65-F5344CB8AC3E}">
        <p14:creationId xmlns:p14="http://schemas.microsoft.com/office/powerpoint/2010/main" val="2271730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4B93-492F-4526-8161-93CDCC99040F}"/>
              </a:ext>
            </a:extLst>
          </p:cNvPr>
          <p:cNvSpPr>
            <a:spLocks noGrp="1"/>
          </p:cNvSpPr>
          <p:nvPr>
            <p:ph type="title"/>
          </p:nvPr>
        </p:nvSpPr>
        <p:spPr/>
        <p:txBody>
          <a:bodyPr/>
          <a:lstStyle/>
          <a:p>
            <a:r>
              <a:rPr lang="en-US" dirty="0"/>
              <a:t>Use case traps to avoid</a:t>
            </a:r>
            <a:endParaRPr lang="en-PK" dirty="0"/>
          </a:p>
        </p:txBody>
      </p:sp>
      <p:sp>
        <p:nvSpPr>
          <p:cNvPr id="3" name="Date Placeholder 2">
            <a:extLst>
              <a:ext uri="{FF2B5EF4-FFF2-40B4-BE49-F238E27FC236}">
                <a16:creationId xmlns:a16="http://schemas.microsoft.com/office/drawing/2014/main" id="{A35F5746-99CB-4B83-8F98-CC040D2984CC}"/>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8B3941EB-1A49-49AC-840D-F19FB25E09AA}"/>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29</a:t>
            </a:fld>
            <a:endParaRPr kumimoji="0" lang="en-US" dirty="0"/>
          </a:p>
        </p:txBody>
      </p:sp>
      <p:sp>
        <p:nvSpPr>
          <p:cNvPr id="5" name="Content Placeholder 4">
            <a:extLst>
              <a:ext uri="{FF2B5EF4-FFF2-40B4-BE49-F238E27FC236}">
                <a16:creationId xmlns:a16="http://schemas.microsoft.com/office/drawing/2014/main" id="{205A8A1B-768F-4A03-B856-F899E5A01CFE}"/>
              </a:ext>
            </a:extLst>
          </p:cNvPr>
          <p:cNvSpPr>
            <a:spLocks noGrp="1"/>
          </p:cNvSpPr>
          <p:nvPr>
            <p:ph sz="quarter" idx="1"/>
          </p:nvPr>
        </p:nvSpPr>
        <p:spPr/>
        <p:txBody>
          <a:bodyPr/>
          <a:lstStyle/>
          <a:p>
            <a:r>
              <a:rPr lang="en-US" dirty="0"/>
              <a:t>Too many use cases</a:t>
            </a:r>
          </a:p>
          <a:p>
            <a:r>
              <a:rPr lang="en-US" dirty="0"/>
              <a:t>Highly complex use cases</a:t>
            </a:r>
          </a:p>
          <a:p>
            <a:r>
              <a:rPr lang="en-US" dirty="0"/>
              <a:t>Including design in the use cases</a:t>
            </a:r>
          </a:p>
          <a:p>
            <a:r>
              <a:rPr lang="en-US" dirty="0"/>
              <a:t>Including data definitions in the use cases</a:t>
            </a:r>
          </a:p>
          <a:p>
            <a:r>
              <a:rPr lang="en-US" dirty="0"/>
              <a:t>Use cases that users don’t understand</a:t>
            </a:r>
          </a:p>
          <a:p>
            <a:r>
              <a:rPr lang="en-US" dirty="0"/>
              <a:t>Don’t spend a lot of time detailing use cases that won’t be implemented for months or years. They’re likely to change or disappear before construction begins.</a:t>
            </a:r>
            <a:endParaRPr lang="en-PK" dirty="0"/>
          </a:p>
        </p:txBody>
      </p:sp>
    </p:spTree>
    <p:extLst>
      <p:ext uri="{BB962C8B-B14F-4D97-AF65-F5344CB8AC3E}">
        <p14:creationId xmlns:p14="http://schemas.microsoft.com/office/powerpoint/2010/main" val="2857122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C3EA-9C4F-B647-A828-85AE79230E50}"/>
              </a:ext>
            </a:extLst>
          </p:cNvPr>
          <p:cNvSpPr>
            <a:spLocks noGrp="1"/>
          </p:cNvSpPr>
          <p:nvPr>
            <p:ph type="title"/>
          </p:nvPr>
        </p:nvSpPr>
        <p:spPr/>
        <p:txBody>
          <a:bodyPr/>
          <a:lstStyle/>
          <a:p>
            <a:r>
              <a:rPr lang="en-PK" dirty="0"/>
              <a:t>User requirements</a:t>
            </a:r>
          </a:p>
        </p:txBody>
      </p:sp>
      <p:sp>
        <p:nvSpPr>
          <p:cNvPr id="3" name="Date Placeholder 2">
            <a:extLst>
              <a:ext uri="{FF2B5EF4-FFF2-40B4-BE49-F238E27FC236}">
                <a16:creationId xmlns:a16="http://schemas.microsoft.com/office/drawing/2014/main" id="{A86AFFEC-43BA-BF4B-B293-1E9C29C69E96}"/>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4D6DCB3E-E272-7D46-B32C-DF5A267FFE82}"/>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a:t>
            </a:fld>
            <a:endParaRPr kumimoji="0" lang="en-US" dirty="0"/>
          </a:p>
        </p:txBody>
      </p:sp>
      <p:sp>
        <p:nvSpPr>
          <p:cNvPr id="5" name="Content Placeholder 4">
            <a:extLst>
              <a:ext uri="{FF2B5EF4-FFF2-40B4-BE49-F238E27FC236}">
                <a16:creationId xmlns:a16="http://schemas.microsoft.com/office/drawing/2014/main" id="{227E02AA-A6FE-A14F-92B0-638F522D717B}"/>
              </a:ext>
            </a:extLst>
          </p:cNvPr>
          <p:cNvSpPr>
            <a:spLocks noGrp="1"/>
          </p:cNvSpPr>
          <p:nvPr>
            <p:ph sz="quarter" idx="1"/>
          </p:nvPr>
        </p:nvSpPr>
        <p:spPr>
          <a:xfrm>
            <a:off x="609600" y="1219200"/>
            <a:ext cx="3519948" cy="4937760"/>
          </a:xfrm>
        </p:spPr>
        <p:txBody>
          <a:bodyPr/>
          <a:lstStyle/>
          <a:p>
            <a:r>
              <a:rPr lang="en-GB" dirty="0"/>
              <a:t>User requirements are found in the second level of requirements </a:t>
            </a:r>
          </a:p>
          <a:p>
            <a:endParaRPr lang="en-PK" dirty="0"/>
          </a:p>
        </p:txBody>
      </p:sp>
      <p:pic>
        <p:nvPicPr>
          <p:cNvPr id="6" name="Picture 5">
            <a:extLst>
              <a:ext uri="{FF2B5EF4-FFF2-40B4-BE49-F238E27FC236}">
                <a16:creationId xmlns:a16="http://schemas.microsoft.com/office/drawing/2014/main" id="{515B998D-61BF-A247-8B1B-7C3A1A4F0654}"/>
              </a:ext>
            </a:extLst>
          </p:cNvPr>
          <p:cNvPicPr>
            <a:picLocks noChangeAspect="1"/>
          </p:cNvPicPr>
          <p:nvPr/>
        </p:nvPicPr>
        <p:blipFill>
          <a:blip r:embed="rId2"/>
          <a:stretch>
            <a:fillRect/>
          </a:stretch>
        </p:blipFill>
        <p:spPr>
          <a:xfrm>
            <a:off x="3878827" y="1027514"/>
            <a:ext cx="8133789" cy="5533839"/>
          </a:xfrm>
          <a:prstGeom prst="rect">
            <a:avLst/>
          </a:prstGeom>
        </p:spPr>
      </p:pic>
    </p:spTree>
    <p:extLst>
      <p:ext uri="{BB962C8B-B14F-4D97-AF65-F5344CB8AC3E}">
        <p14:creationId xmlns:p14="http://schemas.microsoft.com/office/powerpoint/2010/main" val="1302134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CC79-237D-3145-8846-6CA339D273FE}"/>
              </a:ext>
            </a:extLst>
          </p:cNvPr>
          <p:cNvSpPr>
            <a:spLocks noGrp="1"/>
          </p:cNvSpPr>
          <p:nvPr>
            <p:ph type="title"/>
          </p:nvPr>
        </p:nvSpPr>
        <p:spPr/>
        <p:txBody>
          <a:bodyPr/>
          <a:lstStyle/>
          <a:p>
            <a:r>
              <a:rPr lang="en-US" dirty="0"/>
              <a:t>Summary</a:t>
            </a:r>
            <a:endParaRPr lang="en-PK" dirty="0"/>
          </a:p>
        </p:txBody>
      </p:sp>
      <p:sp>
        <p:nvSpPr>
          <p:cNvPr id="3" name="Date Placeholder 2">
            <a:extLst>
              <a:ext uri="{FF2B5EF4-FFF2-40B4-BE49-F238E27FC236}">
                <a16:creationId xmlns:a16="http://schemas.microsoft.com/office/drawing/2014/main" id="{C293E326-CED0-EB4E-8E80-66D07244C59F}"/>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6E24FDDF-0A6C-A147-9E70-AFD1E06E3E0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30</a:t>
            </a:fld>
            <a:endParaRPr kumimoji="0" lang="en-US" dirty="0"/>
          </a:p>
        </p:txBody>
      </p:sp>
      <p:sp>
        <p:nvSpPr>
          <p:cNvPr id="5" name="Content Placeholder 4">
            <a:extLst>
              <a:ext uri="{FF2B5EF4-FFF2-40B4-BE49-F238E27FC236}">
                <a16:creationId xmlns:a16="http://schemas.microsoft.com/office/drawing/2014/main" id="{00ADB409-5EBB-8142-8CDC-565420AD4734}"/>
              </a:ext>
            </a:extLst>
          </p:cNvPr>
          <p:cNvSpPr>
            <a:spLocks noGrp="1"/>
          </p:cNvSpPr>
          <p:nvPr>
            <p:ph sz="quarter" idx="1"/>
          </p:nvPr>
        </p:nvSpPr>
        <p:spPr/>
        <p:txBody>
          <a:bodyPr/>
          <a:lstStyle/>
          <a:p>
            <a:r>
              <a:rPr lang="en-US" dirty="0"/>
              <a:t>User requirements approaches</a:t>
            </a:r>
          </a:p>
          <a:p>
            <a:r>
              <a:rPr lang="en-US" dirty="0"/>
              <a:t>Use cases</a:t>
            </a:r>
          </a:p>
          <a:p>
            <a:r>
              <a:rPr lang="en-US" dirty="0"/>
              <a:t>User stories</a:t>
            </a:r>
          </a:p>
          <a:p>
            <a:r>
              <a:rPr lang="en-US" dirty="0"/>
              <a:t>Use case description and diagram</a:t>
            </a:r>
          </a:p>
          <a:p>
            <a:r>
              <a:rPr lang="en-US" dirty="0"/>
              <a:t>Use case and functional requirements</a:t>
            </a:r>
          </a:p>
          <a:p>
            <a:endParaRPr lang="en-PK" dirty="0"/>
          </a:p>
        </p:txBody>
      </p:sp>
    </p:spTree>
    <p:extLst>
      <p:ext uri="{BB962C8B-B14F-4D97-AF65-F5344CB8AC3E}">
        <p14:creationId xmlns:p14="http://schemas.microsoft.com/office/powerpoint/2010/main" val="93290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E457-C0ED-2D4F-BA58-282DE01AEEA7}"/>
              </a:ext>
            </a:extLst>
          </p:cNvPr>
          <p:cNvSpPr>
            <a:spLocks noGrp="1"/>
          </p:cNvSpPr>
          <p:nvPr>
            <p:ph type="title"/>
          </p:nvPr>
        </p:nvSpPr>
        <p:spPr/>
        <p:txBody>
          <a:bodyPr>
            <a:normAutofit/>
          </a:bodyPr>
          <a:lstStyle/>
          <a:p>
            <a:r>
              <a:rPr lang="en-GB" dirty="0"/>
              <a:t>Understanding requirements of users</a:t>
            </a:r>
            <a:endParaRPr lang="en-PK" dirty="0"/>
          </a:p>
        </p:txBody>
      </p:sp>
      <p:sp>
        <p:nvSpPr>
          <p:cNvPr id="3" name="Date Placeholder 2">
            <a:extLst>
              <a:ext uri="{FF2B5EF4-FFF2-40B4-BE49-F238E27FC236}">
                <a16:creationId xmlns:a16="http://schemas.microsoft.com/office/drawing/2014/main" id="{D8715529-DB58-C946-868B-DD13712EED61}"/>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385C9476-B976-2D41-BE92-0C788C53CFAF}"/>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sp>
        <p:nvSpPr>
          <p:cNvPr id="5" name="Content Placeholder 4">
            <a:extLst>
              <a:ext uri="{FF2B5EF4-FFF2-40B4-BE49-F238E27FC236}">
                <a16:creationId xmlns:a16="http://schemas.microsoft.com/office/drawing/2014/main" id="{6615F21F-201C-B24D-84D2-19DA1961958B}"/>
              </a:ext>
            </a:extLst>
          </p:cNvPr>
          <p:cNvSpPr>
            <a:spLocks noGrp="1"/>
          </p:cNvSpPr>
          <p:nvPr>
            <p:ph sz="quarter" idx="1"/>
          </p:nvPr>
        </p:nvSpPr>
        <p:spPr>
          <a:xfrm>
            <a:off x="609600" y="1219200"/>
            <a:ext cx="10972800" cy="5486400"/>
          </a:xfrm>
        </p:spPr>
        <p:txBody>
          <a:bodyPr>
            <a:normAutofit lnSpcReduction="10000"/>
          </a:bodyPr>
          <a:lstStyle/>
          <a:p>
            <a:r>
              <a:rPr lang="en-GB" dirty="0"/>
              <a:t>A necessary prerequisite to designing software that meets user needs is to understand what the users intend to do with it. </a:t>
            </a:r>
          </a:p>
          <a:p>
            <a:r>
              <a:rPr lang="en-GB" dirty="0"/>
              <a:t>Product-centric approach</a:t>
            </a:r>
          </a:p>
          <a:p>
            <a:pPr lvl="1"/>
            <a:r>
              <a:rPr lang="en-GB" dirty="0"/>
              <a:t>focus on defining the features to implement in the software</a:t>
            </a:r>
          </a:p>
          <a:p>
            <a:pPr lvl="1"/>
            <a:r>
              <a:rPr lang="en-GB" dirty="0"/>
              <a:t>hoping that those features will appeal to prospective customers</a:t>
            </a:r>
          </a:p>
          <a:p>
            <a:r>
              <a:rPr lang="en-GB" dirty="0"/>
              <a:t>User-centric and Usage-centric approach</a:t>
            </a:r>
          </a:p>
          <a:p>
            <a:pPr lvl="1"/>
            <a:r>
              <a:rPr lang="en-GB" dirty="0"/>
              <a:t>focus on users and their anticipated usage</a:t>
            </a:r>
          </a:p>
          <a:p>
            <a:pPr lvl="1"/>
            <a:r>
              <a:rPr lang="en-GB" dirty="0"/>
              <a:t>helps to reveal the necessary functionality, avoids implementing features that no one will use, and assists with prioritization</a:t>
            </a:r>
          </a:p>
          <a:p>
            <a:r>
              <a:rPr lang="en-GB" dirty="0"/>
              <a:t>Two of the most commonly employed techniques for exploring user requirements: </a:t>
            </a:r>
          </a:p>
          <a:p>
            <a:pPr lvl="1"/>
            <a:r>
              <a:rPr lang="en-GB" dirty="0"/>
              <a:t>use cases</a:t>
            </a:r>
          </a:p>
          <a:p>
            <a:pPr lvl="1"/>
            <a:r>
              <a:rPr lang="en-GB" dirty="0"/>
              <a:t>user stories</a:t>
            </a:r>
          </a:p>
        </p:txBody>
      </p:sp>
    </p:spTree>
    <p:extLst>
      <p:ext uri="{BB962C8B-B14F-4D97-AF65-F5344CB8AC3E}">
        <p14:creationId xmlns:p14="http://schemas.microsoft.com/office/powerpoint/2010/main" val="257972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23FF-7001-FA4B-93C0-908CF406DC19}"/>
              </a:ext>
            </a:extLst>
          </p:cNvPr>
          <p:cNvSpPr>
            <a:spLocks noGrp="1"/>
          </p:cNvSpPr>
          <p:nvPr>
            <p:ph type="title"/>
          </p:nvPr>
        </p:nvSpPr>
        <p:spPr/>
        <p:txBody>
          <a:bodyPr/>
          <a:lstStyle/>
          <a:p>
            <a:r>
              <a:rPr lang="en-GB" dirty="0"/>
              <a:t>Understanding requirements of users</a:t>
            </a:r>
            <a:endParaRPr lang="en-PK" dirty="0"/>
          </a:p>
        </p:txBody>
      </p:sp>
      <p:sp>
        <p:nvSpPr>
          <p:cNvPr id="3" name="Date Placeholder 2">
            <a:extLst>
              <a:ext uri="{FF2B5EF4-FFF2-40B4-BE49-F238E27FC236}">
                <a16:creationId xmlns:a16="http://schemas.microsoft.com/office/drawing/2014/main" id="{7B32E8AC-2963-A04A-9647-304E8BC87861}"/>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81BBFB04-1B14-8544-B720-457657FEE5BE}"/>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sp>
        <p:nvSpPr>
          <p:cNvPr id="5" name="Content Placeholder 4">
            <a:extLst>
              <a:ext uri="{FF2B5EF4-FFF2-40B4-BE49-F238E27FC236}">
                <a16:creationId xmlns:a16="http://schemas.microsoft.com/office/drawing/2014/main" id="{85CC15EE-01AF-E04C-8E02-7FA7D423C343}"/>
              </a:ext>
            </a:extLst>
          </p:cNvPr>
          <p:cNvSpPr>
            <a:spLocks noGrp="1"/>
          </p:cNvSpPr>
          <p:nvPr>
            <p:ph sz="quarter" idx="1"/>
          </p:nvPr>
        </p:nvSpPr>
        <p:spPr>
          <a:xfrm>
            <a:off x="609600" y="1219199"/>
            <a:ext cx="10972800" cy="5314335"/>
          </a:xfrm>
        </p:spPr>
        <p:txBody>
          <a:bodyPr>
            <a:normAutofit fontScale="92500" lnSpcReduction="20000"/>
          </a:bodyPr>
          <a:lstStyle/>
          <a:p>
            <a:r>
              <a:rPr lang="en-GB" dirty="0"/>
              <a:t>Both use cases and user stories shift from the product-centric perspective of requirements elicitation to discussing </a:t>
            </a:r>
            <a:r>
              <a:rPr lang="en-GB" dirty="0">
                <a:solidFill>
                  <a:srgbClr val="7030A0"/>
                </a:solidFill>
              </a:rPr>
              <a:t>what </a:t>
            </a:r>
            <a:r>
              <a:rPr lang="en-GB" i="1" dirty="0">
                <a:solidFill>
                  <a:srgbClr val="7030A0"/>
                </a:solidFill>
              </a:rPr>
              <a:t>users </a:t>
            </a:r>
            <a:r>
              <a:rPr lang="en-GB" dirty="0">
                <a:solidFill>
                  <a:srgbClr val="7030A0"/>
                </a:solidFill>
              </a:rPr>
              <a:t>need to accomplish</a:t>
            </a:r>
            <a:r>
              <a:rPr lang="en-GB" dirty="0"/>
              <a:t>, in contrast to asking users </a:t>
            </a:r>
            <a:r>
              <a:rPr lang="en-GB" dirty="0">
                <a:solidFill>
                  <a:srgbClr val="002060"/>
                </a:solidFill>
              </a:rPr>
              <a:t>what they want the </a:t>
            </a:r>
            <a:r>
              <a:rPr lang="en-GB" i="1" dirty="0">
                <a:solidFill>
                  <a:srgbClr val="002060"/>
                </a:solidFill>
              </a:rPr>
              <a:t>system </a:t>
            </a:r>
            <a:r>
              <a:rPr lang="en-GB" dirty="0">
                <a:solidFill>
                  <a:srgbClr val="002060"/>
                </a:solidFill>
              </a:rPr>
              <a:t>to do</a:t>
            </a:r>
            <a:r>
              <a:rPr lang="en-GB" dirty="0"/>
              <a:t>. </a:t>
            </a:r>
          </a:p>
          <a:p>
            <a:r>
              <a:rPr lang="en-GB" dirty="0"/>
              <a:t>Aim is to describe tasks that users will need to perform with the system, or user-system interactions that will result in a valuable outcome for some stakeholder. </a:t>
            </a:r>
          </a:p>
          <a:p>
            <a:r>
              <a:rPr lang="en-GB" dirty="0"/>
              <a:t>That understanding leads the BA to derive the necessary functionality that must be implemented and it leads to tests to verify whether the functionality was implemented correctly. </a:t>
            </a:r>
          </a:p>
          <a:p>
            <a:r>
              <a:rPr lang="en-GB" dirty="0"/>
              <a:t>Use cases and user stories …</a:t>
            </a:r>
          </a:p>
          <a:p>
            <a:pPr lvl="1"/>
            <a:r>
              <a:rPr lang="en-GB" dirty="0"/>
              <a:t>work well for exploring the requirements for business applications, websites, kiosks, and systems that let a user control a piece of hardware. </a:t>
            </a:r>
          </a:p>
          <a:p>
            <a:pPr lvl="1"/>
            <a:r>
              <a:rPr lang="en-GB" dirty="0"/>
              <a:t>inadequate for understanding the requirements of applications where the complexity does </a:t>
            </a:r>
            <a:r>
              <a:rPr lang="en-GB" i="1" dirty="0"/>
              <a:t>not </a:t>
            </a:r>
            <a:r>
              <a:rPr lang="en-GB" dirty="0"/>
              <a:t>lie in the user-system interactions, but it lies in the computations performed, the data compiled, or the reports generated (e.g. batch processing, data warehousing etc.)</a:t>
            </a:r>
            <a:r>
              <a:rPr lang="en-PK" dirty="0"/>
              <a:t>.</a:t>
            </a:r>
            <a:endParaRPr lang="en-GB" dirty="0"/>
          </a:p>
        </p:txBody>
      </p:sp>
    </p:spTree>
    <p:extLst>
      <p:ext uri="{BB962C8B-B14F-4D97-AF65-F5344CB8AC3E}">
        <p14:creationId xmlns:p14="http://schemas.microsoft.com/office/powerpoint/2010/main" val="417801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CF2B6-9350-8C49-AF48-11A1B5A7568B}"/>
              </a:ext>
            </a:extLst>
          </p:cNvPr>
          <p:cNvSpPr>
            <a:spLocks noGrp="1"/>
          </p:cNvSpPr>
          <p:nvPr>
            <p:ph type="title"/>
          </p:nvPr>
        </p:nvSpPr>
        <p:spPr/>
        <p:txBody>
          <a:bodyPr/>
          <a:lstStyle/>
          <a:p>
            <a:r>
              <a:rPr lang="en-PK" dirty="0"/>
              <a:t>Use case</a:t>
            </a:r>
          </a:p>
        </p:txBody>
      </p:sp>
      <p:sp>
        <p:nvSpPr>
          <p:cNvPr id="3" name="Date Placeholder 2">
            <a:extLst>
              <a:ext uri="{FF2B5EF4-FFF2-40B4-BE49-F238E27FC236}">
                <a16:creationId xmlns:a16="http://schemas.microsoft.com/office/drawing/2014/main" id="{B721E87A-A178-EA40-BDBF-3994E8506253}"/>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5E9BDB81-6E80-994F-9460-8E593DF64A60}"/>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
        <p:nvSpPr>
          <p:cNvPr id="5" name="Content Placeholder 4">
            <a:extLst>
              <a:ext uri="{FF2B5EF4-FFF2-40B4-BE49-F238E27FC236}">
                <a16:creationId xmlns:a16="http://schemas.microsoft.com/office/drawing/2014/main" id="{8B7207AF-0853-6D44-9C64-AB8166851D15}"/>
              </a:ext>
            </a:extLst>
          </p:cNvPr>
          <p:cNvSpPr>
            <a:spLocks noGrp="1"/>
          </p:cNvSpPr>
          <p:nvPr>
            <p:ph sz="quarter" idx="1"/>
          </p:nvPr>
        </p:nvSpPr>
        <p:spPr>
          <a:xfrm>
            <a:off x="609599" y="1219200"/>
            <a:ext cx="11413067" cy="1845733"/>
          </a:xfrm>
        </p:spPr>
        <p:txBody>
          <a:bodyPr>
            <a:normAutofit fontScale="92500"/>
          </a:bodyPr>
          <a:lstStyle/>
          <a:p>
            <a:r>
              <a:rPr lang="en-GB" dirty="0"/>
              <a:t>A </a:t>
            </a:r>
            <a:r>
              <a:rPr lang="en-GB" i="1" dirty="0"/>
              <a:t>use case </a:t>
            </a:r>
            <a:r>
              <a:rPr lang="en-GB" dirty="0"/>
              <a:t>describes a sequence of interactions between a system and an external actor that results in the actor being able to achieve some outcome of value. </a:t>
            </a:r>
          </a:p>
          <a:p>
            <a:pPr lvl="1"/>
            <a:r>
              <a:rPr lang="en-GB" dirty="0"/>
              <a:t>The names of use cases are always written in the form of a verb followed by an object. </a:t>
            </a:r>
          </a:p>
          <a:p>
            <a:r>
              <a:rPr lang="en-PK" dirty="0"/>
              <a:t>Example:</a:t>
            </a:r>
          </a:p>
        </p:txBody>
      </p:sp>
      <p:graphicFrame>
        <p:nvGraphicFramePr>
          <p:cNvPr id="9" name="Table 9">
            <a:extLst>
              <a:ext uri="{FF2B5EF4-FFF2-40B4-BE49-F238E27FC236}">
                <a16:creationId xmlns:a16="http://schemas.microsoft.com/office/drawing/2014/main" id="{AAE6B57C-C7E8-8442-8760-3646955B6C0E}"/>
              </a:ext>
            </a:extLst>
          </p:cNvPr>
          <p:cNvGraphicFramePr>
            <a:graphicFrameLocks noGrp="1"/>
          </p:cNvGraphicFramePr>
          <p:nvPr>
            <p:ph sz="quarter" idx="4294967295"/>
            <p:extLst>
              <p:ext uri="{D42A27DB-BD31-4B8C-83A1-F6EECF244321}">
                <p14:modId xmlns:p14="http://schemas.microsoft.com/office/powerpoint/2010/main" val="3338715558"/>
              </p:ext>
            </p:extLst>
          </p:nvPr>
        </p:nvGraphicFramePr>
        <p:xfrm>
          <a:off x="2116666" y="3064933"/>
          <a:ext cx="7958667" cy="3627120"/>
        </p:xfrm>
        <a:graphic>
          <a:graphicData uri="http://schemas.openxmlformats.org/drawingml/2006/table">
            <a:tbl>
              <a:tblPr firstRow="1" bandRow="1">
                <a:tableStyleId>{5C22544A-7EE6-4342-B048-85BDC9FD1C3A}</a:tableStyleId>
              </a:tblPr>
              <a:tblGrid>
                <a:gridCol w="2482612">
                  <a:extLst>
                    <a:ext uri="{9D8B030D-6E8A-4147-A177-3AD203B41FA5}">
                      <a16:colId xmlns:a16="http://schemas.microsoft.com/office/drawing/2014/main" val="981486253"/>
                    </a:ext>
                  </a:extLst>
                </a:gridCol>
                <a:gridCol w="5476055">
                  <a:extLst>
                    <a:ext uri="{9D8B030D-6E8A-4147-A177-3AD203B41FA5}">
                      <a16:colId xmlns:a16="http://schemas.microsoft.com/office/drawing/2014/main" val="2379653168"/>
                    </a:ext>
                  </a:extLst>
                </a:gridCol>
              </a:tblGrid>
              <a:tr h="370840">
                <a:tc>
                  <a:txBody>
                    <a:bodyPr/>
                    <a:lstStyle/>
                    <a:p>
                      <a:r>
                        <a:rPr lang="en-PK" sz="2200" dirty="0"/>
                        <a:t>Application</a:t>
                      </a:r>
                    </a:p>
                  </a:txBody>
                  <a:tcPr/>
                </a:tc>
                <a:tc>
                  <a:txBody>
                    <a:bodyPr/>
                    <a:lstStyle/>
                    <a:p>
                      <a:r>
                        <a:rPr lang="en-PK" sz="2200" dirty="0"/>
                        <a:t>Sample use cases</a:t>
                      </a:r>
                    </a:p>
                  </a:txBody>
                  <a:tcPr/>
                </a:tc>
                <a:extLst>
                  <a:ext uri="{0D108BD9-81ED-4DB2-BD59-A6C34878D82A}">
                    <a16:rowId xmlns:a16="http://schemas.microsoft.com/office/drawing/2014/main" val="26805722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kern="1200" dirty="0">
                          <a:solidFill>
                            <a:schemeClr val="dk1"/>
                          </a:solidFill>
                          <a:effectLst/>
                          <a:latin typeface="+mn-lt"/>
                          <a:ea typeface="+mn-ea"/>
                          <a:cs typeface="+mn-cs"/>
                        </a:rPr>
                        <a:t>Chemical tracking system </a:t>
                      </a:r>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kern="1200" dirty="0">
                          <a:solidFill>
                            <a:schemeClr val="dk1"/>
                          </a:solidFill>
                          <a:effectLst/>
                          <a:latin typeface="+mn-lt"/>
                          <a:ea typeface="+mn-ea"/>
                          <a:cs typeface="+mn-cs"/>
                        </a:rPr>
                        <a:t>Request a Chemical</a:t>
                      </a:r>
                      <a:br>
                        <a:rPr kumimoji="0" lang="en-GB" sz="2200" kern="1200" dirty="0">
                          <a:solidFill>
                            <a:schemeClr val="dk1"/>
                          </a:solidFill>
                          <a:effectLst/>
                          <a:latin typeface="+mn-lt"/>
                          <a:ea typeface="+mn-ea"/>
                          <a:cs typeface="+mn-cs"/>
                        </a:rPr>
                      </a:br>
                      <a:r>
                        <a:rPr kumimoji="0" lang="en-GB" sz="2200" kern="1200" dirty="0">
                          <a:solidFill>
                            <a:schemeClr val="dk1"/>
                          </a:solidFill>
                          <a:effectLst/>
                          <a:latin typeface="+mn-lt"/>
                          <a:ea typeface="+mn-ea"/>
                          <a:cs typeface="+mn-cs"/>
                        </a:rPr>
                        <a:t>Print Material Safety Data Sheet</a:t>
                      </a:r>
                      <a:br>
                        <a:rPr kumimoji="0" lang="en-GB" sz="2200" kern="1200" dirty="0">
                          <a:solidFill>
                            <a:schemeClr val="dk1"/>
                          </a:solidFill>
                          <a:effectLst/>
                          <a:latin typeface="+mn-lt"/>
                          <a:ea typeface="+mn-ea"/>
                          <a:cs typeface="+mn-cs"/>
                        </a:rPr>
                      </a:br>
                      <a:r>
                        <a:rPr kumimoji="0" lang="en-GB" sz="2200" kern="1200" dirty="0">
                          <a:solidFill>
                            <a:schemeClr val="dk1"/>
                          </a:solidFill>
                          <a:effectLst/>
                          <a:latin typeface="+mn-lt"/>
                          <a:ea typeface="+mn-ea"/>
                          <a:cs typeface="+mn-cs"/>
                        </a:rPr>
                        <a:t>Change a Chemical Request</a:t>
                      </a:r>
                      <a:br>
                        <a:rPr kumimoji="0" lang="en-GB" sz="2200" kern="1200" dirty="0">
                          <a:solidFill>
                            <a:schemeClr val="dk1"/>
                          </a:solidFill>
                          <a:effectLst/>
                          <a:latin typeface="+mn-lt"/>
                          <a:ea typeface="+mn-ea"/>
                          <a:cs typeface="+mn-cs"/>
                        </a:rPr>
                      </a:br>
                      <a:r>
                        <a:rPr kumimoji="0" lang="en-GB" sz="2200" kern="1200" dirty="0">
                          <a:solidFill>
                            <a:schemeClr val="dk1"/>
                          </a:solidFill>
                          <a:effectLst/>
                          <a:latin typeface="+mn-lt"/>
                          <a:ea typeface="+mn-ea"/>
                          <a:cs typeface="+mn-cs"/>
                        </a:rPr>
                        <a:t>Check Status of an Order</a:t>
                      </a:r>
                      <a:br>
                        <a:rPr kumimoji="0" lang="en-GB" sz="2200" kern="1200" dirty="0">
                          <a:solidFill>
                            <a:schemeClr val="dk1"/>
                          </a:solidFill>
                          <a:effectLst/>
                          <a:latin typeface="+mn-lt"/>
                          <a:ea typeface="+mn-ea"/>
                          <a:cs typeface="+mn-cs"/>
                        </a:rPr>
                      </a:br>
                      <a:r>
                        <a:rPr kumimoji="0" lang="en-GB" sz="2200" kern="1200" dirty="0">
                          <a:solidFill>
                            <a:schemeClr val="dk1"/>
                          </a:solidFill>
                          <a:effectLst/>
                          <a:latin typeface="+mn-lt"/>
                          <a:ea typeface="+mn-ea"/>
                          <a:cs typeface="+mn-cs"/>
                        </a:rPr>
                        <a:t>Generate Quarterly Chemical-Usage Reports </a:t>
                      </a:r>
                      <a:endParaRPr lang="en-GB" sz="2200" dirty="0"/>
                    </a:p>
                  </a:txBody>
                  <a:tcPr/>
                </a:tc>
                <a:extLst>
                  <a:ext uri="{0D108BD9-81ED-4DB2-BD59-A6C34878D82A}">
                    <a16:rowId xmlns:a16="http://schemas.microsoft.com/office/drawing/2014/main" val="24757614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kern="1200" dirty="0">
                          <a:solidFill>
                            <a:schemeClr val="dk1"/>
                          </a:solidFill>
                          <a:effectLst/>
                          <a:latin typeface="+mn-lt"/>
                          <a:ea typeface="+mn-ea"/>
                          <a:cs typeface="+mn-cs"/>
                        </a:rPr>
                        <a:t>Online bookstore </a:t>
                      </a:r>
                      <a:endParaRPr lang="en-GB"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kern="1200" dirty="0">
                          <a:solidFill>
                            <a:schemeClr val="dk1"/>
                          </a:solidFill>
                          <a:effectLst/>
                          <a:latin typeface="+mn-lt"/>
                          <a:ea typeface="+mn-ea"/>
                          <a:cs typeface="+mn-cs"/>
                        </a:rPr>
                        <a:t>Search for an Item</a:t>
                      </a:r>
                      <a:br>
                        <a:rPr kumimoji="0" lang="en-GB" sz="2200" kern="1200" dirty="0">
                          <a:solidFill>
                            <a:schemeClr val="dk1"/>
                          </a:solidFill>
                          <a:effectLst/>
                          <a:latin typeface="+mn-lt"/>
                          <a:ea typeface="+mn-ea"/>
                          <a:cs typeface="+mn-cs"/>
                        </a:rPr>
                      </a:br>
                      <a:r>
                        <a:rPr kumimoji="0" lang="en-GB" sz="2200" kern="1200" dirty="0">
                          <a:solidFill>
                            <a:schemeClr val="dk1"/>
                          </a:solidFill>
                          <a:effectLst/>
                          <a:latin typeface="+mn-lt"/>
                          <a:ea typeface="+mn-ea"/>
                          <a:cs typeface="+mn-cs"/>
                        </a:rPr>
                        <a:t>Buy an Item</a:t>
                      </a:r>
                      <a:br>
                        <a:rPr kumimoji="0" lang="en-GB" sz="2200" kern="1200" dirty="0">
                          <a:solidFill>
                            <a:schemeClr val="dk1"/>
                          </a:solidFill>
                          <a:effectLst/>
                          <a:latin typeface="+mn-lt"/>
                          <a:ea typeface="+mn-ea"/>
                          <a:cs typeface="+mn-cs"/>
                        </a:rPr>
                      </a:br>
                      <a:r>
                        <a:rPr kumimoji="0" lang="en-GB" sz="2200" kern="1200" dirty="0">
                          <a:solidFill>
                            <a:schemeClr val="dk1"/>
                          </a:solidFill>
                          <a:effectLst/>
                          <a:latin typeface="+mn-lt"/>
                          <a:ea typeface="+mn-ea"/>
                          <a:cs typeface="+mn-cs"/>
                        </a:rPr>
                        <a:t>Track a Shipped Package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kern="1200" dirty="0">
                          <a:solidFill>
                            <a:schemeClr val="dk1"/>
                          </a:solidFill>
                          <a:effectLst/>
                          <a:latin typeface="+mn-lt"/>
                          <a:ea typeface="+mn-ea"/>
                          <a:cs typeface="+mn-cs"/>
                        </a:rPr>
                        <a:t>Cancel an Unshipped Order </a:t>
                      </a:r>
                      <a:endParaRPr lang="en-GB" sz="2200" dirty="0"/>
                    </a:p>
                  </a:txBody>
                  <a:tcPr/>
                </a:tc>
                <a:extLst>
                  <a:ext uri="{0D108BD9-81ED-4DB2-BD59-A6C34878D82A}">
                    <a16:rowId xmlns:a16="http://schemas.microsoft.com/office/drawing/2014/main" val="2211883316"/>
                  </a:ext>
                </a:extLst>
              </a:tr>
            </a:tbl>
          </a:graphicData>
        </a:graphic>
      </p:graphicFrame>
    </p:spTree>
    <p:extLst>
      <p:ext uri="{BB962C8B-B14F-4D97-AF65-F5344CB8AC3E}">
        <p14:creationId xmlns:p14="http://schemas.microsoft.com/office/powerpoint/2010/main" val="120341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67A3-6925-1C4F-B53F-EC3866BBBD2F}"/>
              </a:ext>
            </a:extLst>
          </p:cNvPr>
          <p:cNvSpPr>
            <a:spLocks noGrp="1"/>
          </p:cNvSpPr>
          <p:nvPr>
            <p:ph type="title"/>
          </p:nvPr>
        </p:nvSpPr>
        <p:spPr/>
        <p:txBody>
          <a:bodyPr>
            <a:normAutofit/>
          </a:bodyPr>
          <a:lstStyle/>
          <a:p>
            <a:r>
              <a:rPr lang="en-GB" dirty="0"/>
              <a:t>User story </a:t>
            </a:r>
            <a:endParaRPr lang="en-PK" dirty="0"/>
          </a:p>
        </p:txBody>
      </p:sp>
      <p:sp>
        <p:nvSpPr>
          <p:cNvPr id="3" name="Date Placeholder 2">
            <a:extLst>
              <a:ext uri="{FF2B5EF4-FFF2-40B4-BE49-F238E27FC236}">
                <a16:creationId xmlns:a16="http://schemas.microsoft.com/office/drawing/2014/main" id="{960531C7-E247-5048-A644-5C97BBE0538E}"/>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049CAC17-E7DB-A44C-923D-E5E1EB29D9DC}"/>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dirty="0"/>
          </a:p>
        </p:txBody>
      </p:sp>
      <p:sp>
        <p:nvSpPr>
          <p:cNvPr id="5" name="Content Placeholder 4">
            <a:extLst>
              <a:ext uri="{FF2B5EF4-FFF2-40B4-BE49-F238E27FC236}">
                <a16:creationId xmlns:a16="http://schemas.microsoft.com/office/drawing/2014/main" id="{37F5F97C-DCCA-E743-A1FF-D803173177F4}"/>
              </a:ext>
            </a:extLst>
          </p:cNvPr>
          <p:cNvSpPr>
            <a:spLocks noGrp="1"/>
          </p:cNvSpPr>
          <p:nvPr>
            <p:ph sz="quarter" idx="1"/>
          </p:nvPr>
        </p:nvSpPr>
        <p:spPr/>
        <p:txBody>
          <a:bodyPr/>
          <a:lstStyle/>
          <a:p>
            <a:r>
              <a:rPr lang="en-GB" dirty="0"/>
              <a:t>A user story is a short, simple description of a feature told from the perspective of the person who desires the new capability, usually a user or customer of the system.</a:t>
            </a:r>
          </a:p>
          <a:p>
            <a:r>
              <a:rPr lang="en-GB" dirty="0"/>
              <a:t> User stories often are written according to the following template, although other styles also are used: </a:t>
            </a:r>
          </a:p>
          <a:p>
            <a:pPr marL="0" indent="0">
              <a:buNone/>
            </a:pPr>
            <a:r>
              <a:rPr lang="en-GB" i="1" dirty="0"/>
              <a:t>	As a &lt;type of user&gt;, I want &lt;some goal&gt; so that &lt;some reason&gt;. </a:t>
            </a:r>
            <a:endParaRPr lang="en-GB" dirty="0"/>
          </a:p>
          <a:p>
            <a:r>
              <a:rPr lang="en-PK" dirty="0"/>
              <a:t>Example:</a:t>
            </a:r>
          </a:p>
          <a:p>
            <a:pPr lvl="1"/>
            <a:r>
              <a:rPr lang="en-GB" dirty="0"/>
              <a:t>As a chemist, I want to request a chemical so that I can perform experiments. </a:t>
            </a:r>
          </a:p>
          <a:p>
            <a:pPr lvl="1"/>
            <a:endParaRPr lang="en-PK" dirty="0"/>
          </a:p>
        </p:txBody>
      </p:sp>
    </p:spTree>
    <p:extLst>
      <p:ext uri="{BB962C8B-B14F-4D97-AF65-F5344CB8AC3E}">
        <p14:creationId xmlns:p14="http://schemas.microsoft.com/office/powerpoint/2010/main" val="286346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F02A1-6C4C-5546-98D6-A68BC405FE1C}"/>
              </a:ext>
            </a:extLst>
          </p:cNvPr>
          <p:cNvSpPr>
            <a:spLocks noGrp="1"/>
          </p:cNvSpPr>
          <p:nvPr>
            <p:ph type="title"/>
          </p:nvPr>
        </p:nvSpPr>
        <p:spPr/>
        <p:txBody>
          <a:bodyPr/>
          <a:lstStyle/>
          <a:p>
            <a:r>
              <a:rPr lang="en-PK" dirty="0"/>
              <a:t>Use case and user story</a:t>
            </a:r>
          </a:p>
        </p:txBody>
      </p:sp>
      <p:sp>
        <p:nvSpPr>
          <p:cNvPr id="3" name="Date Placeholder 2">
            <a:extLst>
              <a:ext uri="{FF2B5EF4-FFF2-40B4-BE49-F238E27FC236}">
                <a16:creationId xmlns:a16="http://schemas.microsoft.com/office/drawing/2014/main" id="{5B0CE708-650A-6A44-B470-2625DBB912C0}"/>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801D8F93-376B-BF4A-BB7D-0EBDD09BD855}"/>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sp>
        <p:nvSpPr>
          <p:cNvPr id="5" name="Content Placeholder 4">
            <a:extLst>
              <a:ext uri="{FF2B5EF4-FFF2-40B4-BE49-F238E27FC236}">
                <a16:creationId xmlns:a16="http://schemas.microsoft.com/office/drawing/2014/main" id="{212C5506-5A77-6C46-A503-2547ED72B19E}"/>
              </a:ext>
            </a:extLst>
          </p:cNvPr>
          <p:cNvSpPr>
            <a:spLocks noGrp="1"/>
          </p:cNvSpPr>
          <p:nvPr>
            <p:ph sz="quarter" idx="1"/>
          </p:nvPr>
        </p:nvSpPr>
        <p:spPr>
          <a:xfrm>
            <a:off x="609600" y="1219200"/>
            <a:ext cx="10972800" cy="1488604"/>
          </a:xfrm>
        </p:spPr>
        <p:txBody>
          <a:bodyPr/>
          <a:lstStyle/>
          <a:p>
            <a:r>
              <a:rPr lang="en-GB" dirty="0"/>
              <a:t>Following table shows how we could state some of the use cases in the form of user stories. </a:t>
            </a:r>
          </a:p>
          <a:p>
            <a:endParaRPr lang="en-PK" dirty="0"/>
          </a:p>
        </p:txBody>
      </p:sp>
      <p:pic>
        <p:nvPicPr>
          <p:cNvPr id="7" name="Picture 6">
            <a:extLst>
              <a:ext uri="{FF2B5EF4-FFF2-40B4-BE49-F238E27FC236}">
                <a16:creationId xmlns:a16="http://schemas.microsoft.com/office/drawing/2014/main" id="{447069AC-5397-BE4C-8F98-7AB89A779941}"/>
              </a:ext>
            </a:extLst>
          </p:cNvPr>
          <p:cNvPicPr>
            <a:picLocks noChangeAspect="1"/>
          </p:cNvPicPr>
          <p:nvPr/>
        </p:nvPicPr>
        <p:blipFill>
          <a:blip r:embed="rId2"/>
          <a:stretch>
            <a:fillRect/>
          </a:stretch>
        </p:blipFill>
        <p:spPr>
          <a:xfrm>
            <a:off x="437903" y="2265352"/>
            <a:ext cx="11316194" cy="3648546"/>
          </a:xfrm>
          <a:prstGeom prst="rect">
            <a:avLst/>
          </a:prstGeom>
        </p:spPr>
      </p:pic>
    </p:spTree>
    <p:extLst>
      <p:ext uri="{BB962C8B-B14F-4D97-AF65-F5344CB8AC3E}">
        <p14:creationId xmlns:p14="http://schemas.microsoft.com/office/powerpoint/2010/main" val="201586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7778-B829-A747-8505-99116D0D398F}"/>
              </a:ext>
            </a:extLst>
          </p:cNvPr>
          <p:cNvSpPr>
            <a:spLocks noGrp="1"/>
          </p:cNvSpPr>
          <p:nvPr>
            <p:ph type="title"/>
          </p:nvPr>
        </p:nvSpPr>
        <p:spPr>
          <a:xfrm>
            <a:off x="609600" y="152400"/>
            <a:ext cx="10972800" cy="990600"/>
          </a:xfrm>
        </p:spPr>
        <p:txBody>
          <a:bodyPr/>
          <a:lstStyle/>
          <a:p>
            <a:r>
              <a:rPr lang="en-PK" dirty="0"/>
              <a:t>Use case and user story</a:t>
            </a:r>
          </a:p>
        </p:txBody>
      </p:sp>
      <p:sp>
        <p:nvSpPr>
          <p:cNvPr id="3" name="Date Placeholder 2">
            <a:extLst>
              <a:ext uri="{FF2B5EF4-FFF2-40B4-BE49-F238E27FC236}">
                <a16:creationId xmlns:a16="http://schemas.microsoft.com/office/drawing/2014/main" id="{4C7352A8-E3E2-EB43-BEA4-37824C3D9EC6}"/>
              </a:ext>
            </a:extLst>
          </p:cNvPr>
          <p:cNvSpPr>
            <a:spLocks noGrp="1"/>
          </p:cNvSpPr>
          <p:nvPr>
            <p:ph type="dt" sz="half" idx="10"/>
          </p:nvPr>
        </p:nvSpPr>
        <p:spPr>
          <a:xfrm>
            <a:off x="605533" y="6356350"/>
            <a:ext cx="3071756" cy="365760"/>
          </a:xfrm>
        </p:spPr>
        <p:txBody>
          <a:bodyPr/>
          <a:lstStyle/>
          <a:p>
            <a:r>
              <a:rPr lang="en-US"/>
              <a:t>RQ</a:t>
            </a:r>
            <a:endParaRPr lang="en-US" dirty="0"/>
          </a:p>
        </p:txBody>
      </p:sp>
      <p:sp>
        <p:nvSpPr>
          <p:cNvPr id="4" name="Slide Number Placeholder 3">
            <a:extLst>
              <a:ext uri="{FF2B5EF4-FFF2-40B4-BE49-F238E27FC236}">
                <a16:creationId xmlns:a16="http://schemas.microsoft.com/office/drawing/2014/main" id="{3576EB90-02BF-1A42-9CAD-988DA415835F}"/>
              </a:ext>
            </a:extLst>
          </p:cNvPr>
          <p:cNvSpPr>
            <a:spLocks noGrp="1"/>
          </p:cNvSpPr>
          <p:nvPr>
            <p:ph type="sldNum" sz="quarter" idx="12"/>
          </p:nvPr>
        </p:nvSpPr>
        <p:spPr>
          <a:xfrm>
            <a:off x="8944869" y="6356350"/>
            <a:ext cx="2637532" cy="365760"/>
          </a:xfrm>
        </p:spPr>
        <p:txBody>
          <a:bodyPr/>
          <a:lstStyle/>
          <a:p>
            <a:fld id="{EA7C8D44-3667-46F6-9772-CC52308E2A7F}" type="slidenum">
              <a:rPr lang="en-US" smtClean="0"/>
              <a:pPr/>
              <a:t>9</a:t>
            </a:fld>
            <a:endParaRPr lang="en-US" dirty="0"/>
          </a:p>
        </p:txBody>
      </p:sp>
      <p:sp>
        <p:nvSpPr>
          <p:cNvPr id="5" name="Content Placeholder 4">
            <a:extLst>
              <a:ext uri="{FF2B5EF4-FFF2-40B4-BE49-F238E27FC236}">
                <a16:creationId xmlns:a16="http://schemas.microsoft.com/office/drawing/2014/main" id="{85669208-401D-B041-9F6D-01C546F24846}"/>
              </a:ext>
            </a:extLst>
          </p:cNvPr>
          <p:cNvSpPr>
            <a:spLocks noGrp="1"/>
          </p:cNvSpPr>
          <p:nvPr>
            <p:ph sz="quarter" idx="1"/>
          </p:nvPr>
        </p:nvSpPr>
        <p:spPr>
          <a:xfrm>
            <a:off x="609600" y="1219200"/>
            <a:ext cx="10972800" cy="4937760"/>
          </a:xfrm>
        </p:spPr>
        <p:txBody>
          <a:bodyPr>
            <a:normAutofit fontScale="92500"/>
          </a:bodyPr>
          <a:lstStyle/>
          <a:p>
            <a:r>
              <a:rPr lang="en-GB" dirty="0"/>
              <a:t>User stories provide a concise statement of a user’s needs. </a:t>
            </a:r>
          </a:p>
          <a:p>
            <a:r>
              <a:rPr lang="en-GB" dirty="0"/>
              <a:t>Use cases dive further into describing how the user imagines interacting with the system to accomplish his objective. </a:t>
            </a:r>
          </a:p>
          <a:p>
            <a:r>
              <a:rPr lang="en-GB" dirty="0"/>
              <a:t>User stories offer the advantage of simplicity and conciseness, but Use cases provide a structure and context that a collection of user stories lacks. </a:t>
            </a:r>
          </a:p>
          <a:p>
            <a:pPr lvl="1"/>
            <a:r>
              <a:rPr lang="en-GB" dirty="0"/>
              <a:t>But the use case should not get into design specifics, just into the user’s mental image about the interaction. </a:t>
            </a:r>
          </a:p>
          <a:p>
            <a:r>
              <a:rPr lang="en-GB" dirty="0"/>
              <a:t>Not everyone is convinced that user stories are an adequate requirements solution for large or more demanding projects </a:t>
            </a:r>
          </a:p>
          <a:p>
            <a:r>
              <a:rPr lang="en-US" dirty="0"/>
              <a:t>A BA or developer must have experience in effective user story development to avoid overlooking relevant functionality</a:t>
            </a:r>
            <a:endParaRPr lang="en-GB" dirty="0"/>
          </a:p>
        </p:txBody>
      </p:sp>
    </p:spTree>
    <p:extLst>
      <p:ext uri="{BB962C8B-B14F-4D97-AF65-F5344CB8AC3E}">
        <p14:creationId xmlns:p14="http://schemas.microsoft.com/office/powerpoint/2010/main" val="3127401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22830</TotalTime>
  <Words>3254</Words>
  <Application>Microsoft Office PowerPoint</Application>
  <PresentationFormat>Widescreen</PresentationFormat>
  <Paragraphs>264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Bookman Old Style</vt:lpstr>
      <vt:lpstr>Calibri</vt:lpstr>
      <vt:lpstr>Gill Sans MT</vt:lpstr>
      <vt:lpstr>Wingdings</vt:lpstr>
      <vt:lpstr>Wingdings 3</vt:lpstr>
      <vt:lpstr>Origin</vt:lpstr>
      <vt:lpstr>Understanding User Requirements </vt:lpstr>
      <vt:lpstr>Contents</vt:lpstr>
      <vt:lpstr>User requirements</vt:lpstr>
      <vt:lpstr>Understanding requirements of users</vt:lpstr>
      <vt:lpstr>Understanding requirements of users</vt:lpstr>
      <vt:lpstr>Use case</vt:lpstr>
      <vt:lpstr>User story </vt:lpstr>
      <vt:lpstr>Use case and user story</vt:lpstr>
      <vt:lpstr>Use case and user story</vt:lpstr>
      <vt:lpstr>Use case diagram</vt:lpstr>
      <vt:lpstr>Users and Actors</vt:lpstr>
      <vt:lpstr>Identifying actors</vt:lpstr>
      <vt:lpstr>Use cases and usage scenarios</vt:lpstr>
      <vt:lpstr>Use case elements</vt:lpstr>
      <vt:lpstr>Use case template</vt:lpstr>
      <vt:lpstr>Preconditions and postconditions</vt:lpstr>
      <vt:lpstr>Flows</vt:lpstr>
      <vt:lpstr>User stories</vt:lpstr>
      <vt:lpstr>Activity diagram</vt:lpstr>
      <vt:lpstr>Exceptions</vt:lpstr>
      <vt:lpstr>Exceptions</vt:lpstr>
      <vt:lpstr>Use Case relationships: Extend</vt:lpstr>
      <vt:lpstr>Use Case relationships: Include</vt:lpstr>
      <vt:lpstr>Aligning preconditions and postconditions</vt:lpstr>
      <vt:lpstr>Use cases and business rules</vt:lpstr>
      <vt:lpstr>Different ways of identifying use cases</vt:lpstr>
      <vt:lpstr>Use cases and functional requirements</vt:lpstr>
      <vt:lpstr>Ways to document use cases and functional requirements</vt:lpstr>
      <vt:lpstr>Use case traps to avoid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durreshahwar</dc:creator>
  <cp:lastModifiedBy>Rehan Inam Qureshi</cp:lastModifiedBy>
  <cp:revision>430</cp:revision>
  <cp:lastPrinted>2021-05-21T15:17:23Z</cp:lastPrinted>
  <dcterms:created xsi:type="dcterms:W3CDTF">2014-09-16T21:38:26Z</dcterms:created>
  <dcterms:modified xsi:type="dcterms:W3CDTF">2021-07-12T12:20:34Z</dcterms:modified>
</cp:coreProperties>
</file>