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416" r:id="rId3"/>
    <p:sldId id="418" r:id="rId4"/>
    <p:sldId id="417" r:id="rId5"/>
    <p:sldId id="419" r:id="rId6"/>
    <p:sldId id="420" r:id="rId7"/>
    <p:sldId id="421" r:id="rId8"/>
    <p:sldId id="393" r:id="rId9"/>
    <p:sldId id="422" r:id="rId10"/>
    <p:sldId id="423" r:id="rId11"/>
    <p:sldId id="424" r:id="rId12"/>
    <p:sldId id="425" r:id="rId13"/>
    <p:sldId id="426" r:id="rId14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92"/>
    <a:srgbClr val="9437FF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1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75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7CB62-D709-4CBD-8918-E8F0B24115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D71ACF1-BD41-4214-B714-69496880D5B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967617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D6B39F5-51D9-8C4E-A39C-C95EBA3DEDE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C6B992E-384F-AB4F-9178-21B3D419C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745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722915"/>
            <a:ext cx="9216000" cy="1127760"/>
          </a:xfrm>
        </p:spPr>
        <p:txBody>
          <a:bodyPr anchor="ctr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216000" cy="533400"/>
          </a:xfrm>
        </p:spPr>
        <p:txBody>
          <a:bodyPr>
            <a:noAutofit/>
          </a:bodyPr>
          <a:lstStyle>
            <a:lvl1pPr marL="0" indent="0" algn="r">
              <a:spcBef>
                <a:spcPts val="0"/>
              </a:spcBef>
              <a:buNone/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r>
              <a:rPr lang="en-US"/>
              <a:t>RQ</a:t>
            </a:r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5533" y="6356350"/>
            <a:ext cx="3071756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RQ</a:t>
            </a:r>
            <a:endParaRPr lang="en-US" sz="1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96652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944869" y="6356350"/>
            <a:ext cx="263753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600" y="3722915"/>
            <a:ext cx="9216000" cy="1127760"/>
          </a:xfrm>
        </p:spPr>
        <p:txBody>
          <a:bodyPr>
            <a:normAutofit/>
          </a:bodyPr>
          <a:lstStyle/>
          <a:p>
            <a:r>
              <a:rPr lang="en-GB" dirty="0"/>
              <a:t>Business Rules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216000" cy="533400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162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457C-9ED6-454F-A829-8AB1C1A7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ways to look for business rules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A6286-43BE-441B-AA90-71A1D029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16FE6-1001-4E4B-B895-B1CC821E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10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ECC34-DD6E-4783-A1D9-918ACA7993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1140440" cy="537362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“Common knowledge” from the organization, often collected from individuals who have worked with the business for a long time and know the details of how it operates.</a:t>
            </a:r>
          </a:p>
          <a:p>
            <a:r>
              <a:rPr lang="en-US" dirty="0"/>
              <a:t>Legacy systems that embed business rules in their requirements and code. </a:t>
            </a:r>
          </a:p>
          <a:p>
            <a:pPr lvl="1"/>
            <a:r>
              <a:rPr lang="en-US" dirty="0"/>
              <a:t>requires reverse-engineering the rationale behind the requirements or code to understand the pertinent rules – sometimes yields incomplete knowledge about the business rules</a:t>
            </a:r>
          </a:p>
          <a:p>
            <a:r>
              <a:rPr lang="en-US" dirty="0"/>
              <a:t>Business process modeling, which leads the analyst to look for rules that can affect each process step: constraints, triggering events, computational rules, and relevant facts.</a:t>
            </a:r>
          </a:p>
          <a:p>
            <a:r>
              <a:rPr lang="en-US" dirty="0"/>
              <a:t>Analysis of existing documentation, including requirements specifications from earlier projects, regulations, industry standards, corporate policy documents, contracts, and business plans.</a:t>
            </a:r>
          </a:p>
          <a:p>
            <a:r>
              <a:rPr lang="en-US" dirty="0"/>
              <a:t>Analysis of data, such as the various states that a data object can have and the conditions under which a user or a system event can change the object’s state. </a:t>
            </a:r>
          </a:p>
          <a:p>
            <a:pPr lvl="1"/>
            <a:r>
              <a:rPr lang="en-US" dirty="0"/>
              <a:t>These authorizations could also be represented as a roles and permissions matrix to provide information about rules regarding user privilege levels and security.</a:t>
            </a:r>
          </a:p>
          <a:p>
            <a:r>
              <a:rPr lang="en-US" dirty="0"/>
              <a:t>Compliance departments in companies building systems subject to regulation.</a:t>
            </a:r>
          </a:p>
        </p:txBody>
      </p:sp>
    </p:spTree>
    <p:extLst>
      <p:ext uri="{BB962C8B-B14F-4D97-AF65-F5344CB8AC3E}">
        <p14:creationId xmlns:p14="http://schemas.microsoft.com/office/powerpoint/2010/main" val="3844202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C369-4A7B-400E-9282-65B6B151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EC0872-6486-497C-B396-66275F65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1F76A-3CFA-442A-9F54-B2A4889A6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13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94040C-5B4C-4A3B-9C65-AB893FFB3E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Business rules significance</a:t>
            </a:r>
          </a:p>
          <a:p>
            <a:r>
              <a:rPr lang="en-US" dirty="0"/>
              <a:t>Business rules taxonomy</a:t>
            </a:r>
          </a:p>
          <a:p>
            <a:r>
              <a:rPr lang="en-US" dirty="0"/>
              <a:t>Discovering business rules</a:t>
            </a:r>
          </a:p>
          <a:p>
            <a:r>
              <a:rPr lang="en-US" dirty="0"/>
              <a:t>Business rules and requirements</a:t>
            </a:r>
          </a:p>
          <a:p>
            <a:endParaRPr lang="en-US" dirty="0"/>
          </a:p>
          <a:p>
            <a:endParaRPr lang="en-P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1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CC79-237D-3145-8846-6CA339D2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Contents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3E326-CED0-EB4E-8E80-66D07244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4FDDF-0A6C-A147-9E70-AFD1E06E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DB409-5EBB-8142-8CDC-565420AD473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Business rules significance</a:t>
            </a:r>
          </a:p>
          <a:p>
            <a:r>
              <a:rPr lang="en-US" dirty="0"/>
              <a:t>Business rules taxonomy</a:t>
            </a:r>
          </a:p>
          <a:p>
            <a:r>
              <a:rPr lang="en-US" dirty="0"/>
              <a:t>Discovering business rules</a:t>
            </a:r>
          </a:p>
          <a:p>
            <a:r>
              <a:rPr lang="en-US" dirty="0"/>
              <a:t>Business rules and requirements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5072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8F99-AA00-484D-9639-579378AE0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/>
          <a:p>
            <a:r>
              <a:rPr lang="en-US" dirty="0"/>
              <a:t>Business rules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FA84C-0DFC-4818-9F52-03D371BC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5533" y="6356350"/>
            <a:ext cx="3071756" cy="365760"/>
          </a:xfrm>
        </p:spPr>
        <p:txBody>
          <a:bodyPr/>
          <a:lstStyle/>
          <a:p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BBA59-5665-4AAD-B447-A9F66358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44869" y="6356350"/>
            <a:ext cx="2637532" cy="365760"/>
          </a:xfrm>
        </p:spPr>
        <p:txBody>
          <a:bodyPr/>
          <a:lstStyle/>
          <a:p>
            <a:fld id="{EA7C8D44-3667-46F6-9772-CC52308E2A7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CB5832-BFF1-488D-8838-06432A174F5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1049000" cy="4937125"/>
          </a:xfrm>
        </p:spPr>
        <p:txBody>
          <a:bodyPr>
            <a:normAutofit/>
          </a:bodyPr>
          <a:lstStyle/>
          <a:p>
            <a:r>
              <a:rPr lang="en-US" dirty="0"/>
              <a:t>Every organization operates according to an extensive set of policies, laws, and industry standards, collectively known as business rules or business logic. </a:t>
            </a:r>
          </a:p>
          <a:p>
            <a:pPr lvl="1"/>
            <a:r>
              <a:rPr lang="en-US" dirty="0"/>
              <a:t>Business rules are directives that define (or constrain) business activities</a:t>
            </a:r>
          </a:p>
          <a:p>
            <a:pPr lvl="1"/>
            <a:r>
              <a:rPr lang="en-US" dirty="0"/>
              <a:t>Industries such as banking, aviation, and medical device manufacture must comply with volumes of government regulations. </a:t>
            </a:r>
          </a:p>
          <a:p>
            <a:r>
              <a:rPr lang="en-US" dirty="0"/>
              <a:t>Often enforced through manual implementation of policies &amp; procedures, though software applications also need to enforce these rules. </a:t>
            </a:r>
          </a:p>
          <a:p>
            <a:r>
              <a:rPr lang="en-US" dirty="0"/>
              <a:t>Business rules can be the origin of several types of requirements and can  influence several types of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91072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8E20-24B8-4126-80FF-1C54963A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of business rules on requirements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48309-DD91-48AF-8DDA-0DC7E9FB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F477E-4B0A-4619-AE7A-3133F8C9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4</a:t>
            </a:fld>
            <a:endParaRPr kumimoji="0"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C59CA6-8D69-4C4A-89F4-17164660B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29" y="1219200"/>
            <a:ext cx="11256852" cy="493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3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7983-78A7-4591-89A1-5212E730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requirements, processes, rules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1986E-08DC-40EC-A4EB-715EF394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2429B-5421-452E-A74E-8D48B759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5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485D2D-E2BC-4F65-A495-14022B7BE8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business requirement states a desirable outcome or a high-level objective of the organization that builds or procures a software solution. </a:t>
            </a:r>
          </a:p>
          <a:p>
            <a:pPr lvl="1"/>
            <a:r>
              <a:rPr lang="en-US" dirty="0"/>
              <a:t>Business requirements serve as the justification for undertaking a project. </a:t>
            </a:r>
          </a:p>
          <a:p>
            <a:r>
              <a:rPr lang="en-US" dirty="0"/>
              <a:t>A business process describes a series of activities that transform inputs into outputs to achieve a specific result. </a:t>
            </a:r>
          </a:p>
          <a:p>
            <a:pPr lvl="1"/>
            <a:r>
              <a:rPr lang="en-US" dirty="0"/>
              <a:t>Information systems frequently automate business processes, which could lead to efficiencies and other benefits that achieve stated business requirements. </a:t>
            </a:r>
          </a:p>
          <a:p>
            <a:r>
              <a:rPr lang="en-US" dirty="0"/>
              <a:t>Business rules influence business processes by establishing vocabulary, imposing restrictions, triggering actions, and governing how computations are carried out. </a:t>
            </a:r>
          </a:p>
          <a:p>
            <a:pPr lvl="1"/>
            <a:r>
              <a:rPr lang="en-US" dirty="0"/>
              <a:t>The same business rule could apply to multiple manual or automated processes, which is one reason why it’s best to treat business rules as a separate set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2267811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1F49C9-93B7-4BB6-A1C6-7E625A748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16" y="4758414"/>
            <a:ext cx="9732197" cy="17922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C8CC5F-DE75-48C0-8C99-7BEFDCF3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rules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4978E0-2D3B-40BE-A2F3-465B6361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7B6DC-A293-435B-A3C2-7D126317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6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8A08E2-F413-48F8-9771-4D07C30210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the business perspective: </a:t>
            </a:r>
          </a:p>
          <a:p>
            <a:pPr lvl="1"/>
            <a:r>
              <a:rPr lang="en-US" dirty="0"/>
              <a:t>A business rule is guidance that there is an obligation concerning conduct, action, practice, or procedure within a particular activity or sphere.</a:t>
            </a:r>
          </a:p>
          <a:p>
            <a:r>
              <a:rPr lang="en-US" dirty="0"/>
              <a:t>From the information system perspective: </a:t>
            </a:r>
          </a:p>
          <a:p>
            <a:pPr lvl="1"/>
            <a:r>
              <a:rPr lang="en-US" dirty="0"/>
              <a:t>A business rule is a statement that defines or constrains some aspect of the business as it is intended to assert business structure or to control or influence the behavior of the business.</a:t>
            </a:r>
          </a:p>
          <a:p>
            <a:r>
              <a:rPr lang="en-US" dirty="0"/>
              <a:t>Business rules can be classified into various type, e.g.: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5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A404-B9EF-4D8A-B75A-959E4532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rules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3B011-96E7-4F1B-8376-38E33926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C7FD2-8AE4-44B3-AA04-7675178F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7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6D8DD3-B737-49F9-8DDC-CB25534EA6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5457825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>
                <a:solidFill>
                  <a:srgbClr val="7030A0"/>
                </a:solidFill>
              </a:rPr>
              <a:t>Facts</a:t>
            </a:r>
            <a:r>
              <a:rPr lang="en-US" dirty="0"/>
              <a:t> are simply statements that are true about the business at a specified point in time.</a:t>
            </a:r>
          </a:p>
          <a:p>
            <a:pPr lvl="1"/>
            <a:r>
              <a:rPr lang="en-US" dirty="0"/>
              <a:t>Every chemical container has a unique bar code identifier.</a:t>
            </a:r>
          </a:p>
          <a:p>
            <a:r>
              <a:rPr lang="en-US" dirty="0"/>
              <a:t>A </a:t>
            </a:r>
            <a:r>
              <a:rPr lang="en-US" i="1" dirty="0">
                <a:solidFill>
                  <a:srgbClr val="7030A0"/>
                </a:solidFill>
              </a:rPr>
              <a:t>constraint</a:t>
            </a:r>
            <a:r>
              <a:rPr lang="en-US" dirty="0"/>
              <a:t> is a statement that restricts the actions that the system or its users are allowed to perform.</a:t>
            </a:r>
          </a:p>
          <a:p>
            <a:pPr lvl="1"/>
            <a:r>
              <a:rPr lang="en-US" dirty="0"/>
              <a:t>A library patron may have a maximum of 10 items on hold at any time.</a:t>
            </a:r>
          </a:p>
          <a:p>
            <a:r>
              <a:rPr lang="en-US" dirty="0"/>
              <a:t>A rule that triggers some activity if specific conditions are true is an </a:t>
            </a:r>
            <a:r>
              <a:rPr lang="en-US" i="1" dirty="0">
                <a:solidFill>
                  <a:srgbClr val="7030A0"/>
                </a:solidFill>
              </a:rPr>
              <a:t>action enabler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 chemical stockroom has containers of a requested chemical in stock, then offer existing containers to the requester.</a:t>
            </a:r>
          </a:p>
          <a:p>
            <a:r>
              <a:rPr lang="en-US" dirty="0"/>
              <a:t>An </a:t>
            </a:r>
            <a:r>
              <a:rPr lang="en-US" i="1" dirty="0">
                <a:solidFill>
                  <a:srgbClr val="7030A0"/>
                </a:solidFill>
              </a:rPr>
              <a:t>inference</a:t>
            </a:r>
            <a:r>
              <a:rPr lang="en-US" dirty="0"/>
              <a:t> creates a new fact from other facts, sometimes called inferred knowledge or a derived fact.</a:t>
            </a:r>
          </a:p>
          <a:p>
            <a:pPr lvl="1"/>
            <a:r>
              <a:rPr lang="en-US" dirty="0"/>
              <a:t>If the vendor cannot ship an ordered item within five days of receiving the order, then the item is considered back-ordered.</a:t>
            </a:r>
          </a:p>
          <a:p>
            <a:r>
              <a:rPr lang="en-US" i="1" dirty="0">
                <a:solidFill>
                  <a:srgbClr val="7030A0"/>
                </a:solidFill>
              </a:rPr>
              <a:t>Computations</a:t>
            </a:r>
            <a:r>
              <a:rPr lang="en-US" dirty="0"/>
              <a:t> transform existing data into new data by using specific mathematical formulas or algorithms.</a:t>
            </a:r>
          </a:p>
          <a:p>
            <a:pPr lvl="1"/>
            <a:r>
              <a:rPr lang="en-US" dirty="0"/>
              <a:t>The domestic ground shipping charge for an order that weighs more than two Kgs is Rs. 4,000 plus Rs.12 per gram or fraction thereof.</a:t>
            </a:r>
          </a:p>
        </p:txBody>
      </p:sp>
    </p:spTree>
    <p:extLst>
      <p:ext uri="{BB962C8B-B14F-4D97-AF65-F5344CB8AC3E}">
        <p14:creationId xmlns:p14="http://schemas.microsoft.com/office/powerpoint/2010/main" val="342204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FB99-B5EE-4C94-9A1C-6EE3F55E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business rules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4ADAA5-095E-9A46-9C7E-E778A95A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09F48-8F2E-D34B-AA47-C68CE5E2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8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E6352E-5C90-47E8-9547-559DD180DE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95324" y="3679578"/>
            <a:ext cx="10887075" cy="2654548"/>
          </a:xfrm>
        </p:spPr>
        <p:txBody>
          <a:bodyPr>
            <a:normAutofit/>
          </a:bodyPr>
          <a:lstStyle/>
          <a:p>
            <a:r>
              <a:rPr lang="en-US" dirty="0"/>
              <a:t>The librarian’s answer combines several rules into a single statement</a:t>
            </a:r>
          </a:p>
          <a:p>
            <a:pPr lvl="1"/>
            <a:r>
              <a:rPr lang="en-US" dirty="0"/>
              <a:t>composite business rule are hard to understand and maintain </a:t>
            </a:r>
          </a:p>
          <a:p>
            <a:r>
              <a:rPr lang="en-US" dirty="0"/>
              <a:t>A better way is to write your business rules at the atomic level</a:t>
            </a:r>
          </a:p>
          <a:p>
            <a:pPr lvl="1"/>
            <a:r>
              <a:rPr lang="en-US" dirty="0"/>
              <a:t>that cannot be decomposed further into simpler rules</a:t>
            </a:r>
          </a:p>
          <a:p>
            <a:pPr lvl="1"/>
            <a:r>
              <a:rPr lang="en-US" dirty="0"/>
              <a:t>facilitates reusing the rules, modifying them, and combining them in various ways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E5E48D-2584-4D43-82DA-7D18ED529053}"/>
              </a:ext>
            </a:extLst>
          </p:cNvPr>
          <p:cNvSpPr/>
          <p:nvPr/>
        </p:nvSpPr>
        <p:spPr>
          <a:xfrm>
            <a:off x="1165124" y="1421765"/>
            <a:ext cx="7241458" cy="461665"/>
          </a:xfrm>
          <a:custGeom>
            <a:avLst/>
            <a:gdLst>
              <a:gd name="connsiteX0" fmla="*/ 0 w 7241458"/>
              <a:gd name="connsiteY0" fmla="*/ 0 h 461665"/>
              <a:gd name="connsiteX1" fmla="*/ 7241458 w 7241458"/>
              <a:gd name="connsiteY1" fmla="*/ 0 h 461665"/>
              <a:gd name="connsiteX2" fmla="*/ 7241458 w 7241458"/>
              <a:gd name="connsiteY2" fmla="*/ 461665 h 461665"/>
              <a:gd name="connsiteX3" fmla="*/ 0 w 7241458"/>
              <a:gd name="connsiteY3" fmla="*/ 461665 h 461665"/>
              <a:gd name="connsiteX4" fmla="*/ 0 w 7241458"/>
              <a:gd name="connsiteY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41458" h="461665" fill="none" extrusionOk="0">
                <a:moveTo>
                  <a:pt x="0" y="0"/>
                </a:moveTo>
                <a:cubicBezTo>
                  <a:pt x="3463180" y="-49533"/>
                  <a:pt x="3665076" y="-14809"/>
                  <a:pt x="7241458" y="0"/>
                </a:cubicBezTo>
                <a:cubicBezTo>
                  <a:pt x="7239310" y="186521"/>
                  <a:pt x="7239165" y="313513"/>
                  <a:pt x="7241458" y="461665"/>
                </a:cubicBezTo>
                <a:cubicBezTo>
                  <a:pt x="5001091" y="413434"/>
                  <a:pt x="3097120" y="546120"/>
                  <a:pt x="0" y="461665"/>
                </a:cubicBezTo>
                <a:cubicBezTo>
                  <a:pt x="-3326" y="342772"/>
                  <a:pt x="-14350" y="47724"/>
                  <a:pt x="0" y="0"/>
                </a:cubicBezTo>
                <a:close/>
              </a:path>
              <a:path w="7241458" h="461665" stroke="0" extrusionOk="0">
                <a:moveTo>
                  <a:pt x="0" y="0"/>
                </a:moveTo>
                <a:cubicBezTo>
                  <a:pt x="736157" y="118645"/>
                  <a:pt x="5231974" y="116012"/>
                  <a:pt x="7241458" y="0"/>
                </a:cubicBezTo>
                <a:cubicBezTo>
                  <a:pt x="7260204" y="143527"/>
                  <a:pt x="7214468" y="261265"/>
                  <a:pt x="7241458" y="461665"/>
                </a:cubicBezTo>
                <a:cubicBezTo>
                  <a:pt x="4391029" y="596265"/>
                  <a:pt x="3456990" y="304469"/>
                  <a:pt x="0" y="461665"/>
                </a:cubicBezTo>
                <a:cubicBezTo>
                  <a:pt x="11502" y="333756"/>
                  <a:pt x="40657" y="173872"/>
                  <a:pt x="0" y="0"/>
                </a:cubicBezTo>
                <a:close/>
              </a:path>
            </a:pathLst>
          </a:custGeom>
          <a:ln w="1905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dirty="0"/>
              <a:t>“</a:t>
            </a:r>
            <a:r>
              <a:rPr lang="en-GB" sz="2400" i="1" dirty="0"/>
              <a:t>Good morning. </a:t>
            </a:r>
            <a:r>
              <a:rPr lang="en-US" sz="2400" i="1" dirty="0"/>
              <a:t>How long can I borrow a book for?</a:t>
            </a:r>
            <a:r>
              <a:rPr lang="en-GB" sz="2400" i="1" dirty="0"/>
              <a:t>” </a:t>
            </a:r>
          </a:p>
        </p:txBody>
      </p:sp>
      <p:pic>
        <p:nvPicPr>
          <p:cNvPr id="11" name="Picture 10" descr="A group of people in a dark room&#10;&#10;Description automatically generated with low confidence">
            <a:extLst>
              <a:ext uri="{FF2B5EF4-FFF2-40B4-BE49-F238E27FC236}">
                <a16:creationId xmlns:a16="http://schemas.microsoft.com/office/drawing/2014/main" id="{19BCD874-79F3-C54E-BFB3-B951E85ADA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6" r="54167"/>
          <a:stretch/>
        </p:blipFill>
        <p:spPr>
          <a:xfrm>
            <a:off x="10681210" y="2359294"/>
            <a:ext cx="1510790" cy="234632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ABE228-F385-5845-AF97-C75FEDB8C193}"/>
              </a:ext>
            </a:extLst>
          </p:cNvPr>
          <p:cNvSpPr/>
          <p:nvPr/>
        </p:nvSpPr>
        <p:spPr>
          <a:xfrm>
            <a:off x="3046217" y="2181339"/>
            <a:ext cx="7586132" cy="1200329"/>
          </a:xfrm>
          <a:custGeom>
            <a:avLst/>
            <a:gdLst>
              <a:gd name="connsiteX0" fmla="*/ 0 w 7586132"/>
              <a:gd name="connsiteY0" fmla="*/ 0 h 1200329"/>
              <a:gd name="connsiteX1" fmla="*/ 7586132 w 7586132"/>
              <a:gd name="connsiteY1" fmla="*/ 0 h 1200329"/>
              <a:gd name="connsiteX2" fmla="*/ 7586132 w 7586132"/>
              <a:gd name="connsiteY2" fmla="*/ 1200329 h 1200329"/>
              <a:gd name="connsiteX3" fmla="*/ 0 w 7586132"/>
              <a:gd name="connsiteY3" fmla="*/ 1200329 h 1200329"/>
              <a:gd name="connsiteX4" fmla="*/ 0 w 7586132"/>
              <a:gd name="connsiteY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6132" h="1200329" fill="none" extrusionOk="0">
                <a:moveTo>
                  <a:pt x="0" y="0"/>
                </a:moveTo>
                <a:cubicBezTo>
                  <a:pt x="1014221" y="-91892"/>
                  <a:pt x="5948653" y="118759"/>
                  <a:pt x="7586132" y="0"/>
                </a:cubicBezTo>
                <a:cubicBezTo>
                  <a:pt x="7649334" y="439789"/>
                  <a:pt x="7479068" y="1006844"/>
                  <a:pt x="7586132" y="1200329"/>
                </a:cubicBezTo>
                <a:cubicBezTo>
                  <a:pt x="6690694" y="1045098"/>
                  <a:pt x="1823230" y="1286654"/>
                  <a:pt x="0" y="1200329"/>
                </a:cubicBezTo>
                <a:cubicBezTo>
                  <a:pt x="-23454" y="791008"/>
                  <a:pt x="60618" y="221930"/>
                  <a:pt x="0" y="0"/>
                </a:cubicBezTo>
                <a:close/>
              </a:path>
              <a:path w="7586132" h="1200329" stroke="0" extrusionOk="0">
                <a:moveTo>
                  <a:pt x="0" y="0"/>
                </a:moveTo>
                <a:cubicBezTo>
                  <a:pt x="2172448" y="31246"/>
                  <a:pt x="6305945" y="-31316"/>
                  <a:pt x="7586132" y="0"/>
                </a:cubicBezTo>
                <a:cubicBezTo>
                  <a:pt x="7504340" y="309888"/>
                  <a:pt x="7505861" y="983296"/>
                  <a:pt x="7586132" y="1200329"/>
                </a:cubicBezTo>
                <a:cubicBezTo>
                  <a:pt x="3795908" y="1082239"/>
                  <a:pt x="2082174" y="1370262"/>
                  <a:pt x="0" y="1200329"/>
                </a:cubicBezTo>
                <a:cubicBezTo>
                  <a:pt x="-87024" y="1012435"/>
                  <a:pt x="16516" y="407071"/>
                  <a:pt x="0" y="0"/>
                </a:cubicBezTo>
                <a:close/>
              </a:path>
            </a:pathLst>
          </a:custGeom>
          <a:ln w="19050">
            <a:solidFill>
              <a:srgbClr val="FF2F92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312364914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/>
            <a:r>
              <a:rPr lang="en-GB" sz="2400" i="1" dirty="0"/>
              <a:t>“</a:t>
            </a:r>
            <a:r>
              <a:rPr lang="en-US" sz="2400" i="1" dirty="0"/>
              <a:t>You can borrow a book for one week, and you may renew it up to two times for three days each, but only if another library member hasn’t placed a hold on it</a:t>
            </a:r>
            <a:r>
              <a:rPr lang="en-GB" sz="2400" i="1" dirty="0"/>
              <a:t>” </a:t>
            </a:r>
            <a:endParaRPr lang="en-PK" sz="2400" dirty="0"/>
          </a:p>
        </p:txBody>
      </p:sp>
      <p:pic>
        <p:nvPicPr>
          <p:cNvPr id="17" name="Picture 16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17709AA9-22BB-184C-B665-2EB2AF42CC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16" t="46915" r="31063" b="5067"/>
          <a:stretch/>
        </p:blipFill>
        <p:spPr>
          <a:xfrm flipH="1">
            <a:off x="126722" y="1113053"/>
            <a:ext cx="1146117" cy="329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5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2E5B-D648-480E-9D9D-27373F8F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Documenting business rules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FE6CF4-A570-4069-9D27-C34EB5E2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RQ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BAFBF-7020-4209-9733-711EF872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9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12171F-FA2E-4D5D-A89C-AF3937B5B37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Business rules can be documented in a simple business rules catalog or in more complex requirements management tools</a:t>
            </a:r>
          </a:p>
          <a:p>
            <a:r>
              <a:rPr lang="en-US" dirty="0"/>
              <a:t>Giving each business rule a unique identifier lets you link requirements back to a specific rule.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680645-AFFC-43CC-B7E8-05FFE902F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33" y="3010921"/>
            <a:ext cx="9719070" cy="324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1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22953</TotalTime>
  <Words>1034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Bookman Old Style</vt:lpstr>
      <vt:lpstr>Calibri</vt:lpstr>
      <vt:lpstr>Gill Sans MT</vt:lpstr>
      <vt:lpstr>Wingdings</vt:lpstr>
      <vt:lpstr>Wingdings 3</vt:lpstr>
      <vt:lpstr>Origin</vt:lpstr>
      <vt:lpstr>Business Rules </vt:lpstr>
      <vt:lpstr>Contents</vt:lpstr>
      <vt:lpstr>Business rules</vt:lpstr>
      <vt:lpstr>Influence of business rules on requirements</vt:lpstr>
      <vt:lpstr>Business requirements, processes, rules</vt:lpstr>
      <vt:lpstr>Business rules types</vt:lpstr>
      <vt:lpstr>Business rules types</vt:lpstr>
      <vt:lpstr>Atomic business rules</vt:lpstr>
      <vt:lpstr>Documenting business rules</vt:lpstr>
      <vt:lpstr>Some ways to look for business rules</vt:lpstr>
      <vt:lpstr>Discovering business rules by asking questions from different perspectives</vt:lpstr>
      <vt:lpstr>Business rules and requirements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durreshahwar</dc:creator>
  <cp:lastModifiedBy>Rehan Inam Qureshi</cp:lastModifiedBy>
  <cp:revision>443</cp:revision>
  <cp:lastPrinted>2021-05-21T15:17:23Z</cp:lastPrinted>
  <dcterms:created xsi:type="dcterms:W3CDTF">2014-09-16T21:38:26Z</dcterms:created>
  <dcterms:modified xsi:type="dcterms:W3CDTF">2021-07-13T15:06:41Z</dcterms:modified>
</cp:coreProperties>
</file>