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60" r:id="rId3"/>
    <p:sldId id="261" r:id="rId4"/>
    <p:sldId id="262" r:id="rId5"/>
    <p:sldId id="263" r:id="rId6"/>
    <p:sldId id="259" r:id="rId7"/>
    <p:sldId id="265" r:id="rId8"/>
    <p:sldId id="266" r:id="rId9"/>
    <p:sldId id="264" r:id="rId10"/>
    <p:sldId id="271" r:id="rId11"/>
    <p:sldId id="268" r:id="rId12"/>
    <p:sldId id="270" r:id="rId13"/>
    <p:sldId id="269" r:id="rId14"/>
    <p:sldId id="273" r:id="rId15"/>
    <p:sldId id="274" r:id="rId16"/>
    <p:sldId id="276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32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2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37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1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72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1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5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30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7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665CEB-0076-4E37-B880-BCEA9784DE0A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5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38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pc="600" dirty="0" smtClean="0">
                <a:solidFill>
                  <a:schemeClr val="tx1"/>
                </a:solidFill>
              </a:rPr>
              <a:t>Marketing</a:t>
            </a:r>
            <a:endParaRPr lang="en-US" spc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622" y="1688370"/>
            <a:ext cx="6858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8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Vertical </a:t>
            </a:r>
            <a:r>
              <a:rPr lang="en-US" sz="4000" dirty="0" smtClean="0"/>
              <a:t>Marketplace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 </a:t>
            </a:r>
            <a:r>
              <a:rPr lang="en-US" dirty="0"/>
              <a:t>vertical marketplace is an online store that sells only one type of product but its sources are different. </a:t>
            </a:r>
            <a:r>
              <a:rPr lang="en-US" b="1" dirty="0" err="1" smtClean="0"/>
              <a:t>Upwork</a:t>
            </a:r>
            <a:r>
              <a:rPr lang="en-US" b="1" dirty="0" smtClean="0"/>
              <a:t>, </a:t>
            </a:r>
            <a:r>
              <a:rPr lang="en-US" b="1" dirty="0" err="1" smtClean="0"/>
              <a:t>Indrive,Yango</a:t>
            </a:r>
            <a:r>
              <a:rPr lang="en-US" b="1" dirty="0" smtClean="0"/>
              <a:t> </a:t>
            </a:r>
            <a:r>
              <a:rPr lang="en-US" dirty="0" smtClean="0"/>
              <a:t>are good examples </a:t>
            </a:r>
            <a:r>
              <a:rPr lang="en-US" dirty="0"/>
              <a:t>of a vertical store </a:t>
            </a:r>
            <a:r>
              <a:rPr lang="en-US" dirty="0" smtClean="0"/>
              <a:t>because they offer related services, </a:t>
            </a:r>
            <a:r>
              <a:rPr lang="en-US" dirty="0"/>
              <a:t>but it doesn’t sell </a:t>
            </a:r>
            <a:r>
              <a:rPr lang="en-US" dirty="0" smtClean="0"/>
              <a:t>anything else like clothes or electrical </a:t>
            </a:r>
            <a:r>
              <a:rPr lang="en-US" dirty="0"/>
              <a:t>stuff at its </a:t>
            </a:r>
            <a:r>
              <a:rPr lang="en-US" dirty="0" smtClean="0"/>
              <a:t>app.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496" y="331302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17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Horizontal </a:t>
            </a:r>
            <a:r>
              <a:rPr lang="en-US" sz="4000" dirty="0" smtClean="0"/>
              <a:t>Marketplace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horizontal marketplace is a store that offers different types of products but they all share the same category characteristics</a:t>
            </a:r>
            <a:r>
              <a:rPr lang="en-US" dirty="0" smtClean="0"/>
              <a:t>.</a:t>
            </a:r>
            <a:r>
              <a:rPr lang="en-US" dirty="0"/>
              <a:t> A horizontal market is like a big supermarket that offers a wide variety of products that appeal to many different types of customers rather than just focusing on one specific group. </a:t>
            </a:r>
            <a:r>
              <a:rPr lang="en-US" b="1" dirty="0" err="1" smtClean="0"/>
              <a:t>Khaadi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 smtClean="0"/>
              <a:t>Pakwheels</a:t>
            </a:r>
            <a:r>
              <a:rPr lang="en-US" b="1" dirty="0" smtClean="0"/>
              <a:t> </a:t>
            </a:r>
            <a:r>
              <a:rPr lang="en-US" dirty="0" smtClean="0"/>
              <a:t>are examples of horizontal marketplace.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545" y="359311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8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Global </a:t>
            </a:r>
            <a:r>
              <a:rPr lang="en-US" sz="4000" dirty="0" smtClean="0"/>
              <a:t>Marketplace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global marketplace is a type of store that sells almost everything of different categories and different types. </a:t>
            </a:r>
            <a:r>
              <a:rPr lang="en-US" b="1" dirty="0" err="1" smtClean="0"/>
              <a:t>AliExpress</a:t>
            </a:r>
            <a:r>
              <a:rPr lang="en-US" b="1" dirty="0" smtClean="0"/>
              <a:t> or </a:t>
            </a:r>
            <a:r>
              <a:rPr lang="en-US" b="1" dirty="0" err="1" smtClean="0"/>
              <a:t>Daraz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an example </a:t>
            </a:r>
            <a:r>
              <a:rPr lang="en-US" dirty="0"/>
              <a:t>of global marketplace stores, where you can buy and sell different types of products. It ranges from the </a:t>
            </a:r>
            <a:r>
              <a:rPr lang="en-US" dirty="0" smtClean="0"/>
              <a:t>grocery, </a:t>
            </a:r>
            <a:r>
              <a:rPr lang="en-US" dirty="0"/>
              <a:t>clothes, shoes, automobiles, electrical, electronic, etc.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387811"/>
            <a:ext cx="2232454" cy="223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5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NEEDS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the 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6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</a:t>
            </a:r>
            <a:r>
              <a:rPr lang="en-US" dirty="0" smtClean="0"/>
              <a:t>the Needs?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/>
              <a:t>fundamental requirements for human survival in today’s world are clothing, food, and shelter. </a:t>
            </a:r>
            <a:r>
              <a:rPr lang="en-US" dirty="0" smtClean="0"/>
              <a:t> Humans </a:t>
            </a:r>
            <a:r>
              <a:rPr lang="en-US" dirty="0"/>
              <a:t>cannot survive without </a:t>
            </a:r>
            <a:r>
              <a:rPr lang="en-US" dirty="0" smtClean="0"/>
              <a:t>these. The</a:t>
            </a:r>
            <a:r>
              <a:rPr lang="en-US" dirty="0"/>
              <a:t> products which fall under the needs category of products do not require a push. Instead the customer buys it themselves.</a:t>
            </a:r>
            <a:endParaRPr lang="en-US" dirty="0"/>
          </a:p>
        </p:txBody>
      </p:sp>
      <p:pic>
        <p:nvPicPr>
          <p:cNvPr id="5124" name="Picture 4" descr="Needs - Free entertainment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995" y="3066578"/>
            <a:ext cx="2519834" cy="251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6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58" y="619897"/>
            <a:ext cx="9918357" cy="55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Types of needs in 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Stated Needs</a:t>
            </a:r>
            <a:r>
              <a:rPr lang="en-US" dirty="0"/>
              <a:t>: The customer expresses these needs clearly. Someone might say, “I am looking for a </a:t>
            </a:r>
            <a:r>
              <a:rPr lang="en-US" dirty="0" smtClean="0"/>
              <a:t>mobile phone,”.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Real needs</a:t>
            </a:r>
            <a:r>
              <a:rPr lang="en-US" dirty="0"/>
              <a:t>: In this case, the accuracy of the customer’s request is important. If someone is looking for a </a:t>
            </a:r>
            <a:r>
              <a:rPr lang="en-US" dirty="0" smtClean="0"/>
              <a:t>mobile phone </a:t>
            </a:r>
            <a:r>
              <a:rPr lang="en-US" dirty="0"/>
              <a:t>for advanced </a:t>
            </a:r>
            <a:r>
              <a:rPr lang="en-US" dirty="0" smtClean="0"/>
              <a:t>vloging or video </a:t>
            </a:r>
            <a:r>
              <a:rPr lang="en-US" dirty="0"/>
              <a:t>editing, they need something with a lot of computing power instead of just </a:t>
            </a:r>
            <a:r>
              <a:rPr lang="en-US" dirty="0" smtClean="0"/>
              <a:t>an ordinary screen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Unstated needs</a:t>
            </a:r>
            <a:r>
              <a:rPr lang="en-US" dirty="0"/>
              <a:t>: </a:t>
            </a:r>
            <a:r>
              <a:rPr lang="en-US" dirty="0"/>
              <a:t>Unstated needs are the needs that customers may not be aware of, but which can be inferred through observation and </a:t>
            </a:r>
            <a:r>
              <a:rPr lang="en-US" dirty="0" smtClean="0"/>
              <a:t>analysis. For </a:t>
            </a:r>
            <a:r>
              <a:rPr lang="en-US" dirty="0"/>
              <a:t>example, they may hope for a long warranty </a:t>
            </a:r>
            <a:r>
              <a:rPr lang="en-US" dirty="0" smtClean="0"/>
              <a:t>when </a:t>
            </a:r>
            <a:r>
              <a:rPr lang="en-US" dirty="0"/>
              <a:t>buying </a:t>
            </a:r>
            <a:r>
              <a:rPr lang="en-US" dirty="0" smtClean="0"/>
              <a:t>the phone.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Delight needs</a:t>
            </a:r>
            <a:r>
              <a:rPr lang="en-US" dirty="0"/>
              <a:t>: In this group, buyers wish for an extra benefit that adds value, although they might not say so. </a:t>
            </a:r>
            <a:r>
              <a:rPr lang="en-US" dirty="0" smtClean="0"/>
              <a:t>For example an expectation </a:t>
            </a:r>
            <a:r>
              <a:rPr lang="en-US" dirty="0"/>
              <a:t>of </a:t>
            </a:r>
            <a:r>
              <a:rPr lang="en-US" dirty="0" smtClean="0"/>
              <a:t>getting premium phone cover or </a:t>
            </a:r>
            <a:r>
              <a:rPr lang="en-US" dirty="0"/>
              <a:t>a </a:t>
            </a:r>
            <a:r>
              <a:rPr lang="en-US" dirty="0" smtClean="0"/>
              <a:t>complimentary Air pod with phone.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Secret Needs</a:t>
            </a:r>
            <a:r>
              <a:rPr lang="en-US" dirty="0"/>
              <a:t>: These are wants that people may be unwilling to express. For example, they might buy a fancy </a:t>
            </a:r>
            <a:r>
              <a:rPr lang="en-US" dirty="0" smtClean="0"/>
              <a:t>phone </a:t>
            </a:r>
            <a:r>
              <a:rPr lang="en-US" dirty="0"/>
              <a:t>to </a:t>
            </a:r>
            <a:r>
              <a:rPr lang="en-US" dirty="0" smtClean="0"/>
              <a:t>project </a:t>
            </a:r>
            <a:r>
              <a:rPr lang="en-US" dirty="0"/>
              <a:t>a particular image, but they might not publicly discuss these reasons.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What comes to your mind</a:t>
            </a:r>
            <a:br>
              <a:rPr lang="en-US" sz="3200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</a:br>
            <a:r>
              <a:rPr lang="en-US" sz="3200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 when you think about the word</a:t>
            </a:r>
            <a:br>
              <a:rPr lang="en-US" sz="3200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</a:br>
            <a:r>
              <a:rPr lang="en-US" sz="3200" b="1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Market</a:t>
            </a:r>
            <a:r>
              <a:rPr lang="en-US" sz="3200" dirty="0" smtClean="0">
                <a:solidFill>
                  <a:schemeClr val="accent2"/>
                </a:solidFill>
                <a:latin typeface="Baskerville Old Face" panose="02020602080505020303" pitchFamily="18" charset="0"/>
              </a:rPr>
              <a:t>?</a:t>
            </a:r>
            <a:endParaRPr lang="en-US" sz="3200" dirty="0">
              <a:solidFill>
                <a:schemeClr val="accent2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460157"/>
            <a:ext cx="1492078" cy="149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70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heed Super Market - Karaçi, Sind Eyale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0" y="71481"/>
            <a:ext cx="3674075" cy="36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scontent.fkhi8-1.fna.fbcdn.net/v/t39.30808-6/309146432_10160262484408739_2099779147422212679_n.jpg?stp=dst-jpg_s600x600&amp;_nc_cat=110&amp;ccb=1-7&amp;_nc_sid=127cfc&amp;_nc_ohc=beetnPC1e8gQ7kNvgExCcMZ&amp;_nc_ht=scontent.fkhi8-1.fna&amp;_nc_gid=ACC_RzD1TyGyUE1if7jjcbm&amp;oh=00_AYAdtlkywHqTLxiZG-6kmChs5R4T-_pi2qMyS5XpqjwrNg&amp;oe=670AF8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795" y="115330"/>
            <a:ext cx="3945924" cy="368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getables, fruit, fish, and other essentials for Pakistani cuisine, at  Karachi's Empress Market - India Tod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314" y="2751438"/>
            <a:ext cx="4190571" cy="345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00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What’s the importance of studying this course?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63197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8053" y="1235675"/>
            <a:ext cx="9755248" cy="3031771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-Understanding </a:t>
            </a:r>
            <a:r>
              <a:rPr lang="en-US" sz="2400" dirty="0"/>
              <a:t>the true essence of ‘Value</a:t>
            </a:r>
            <a:r>
              <a:rPr lang="en-US" sz="2400" dirty="0" smtClean="0"/>
              <a:t>’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-Learning </a:t>
            </a:r>
            <a:r>
              <a:rPr lang="en-US" sz="2400" dirty="0"/>
              <a:t>the art of marketing yourself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-Changing Trends and constant innovation</a:t>
            </a:r>
            <a:br>
              <a:rPr lang="en-US" sz="2400" dirty="0" smtClean="0"/>
            </a:br>
            <a:r>
              <a:rPr lang="en-US" sz="2400" dirty="0" smtClean="0"/>
              <a:t>-Digitalization of the market</a:t>
            </a:r>
            <a:br>
              <a:rPr lang="en-US" sz="2400" dirty="0" smtClean="0"/>
            </a:br>
            <a:r>
              <a:rPr lang="en-US" sz="2400" dirty="0" smtClean="0"/>
              <a:t>-Overwhelming demand</a:t>
            </a:r>
            <a:br>
              <a:rPr lang="en-US" sz="2400" dirty="0" smtClean="0"/>
            </a:br>
            <a:r>
              <a:rPr lang="en-US" sz="2400" dirty="0" smtClean="0"/>
              <a:t>-Up skill your creative side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059" y="4678043"/>
            <a:ext cx="10058400" cy="1143000"/>
          </a:xfrm>
        </p:spPr>
        <p:txBody>
          <a:bodyPr/>
          <a:lstStyle/>
          <a:p>
            <a:pPr algn="ctr"/>
            <a:r>
              <a:rPr lang="en-US" spc="600" dirty="0" smtClean="0"/>
              <a:t>Importance of marketing</a:t>
            </a:r>
            <a:endParaRPr lang="en-US" spc="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813" y="1784258"/>
            <a:ext cx="1958101" cy="193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Group 1388">
            <a:extLst>
              <a:ext uri="{FF2B5EF4-FFF2-40B4-BE49-F238E27FC236}">
                <a16:creationId xmlns:a16="http://schemas.microsoft.com/office/drawing/2014/main" xmlns="" id="{3D214512-2BA4-6D42-804F-5545E1D9764E}"/>
              </a:ext>
            </a:extLst>
          </p:cNvPr>
          <p:cNvGrpSpPr/>
          <p:nvPr/>
        </p:nvGrpSpPr>
        <p:grpSpPr>
          <a:xfrm>
            <a:off x="0" y="3339312"/>
            <a:ext cx="12192001" cy="3518689"/>
            <a:chOff x="0" y="3339312"/>
            <a:chExt cx="12192001" cy="3518689"/>
          </a:xfrm>
        </p:grpSpPr>
        <p:sp>
          <p:nvSpPr>
            <p:cNvPr id="1344" name="Freeform 1343">
              <a:extLst>
                <a:ext uri="{FF2B5EF4-FFF2-40B4-BE49-F238E27FC236}">
                  <a16:creationId xmlns:a16="http://schemas.microsoft.com/office/drawing/2014/main" xmlns="" id="{56E1067F-9FD5-1642-B643-C9F94F2CDE9E}"/>
                </a:ext>
              </a:extLst>
            </p:cNvPr>
            <p:cNvSpPr/>
            <p:nvPr/>
          </p:nvSpPr>
          <p:spPr>
            <a:xfrm>
              <a:off x="0" y="3339312"/>
              <a:ext cx="12192000" cy="3518688"/>
            </a:xfrm>
            <a:custGeom>
              <a:avLst/>
              <a:gdLst>
                <a:gd name="connsiteX0" fmla="*/ 12192000 w 12192000"/>
                <a:gd name="connsiteY0" fmla="*/ 0 h 3518688"/>
                <a:gd name="connsiteX1" fmla="*/ 12192000 w 12192000"/>
                <a:gd name="connsiteY1" fmla="*/ 320356 h 3518688"/>
                <a:gd name="connsiteX2" fmla="*/ 2921218 w 12192000"/>
                <a:gd name="connsiteY2" fmla="*/ 3226393 h 3518688"/>
                <a:gd name="connsiteX3" fmla="*/ 2346954 w 12192000"/>
                <a:gd name="connsiteY3" fmla="*/ 3518688 h 3518688"/>
                <a:gd name="connsiteX4" fmla="*/ 0 w 12192000"/>
                <a:gd name="connsiteY4" fmla="*/ 3518688 h 3518688"/>
                <a:gd name="connsiteX5" fmla="*/ 0 w 12192000"/>
                <a:gd name="connsiteY5" fmla="*/ 2598876 h 3518688"/>
                <a:gd name="connsiteX6" fmla="*/ 12192000 w 12192000"/>
                <a:gd name="connsiteY6" fmla="*/ 0 h 3518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518688">
                  <a:moveTo>
                    <a:pt x="12192000" y="0"/>
                  </a:moveTo>
                  <a:lnTo>
                    <a:pt x="12192000" y="320356"/>
                  </a:lnTo>
                  <a:cubicBezTo>
                    <a:pt x="9023969" y="772773"/>
                    <a:pt x="5896950" y="1758398"/>
                    <a:pt x="2921218" y="3226393"/>
                  </a:cubicBezTo>
                  <a:lnTo>
                    <a:pt x="2346954" y="3518688"/>
                  </a:lnTo>
                  <a:lnTo>
                    <a:pt x="0" y="3518688"/>
                  </a:lnTo>
                  <a:lnTo>
                    <a:pt x="0" y="2598876"/>
                  </a:lnTo>
                  <a:cubicBezTo>
                    <a:pt x="3863890" y="1204501"/>
                    <a:pt x="7994537" y="316462"/>
                    <a:pt x="12192000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8" name="Freeform 1337">
              <a:extLst>
                <a:ext uri="{FF2B5EF4-FFF2-40B4-BE49-F238E27FC236}">
                  <a16:creationId xmlns:a16="http://schemas.microsoft.com/office/drawing/2014/main" xmlns="" id="{C3917CAE-F099-454F-8344-1A29B2F70BD6}"/>
                </a:ext>
              </a:extLst>
            </p:cNvPr>
            <p:cNvSpPr/>
            <p:nvPr/>
          </p:nvSpPr>
          <p:spPr>
            <a:xfrm>
              <a:off x="0" y="3358786"/>
              <a:ext cx="12192000" cy="2678963"/>
            </a:xfrm>
            <a:custGeom>
              <a:avLst/>
              <a:gdLst>
                <a:gd name="connsiteX0" fmla="*/ 0 w 4762500"/>
                <a:gd name="connsiteY0" fmla="*/ 1046470 h 1046470"/>
                <a:gd name="connsiteX1" fmla="*/ 1989201 w 4762500"/>
                <a:gd name="connsiteY1" fmla="*/ 445784 h 1046470"/>
                <a:gd name="connsiteX2" fmla="*/ 4762500 w 4762500"/>
                <a:gd name="connsiteY2" fmla="*/ 9509 h 1046470"/>
                <a:gd name="connsiteX3" fmla="*/ 4762500 w 4762500"/>
                <a:gd name="connsiteY3" fmla="*/ 0 h 1046470"/>
                <a:gd name="connsiteX4" fmla="*/ 1987010 w 4762500"/>
                <a:gd name="connsiteY4" fmla="*/ 436465 h 1046470"/>
                <a:gd name="connsiteX5" fmla="*/ 0 w 4762500"/>
                <a:gd name="connsiteY5" fmla="*/ 1036391 h 1046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00" h="1046470">
                  <a:moveTo>
                    <a:pt x="0" y="1046470"/>
                  </a:moveTo>
                  <a:cubicBezTo>
                    <a:pt x="650046" y="805544"/>
                    <a:pt x="1314374" y="604932"/>
                    <a:pt x="1989201" y="445784"/>
                  </a:cubicBezTo>
                  <a:cubicBezTo>
                    <a:pt x="2901210" y="230353"/>
                    <a:pt x="3828326" y="84507"/>
                    <a:pt x="4762500" y="9509"/>
                  </a:cubicBezTo>
                  <a:lnTo>
                    <a:pt x="4762500" y="0"/>
                  </a:lnTo>
                  <a:cubicBezTo>
                    <a:pt x="3827593" y="75061"/>
                    <a:pt x="2899753" y="220970"/>
                    <a:pt x="1987010" y="436465"/>
                  </a:cubicBezTo>
                  <a:cubicBezTo>
                    <a:pt x="1312955" y="595491"/>
                    <a:pt x="649360" y="795846"/>
                    <a:pt x="0" y="1036391"/>
                  </a:cubicBezTo>
                  <a:close/>
                </a:path>
              </a:pathLst>
            </a:custGeom>
            <a:solidFill>
              <a:srgbClr val="EE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6" name="Freeform 1345">
              <a:extLst>
                <a:ext uri="{FF2B5EF4-FFF2-40B4-BE49-F238E27FC236}">
                  <a16:creationId xmlns:a16="http://schemas.microsoft.com/office/drawing/2014/main" xmlns="" id="{B780DC27-ECB1-D247-ABF0-A6F24934713A}"/>
                </a:ext>
              </a:extLst>
            </p:cNvPr>
            <p:cNvSpPr/>
            <p:nvPr/>
          </p:nvSpPr>
          <p:spPr>
            <a:xfrm>
              <a:off x="2105516" y="3611226"/>
              <a:ext cx="10086485" cy="3246775"/>
            </a:xfrm>
            <a:custGeom>
              <a:avLst/>
              <a:gdLst>
                <a:gd name="connsiteX0" fmla="*/ 10086485 w 10086485"/>
                <a:gd name="connsiteY0" fmla="*/ 0 h 3246775"/>
                <a:gd name="connsiteX1" fmla="*/ 10086485 w 10086485"/>
                <a:gd name="connsiteY1" fmla="*/ 24343 h 3246775"/>
                <a:gd name="connsiteX2" fmla="*/ 72381 w 10086485"/>
                <a:gd name="connsiteY2" fmla="*/ 3235858 h 3246775"/>
                <a:gd name="connsiteX3" fmla="*/ 51971 w 10086485"/>
                <a:gd name="connsiteY3" fmla="*/ 3246775 h 3246775"/>
                <a:gd name="connsiteX4" fmla="*/ 0 w 10086485"/>
                <a:gd name="connsiteY4" fmla="*/ 3246775 h 3246775"/>
                <a:gd name="connsiteX5" fmla="*/ 72584 w 10086485"/>
                <a:gd name="connsiteY5" fmla="*/ 3207973 h 3246775"/>
                <a:gd name="connsiteX6" fmla="*/ 10086485 w 10086485"/>
                <a:gd name="connsiteY6" fmla="*/ 0 h 32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86485" h="3246775">
                  <a:moveTo>
                    <a:pt x="10086485" y="0"/>
                  </a:moveTo>
                  <a:lnTo>
                    <a:pt x="10086485" y="24343"/>
                  </a:lnTo>
                  <a:cubicBezTo>
                    <a:pt x="6636622" y="497056"/>
                    <a:pt x="3262576" y="1580923"/>
                    <a:pt x="72381" y="3235858"/>
                  </a:cubicBezTo>
                  <a:lnTo>
                    <a:pt x="51971" y="3246775"/>
                  </a:lnTo>
                  <a:lnTo>
                    <a:pt x="0" y="3246775"/>
                  </a:lnTo>
                  <a:lnTo>
                    <a:pt x="72584" y="3207973"/>
                  </a:lnTo>
                  <a:cubicBezTo>
                    <a:pt x="3262973" y="1553972"/>
                    <a:pt x="6636820" y="471330"/>
                    <a:pt x="10086485" y="0"/>
                  </a:cubicBezTo>
                  <a:close/>
                </a:path>
              </a:pathLst>
            </a:custGeom>
            <a:solidFill>
              <a:srgbClr val="EEEE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1" name="Group 1350">
            <a:extLst>
              <a:ext uri="{FF2B5EF4-FFF2-40B4-BE49-F238E27FC236}">
                <a16:creationId xmlns:a16="http://schemas.microsoft.com/office/drawing/2014/main" xmlns="" id="{807CCD0B-7BEE-4B4B-8517-82E80777A34A}"/>
              </a:ext>
            </a:extLst>
          </p:cNvPr>
          <p:cNvGrpSpPr/>
          <p:nvPr/>
        </p:nvGrpSpPr>
        <p:grpSpPr>
          <a:xfrm>
            <a:off x="795646" y="3475032"/>
            <a:ext cx="2248496" cy="2640157"/>
            <a:chOff x="795646" y="3809316"/>
            <a:chExt cx="1963802" cy="2305873"/>
          </a:xfrm>
        </p:grpSpPr>
        <p:sp>
          <p:nvSpPr>
            <p:cNvPr id="1348" name="Oval 1347">
              <a:extLst>
                <a:ext uri="{FF2B5EF4-FFF2-40B4-BE49-F238E27FC236}">
                  <a16:creationId xmlns:a16="http://schemas.microsoft.com/office/drawing/2014/main" xmlns="" id="{59623129-76DE-B046-8CB0-335A5F7A383B}"/>
                </a:ext>
              </a:extLst>
            </p:cNvPr>
            <p:cNvSpPr/>
            <p:nvPr/>
          </p:nvSpPr>
          <p:spPr>
            <a:xfrm>
              <a:off x="1058749" y="4043817"/>
              <a:ext cx="1437595" cy="1437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7" name="Freeform 1346">
              <a:extLst>
                <a:ext uri="{FF2B5EF4-FFF2-40B4-BE49-F238E27FC236}">
                  <a16:creationId xmlns:a16="http://schemas.microsoft.com/office/drawing/2014/main" xmlns="" id="{338507ED-3AC8-AC41-9062-31CE27B7BE87}"/>
                </a:ext>
              </a:extLst>
            </p:cNvPr>
            <p:cNvSpPr/>
            <p:nvPr/>
          </p:nvSpPr>
          <p:spPr>
            <a:xfrm rot="10800000">
              <a:off x="795646" y="3809316"/>
              <a:ext cx="1963802" cy="2305873"/>
            </a:xfrm>
            <a:custGeom>
              <a:avLst/>
              <a:gdLst>
                <a:gd name="connsiteX0" fmla="*/ 549876 w 1099752"/>
                <a:gd name="connsiteY0" fmla="*/ 1115433 h 1291316"/>
                <a:gd name="connsiteX1" fmla="*/ 923869 w 1099752"/>
                <a:gd name="connsiteY1" fmla="*/ 741440 h 1291316"/>
                <a:gd name="connsiteX2" fmla="*/ 549876 w 1099752"/>
                <a:gd name="connsiteY2" fmla="*/ 367447 h 1291316"/>
                <a:gd name="connsiteX3" fmla="*/ 175883 w 1099752"/>
                <a:gd name="connsiteY3" fmla="*/ 741440 h 1291316"/>
                <a:gd name="connsiteX4" fmla="*/ 549876 w 1099752"/>
                <a:gd name="connsiteY4" fmla="*/ 1115433 h 1291316"/>
                <a:gd name="connsiteX5" fmla="*/ 549876 w 1099752"/>
                <a:gd name="connsiteY5" fmla="*/ 1291316 h 1291316"/>
                <a:gd name="connsiteX6" fmla="*/ 0 w 1099752"/>
                <a:gd name="connsiteY6" fmla="*/ 741440 h 1291316"/>
                <a:gd name="connsiteX7" fmla="*/ 335839 w 1099752"/>
                <a:gd name="connsiteY7" fmla="*/ 234776 h 1291316"/>
                <a:gd name="connsiteX8" fmla="*/ 430803 w 1099752"/>
                <a:gd name="connsiteY8" fmla="*/ 205298 h 1291316"/>
                <a:gd name="connsiteX9" fmla="*/ 549876 w 1099752"/>
                <a:gd name="connsiteY9" fmla="*/ 0 h 1291316"/>
                <a:gd name="connsiteX10" fmla="*/ 668949 w 1099752"/>
                <a:gd name="connsiteY10" fmla="*/ 205298 h 1291316"/>
                <a:gd name="connsiteX11" fmla="*/ 763913 w 1099752"/>
                <a:gd name="connsiteY11" fmla="*/ 234776 h 1291316"/>
                <a:gd name="connsiteX12" fmla="*/ 1099752 w 1099752"/>
                <a:gd name="connsiteY12" fmla="*/ 741440 h 1291316"/>
                <a:gd name="connsiteX13" fmla="*/ 549876 w 1099752"/>
                <a:gd name="connsiteY13" fmla="*/ 1291316 h 129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752" h="1291316">
                  <a:moveTo>
                    <a:pt x="549876" y="1115433"/>
                  </a:moveTo>
                  <a:cubicBezTo>
                    <a:pt x="756427" y="1115433"/>
                    <a:pt x="923869" y="947991"/>
                    <a:pt x="923869" y="741440"/>
                  </a:cubicBezTo>
                  <a:cubicBezTo>
                    <a:pt x="923869" y="534889"/>
                    <a:pt x="756427" y="367447"/>
                    <a:pt x="549876" y="367447"/>
                  </a:cubicBezTo>
                  <a:cubicBezTo>
                    <a:pt x="343325" y="367447"/>
                    <a:pt x="175883" y="534889"/>
                    <a:pt x="175883" y="741440"/>
                  </a:cubicBezTo>
                  <a:cubicBezTo>
                    <a:pt x="175883" y="947991"/>
                    <a:pt x="343325" y="1115433"/>
                    <a:pt x="549876" y="1115433"/>
                  </a:cubicBezTo>
                  <a:close/>
                  <a:moveTo>
                    <a:pt x="549876" y="1291316"/>
                  </a:moveTo>
                  <a:cubicBezTo>
                    <a:pt x="246188" y="1291316"/>
                    <a:pt x="0" y="1045128"/>
                    <a:pt x="0" y="741440"/>
                  </a:cubicBezTo>
                  <a:cubicBezTo>
                    <a:pt x="0" y="513674"/>
                    <a:pt x="138481" y="318252"/>
                    <a:pt x="335839" y="234776"/>
                  </a:cubicBezTo>
                  <a:lnTo>
                    <a:pt x="430803" y="205298"/>
                  </a:lnTo>
                  <a:lnTo>
                    <a:pt x="549876" y="0"/>
                  </a:lnTo>
                  <a:lnTo>
                    <a:pt x="668949" y="205298"/>
                  </a:lnTo>
                  <a:lnTo>
                    <a:pt x="763913" y="234776"/>
                  </a:lnTo>
                  <a:cubicBezTo>
                    <a:pt x="961271" y="318252"/>
                    <a:pt x="1099752" y="513674"/>
                    <a:pt x="1099752" y="741440"/>
                  </a:cubicBezTo>
                  <a:cubicBezTo>
                    <a:pt x="1099752" y="1045128"/>
                    <a:pt x="853564" y="1291316"/>
                    <a:pt x="549876" y="12913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2" name="Group 1351">
            <a:extLst>
              <a:ext uri="{FF2B5EF4-FFF2-40B4-BE49-F238E27FC236}">
                <a16:creationId xmlns:a16="http://schemas.microsoft.com/office/drawing/2014/main" xmlns="" id="{16596B27-1C92-2E48-928B-C452DFABE31B}"/>
              </a:ext>
            </a:extLst>
          </p:cNvPr>
          <p:cNvGrpSpPr/>
          <p:nvPr/>
        </p:nvGrpSpPr>
        <p:grpSpPr>
          <a:xfrm>
            <a:off x="3839789" y="2783960"/>
            <a:ext cx="1963802" cy="2305873"/>
            <a:chOff x="795646" y="3809316"/>
            <a:chExt cx="1963802" cy="2305873"/>
          </a:xfrm>
        </p:grpSpPr>
        <p:sp>
          <p:nvSpPr>
            <p:cNvPr id="1353" name="Oval 1352">
              <a:extLst>
                <a:ext uri="{FF2B5EF4-FFF2-40B4-BE49-F238E27FC236}">
                  <a16:creationId xmlns:a16="http://schemas.microsoft.com/office/drawing/2014/main" xmlns="" id="{589568F2-2DAC-D240-8C95-04AD5B59C77E}"/>
                </a:ext>
              </a:extLst>
            </p:cNvPr>
            <p:cNvSpPr/>
            <p:nvPr/>
          </p:nvSpPr>
          <p:spPr>
            <a:xfrm>
              <a:off x="1058749" y="4043817"/>
              <a:ext cx="1437595" cy="1437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4" name="Freeform 1353">
              <a:extLst>
                <a:ext uri="{FF2B5EF4-FFF2-40B4-BE49-F238E27FC236}">
                  <a16:creationId xmlns:a16="http://schemas.microsoft.com/office/drawing/2014/main" xmlns="" id="{F901545C-7D64-064B-B751-4FCBFF409C74}"/>
                </a:ext>
              </a:extLst>
            </p:cNvPr>
            <p:cNvSpPr/>
            <p:nvPr/>
          </p:nvSpPr>
          <p:spPr>
            <a:xfrm rot="10800000">
              <a:off x="795646" y="3809316"/>
              <a:ext cx="1963802" cy="2305873"/>
            </a:xfrm>
            <a:custGeom>
              <a:avLst/>
              <a:gdLst>
                <a:gd name="connsiteX0" fmla="*/ 549876 w 1099752"/>
                <a:gd name="connsiteY0" fmla="*/ 1115433 h 1291316"/>
                <a:gd name="connsiteX1" fmla="*/ 923869 w 1099752"/>
                <a:gd name="connsiteY1" fmla="*/ 741440 h 1291316"/>
                <a:gd name="connsiteX2" fmla="*/ 549876 w 1099752"/>
                <a:gd name="connsiteY2" fmla="*/ 367447 h 1291316"/>
                <a:gd name="connsiteX3" fmla="*/ 175883 w 1099752"/>
                <a:gd name="connsiteY3" fmla="*/ 741440 h 1291316"/>
                <a:gd name="connsiteX4" fmla="*/ 549876 w 1099752"/>
                <a:gd name="connsiteY4" fmla="*/ 1115433 h 1291316"/>
                <a:gd name="connsiteX5" fmla="*/ 549876 w 1099752"/>
                <a:gd name="connsiteY5" fmla="*/ 1291316 h 1291316"/>
                <a:gd name="connsiteX6" fmla="*/ 0 w 1099752"/>
                <a:gd name="connsiteY6" fmla="*/ 741440 h 1291316"/>
                <a:gd name="connsiteX7" fmla="*/ 335839 w 1099752"/>
                <a:gd name="connsiteY7" fmla="*/ 234776 h 1291316"/>
                <a:gd name="connsiteX8" fmla="*/ 430803 w 1099752"/>
                <a:gd name="connsiteY8" fmla="*/ 205298 h 1291316"/>
                <a:gd name="connsiteX9" fmla="*/ 549876 w 1099752"/>
                <a:gd name="connsiteY9" fmla="*/ 0 h 1291316"/>
                <a:gd name="connsiteX10" fmla="*/ 668949 w 1099752"/>
                <a:gd name="connsiteY10" fmla="*/ 205298 h 1291316"/>
                <a:gd name="connsiteX11" fmla="*/ 763913 w 1099752"/>
                <a:gd name="connsiteY11" fmla="*/ 234776 h 1291316"/>
                <a:gd name="connsiteX12" fmla="*/ 1099752 w 1099752"/>
                <a:gd name="connsiteY12" fmla="*/ 741440 h 1291316"/>
                <a:gd name="connsiteX13" fmla="*/ 549876 w 1099752"/>
                <a:gd name="connsiteY13" fmla="*/ 1291316 h 129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752" h="1291316">
                  <a:moveTo>
                    <a:pt x="549876" y="1115433"/>
                  </a:moveTo>
                  <a:cubicBezTo>
                    <a:pt x="756427" y="1115433"/>
                    <a:pt x="923869" y="947991"/>
                    <a:pt x="923869" y="741440"/>
                  </a:cubicBezTo>
                  <a:cubicBezTo>
                    <a:pt x="923869" y="534889"/>
                    <a:pt x="756427" y="367447"/>
                    <a:pt x="549876" y="367447"/>
                  </a:cubicBezTo>
                  <a:cubicBezTo>
                    <a:pt x="343325" y="367447"/>
                    <a:pt x="175883" y="534889"/>
                    <a:pt x="175883" y="741440"/>
                  </a:cubicBezTo>
                  <a:cubicBezTo>
                    <a:pt x="175883" y="947991"/>
                    <a:pt x="343325" y="1115433"/>
                    <a:pt x="549876" y="1115433"/>
                  </a:cubicBezTo>
                  <a:close/>
                  <a:moveTo>
                    <a:pt x="549876" y="1291316"/>
                  </a:moveTo>
                  <a:cubicBezTo>
                    <a:pt x="246188" y="1291316"/>
                    <a:pt x="0" y="1045128"/>
                    <a:pt x="0" y="741440"/>
                  </a:cubicBezTo>
                  <a:cubicBezTo>
                    <a:pt x="0" y="513674"/>
                    <a:pt x="138481" y="318252"/>
                    <a:pt x="335839" y="234776"/>
                  </a:cubicBezTo>
                  <a:lnTo>
                    <a:pt x="430803" y="205298"/>
                  </a:lnTo>
                  <a:lnTo>
                    <a:pt x="549876" y="0"/>
                  </a:lnTo>
                  <a:lnTo>
                    <a:pt x="668949" y="205298"/>
                  </a:lnTo>
                  <a:lnTo>
                    <a:pt x="763913" y="234776"/>
                  </a:lnTo>
                  <a:cubicBezTo>
                    <a:pt x="961271" y="318252"/>
                    <a:pt x="1099752" y="513674"/>
                    <a:pt x="1099752" y="741440"/>
                  </a:cubicBezTo>
                  <a:cubicBezTo>
                    <a:pt x="1099752" y="1045128"/>
                    <a:pt x="853564" y="1291316"/>
                    <a:pt x="549876" y="129131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5" name="Group 1354">
            <a:extLst>
              <a:ext uri="{FF2B5EF4-FFF2-40B4-BE49-F238E27FC236}">
                <a16:creationId xmlns:a16="http://schemas.microsoft.com/office/drawing/2014/main" xmlns="" id="{B2A8A6E0-95FC-F44E-A39E-537A07994014}"/>
              </a:ext>
            </a:extLst>
          </p:cNvPr>
          <p:cNvGrpSpPr/>
          <p:nvPr/>
        </p:nvGrpSpPr>
        <p:grpSpPr>
          <a:xfrm>
            <a:off x="6675396" y="2261634"/>
            <a:ext cx="1688541" cy="1982665"/>
            <a:chOff x="795646" y="3809316"/>
            <a:chExt cx="1963802" cy="2305873"/>
          </a:xfrm>
        </p:grpSpPr>
        <p:sp>
          <p:nvSpPr>
            <p:cNvPr id="1356" name="Oval 1355">
              <a:extLst>
                <a:ext uri="{FF2B5EF4-FFF2-40B4-BE49-F238E27FC236}">
                  <a16:creationId xmlns:a16="http://schemas.microsoft.com/office/drawing/2014/main" xmlns="" id="{71114555-EB55-EF4D-ADC6-0A65F6CAFA34}"/>
                </a:ext>
              </a:extLst>
            </p:cNvPr>
            <p:cNvSpPr/>
            <p:nvPr/>
          </p:nvSpPr>
          <p:spPr>
            <a:xfrm>
              <a:off x="1058749" y="4043817"/>
              <a:ext cx="1437595" cy="1437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7" name="Freeform 1356">
              <a:extLst>
                <a:ext uri="{FF2B5EF4-FFF2-40B4-BE49-F238E27FC236}">
                  <a16:creationId xmlns:a16="http://schemas.microsoft.com/office/drawing/2014/main" xmlns="" id="{FC844C27-AA73-8449-B65A-CE8D0B999DBC}"/>
                </a:ext>
              </a:extLst>
            </p:cNvPr>
            <p:cNvSpPr/>
            <p:nvPr/>
          </p:nvSpPr>
          <p:spPr>
            <a:xfrm rot="10800000">
              <a:off x="795646" y="3809316"/>
              <a:ext cx="1963802" cy="2305873"/>
            </a:xfrm>
            <a:custGeom>
              <a:avLst/>
              <a:gdLst>
                <a:gd name="connsiteX0" fmla="*/ 549876 w 1099752"/>
                <a:gd name="connsiteY0" fmla="*/ 1115433 h 1291316"/>
                <a:gd name="connsiteX1" fmla="*/ 923869 w 1099752"/>
                <a:gd name="connsiteY1" fmla="*/ 741440 h 1291316"/>
                <a:gd name="connsiteX2" fmla="*/ 549876 w 1099752"/>
                <a:gd name="connsiteY2" fmla="*/ 367447 h 1291316"/>
                <a:gd name="connsiteX3" fmla="*/ 175883 w 1099752"/>
                <a:gd name="connsiteY3" fmla="*/ 741440 h 1291316"/>
                <a:gd name="connsiteX4" fmla="*/ 549876 w 1099752"/>
                <a:gd name="connsiteY4" fmla="*/ 1115433 h 1291316"/>
                <a:gd name="connsiteX5" fmla="*/ 549876 w 1099752"/>
                <a:gd name="connsiteY5" fmla="*/ 1291316 h 1291316"/>
                <a:gd name="connsiteX6" fmla="*/ 0 w 1099752"/>
                <a:gd name="connsiteY6" fmla="*/ 741440 h 1291316"/>
                <a:gd name="connsiteX7" fmla="*/ 335839 w 1099752"/>
                <a:gd name="connsiteY7" fmla="*/ 234776 h 1291316"/>
                <a:gd name="connsiteX8" fmla="*/ 430803 w 1099752"/>
                <a:gd name="connsiteY8" fmla="*/ 205298 h 1291316"/>
                <a:gd name="connsiteX9" fmla="*/ 549876 w 1099752"/>
                <a:gd name="connsiteY9" fmla="*/ 0 h 1291316"/>
                <a:gd name="connsiteX10" fmla="*/ 668949 w 1099752"/>
                <a:gd name="connsiteY10" fmla="*/ 205298 h 1291316"/>
                <a:gd name="connsiteX11" fmla="*/ 763913 w 1099752"/>
                <a:gd name="connsiteY11" fmla="*/ 234776 h 1291316"/>
                <a:gd name="connsiteX12" fmla="*/ 1099752 w 1099752"/>
                <a:gd name="connsiteY12" fmla="*/ 741440 h 1291316"/>
                <a:gd name="connsiteX13" fmla="*/ 549876 w 1099752"/>
                <a:gd name="connsiteY13" fmla="*/ 1291316 h 129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752" h="1291316">
                  <a:moveTo>
                    <a:pt x="549876" y="1115433"/>
                  </a:moveTo>
                  <a:cubicBezTo>
                    <a:pt x="756427" y="1115433"/>
                    <a:pt x="923869" y="947991"/>
                    <a:pt x="923869" y="741440"/>
                  </a:cubicBezTo>
                  <a:cubicBezTo>
                    <a:pt x="923869" y="534889"/>
                    <a:pt x="756427" y="367447"/>
                    <a:pt x="549876" y="367447"/>
                  </a:cubicBezTo>
                  <a:cubicBezTo>
                    <a:pt x="343325" y="367447"/>
                    <a:pt x="175883" y="534889"/>
                    <a:pt x="175883" y="741440"/>
                  </a:cubicBezTo>
                  <a:cubicBezTo>
                    <a:pt x="175883" y="947991"/>
                    <a:pt x="343325" y="1115433"/>
                    <a:pt x="549876" y="1115433"/>
                  </a:cubicBezTo>
                  <a:close/>
                  <a:moveTo>
                    <a:pt x="549876" y="1291316"/>
                  </a:moveTo>
                  <a:cubicBezTo>
                    <a:pt x="246188" y="1291316"/>
                    <a:pt x="0" y="1045128"/>
                    <a:pt x="0" y="741440"/>
                  </a:cubicBezTo>
                  <a:cubicBezTo>
                    <a:pt x="0" y="513674"/>
                    <a:pt x="138481" y="318252"/>
                    <a:pt x="335839" y="234776"/>
                  </a:cubicBezTo>
                  <a:lnTo>
                    <a:pt x="430803" y="205298"/>
                  </a:lnTo>
                  <a:lnTo>
                    <a:pt x="549876" y="0"/>
                  </a:lnTo>
                  <a:lnTo>
                    <a:pt x="668949" y="205298"/>
                  </a:lnTo>
                  <a:lnTo>
                    <a:pt x="763913" y="234776"/>
                  </a:lnTo>
                  <a:cubicBezTo>
                    <a:pt x="961271" y="318252"/>
                    <a:pt x="1099752" y="513674"/>
                    <a:pt x="1099752" y="741440"/>
                  </a:cubicBezTo>
                  <a:cubicBezTo>
                    <a:pt x="1099752" y="1045128"/>
                    <a:pt x="853564" y="1291316"/>
                    <a:pt x="549876" y="129131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58" name="Group 1357">
            <a:extLst>
              <a:ext uri="{FF2B5EF4-FFF2-40B4-BE49-F238E27FC236}">
                <a16:creationId xmlns:a16="http://schemas.microsoft.com/office/drawing/2014/main" xmlns="" id="{3D1FD2FF-C7FB-AA4B-BA70-887065C84ED1}"/>
              </a:ext>
            </a:extLst>
          </p:cNvPr>
          <p:cNvGrpSpPr/>
          <p:nvPr/>
        </p:nvGrpSpPr>
        <p:grpSpPr>
          <a:xfrm>
            <a:off x="9082784" y="2091230"/>
            <a:ext cx="1427030" cy="1675602"/>
            <a:chOff x="795646" y="3809316"/>
            <a:chExt cx="1963802" cy="2305873"/>
          </a:xfrm>
        </p:grpSpPr>
        <p:sp>
          <p:nvSpPr>
            <p:cNvPr id="1359" name="Oval 1358">
              <a:extLst>
                <a:ext uri="{FF2B5EF4-FFF2-40B4-BE49-F238E27FC236}">
                  <a16:creationId xmlns:a16="http://schemas.microsoft.com/office/drawing/2014/main" xmlns="" id="{760AD9A8-7CD7-B841-8F7D-35AE0551B3AC}"/>
                </a:ext>
              </a:extLst>
            </p:cNvPr>
            <p:cNvSpPr/>
            <p:nvPr/>
          </p:nvSpPr>
          <p:spPr>
            <a:xfrm>
              <a:off x="1058749" y="4043817"/>
              <a:ext cx="1437595" cy="14375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0" name="Freeform 1359">
              <a:extLst>
                <a:ext uri="{FF2B5EF4-FFF2-40B4-BE49-F238E27FC236}">
                  <a16:creationId xmlns:a16="http://schemas.microsoft.com/office/drawing/2014/main" xmlns="" id="{2B032BBC-94A3-8A41-8D8B-234D89B86BD3}"/>
                </a:ext>
              </a:extLst>
            </p:cNvPr>
            <p:cNvSpPr/>
            <p:nvPr/>
          </p:nvSpPr>
          <p:spPr>
            <a:xfrm rot="10800000">
              <a:off x="795646" y="3809316"/>
              <a:ext cx="1963802" cy="2305873"/>
            </a:xfrm>
            <a:custGeom>
              <a:avLst/>
              <a:gdLst>
                <a:gd name="connsiteX0" fmla="*/ 549876 w 1099752"/>
                <a:gd name="connsiteY0" fmla="*/ 1115433 h 1291316"/>
                <a:gd name="connsiteX1" fmla="*/ 923869 w 1099752"/>
                <a:gd name="connsiteY1" fmla="*/ 741440 h 1291316"/>
                <a:gd name="connsiteX2" fmla="*/ 549876 w 1099752"/>
                <a:gd name="connsiteY2" fmla="*/ 367447 h 1291316"/>
                <a:gd name="connsiteX3" fmla="*/ 175883 w 1099752"/>
                <a:gd name="connsiteY3" fmla="*/ 741440 h 1291316"/>
                <a:gd name="connsiteX4" fmla="*/ 549876 w 1099752"/>
                <a:gd name="connsiteY4" fmla="*/ 1115433 h 1291316"/>
                <a:gd name="connsiteX5" fmla="*/ 549876 w 1099752"/>
                <a:gd name="connsiteY5" fmla="*/ 1291316 h 1291316"/>
                <a:gd name="connsiteX6" fmla="*/ 0 w 1099752"/>
                <a:gd name="connsiteY6" fmla="*/ 741440 h 1291316"/>
                <a:gd name="connsiteX7" fmla="*/ 335839 w 1099752"/>
                <a:gd name="connsiteY7" fmla="*/ 234776 h 1291316"/>
                <a:gd name="connsiteX8" fmla="*/ 430803 w 1099752"/>
                <a:gd name="connsiteY8" fmla="*/ 205298 h 1291316"/>
                <a:gd name="connsiteX9" fmla="*/ 549876 w 1099752"/>
                <a:gd name="connsiteY9" fmla="*/ 0 h 1291316"/>
                <a:gd name="connsiteX10" fmla="*/ 668949 w 1099752"/>
                <a:gd name="connsiteY10" fmla="*/ 205298 h 1291316"/>
                <a:gd name="connsiteX11" fmla="*/ 763913 w 1099752"/>
                <a:gd name="connsiteY11" fmla="*/ 234776 h 1291316"/>
                <a:gd name="connsiteX12" fmla="*/ 1099752 w 1099752"/>
                <a:gd name="connsiteY12" fmla="*/ 741440 h 1291316"/>
                <a:gd name="connsiteX13" fmla="*/ 549876 w 1099752"/>
                <a:gd name="connsiteY13" fmla="*/ 1291316 h 1291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9752" h="1291316">
                  <a:moveTo>
                    <a:pt x="549876" y="1115433"/>
                  </a:moveTo>
                  <a:cubicBezTo>
                    <a:pt x="756427" y="1115433"/>
                    <a:pt x="923869" y="947991"/>
                    <a:pt x="923869" y="741440"/>
                  </a:cubicBezTo>
                  <a:cubicBezTo>
                    <a:pt x="923869" y="534889"/>
                    <a:pt x="756427" y="367447"/>
                    <a:pt x="549876" y="367447"/>
                  </a:cubicBezTo>
                  <a:cubicBezTo>
                    <a:pt x="343325" y="367447"/>
                    <a:pt x="175883" y="534889"/>
                    <a:pt x="175883" y="741440"/>
                  </a:cubicBezTo>
                  <a:cubicBezTo>
                    <a:pt x="175883" y="947991"/>
                    <a:pt x="343325" y="1115433"/>
                    <a:pt x="549876" y="1115433"/>
                  </a:cubicBezTo>
                  <a:close/>
                  <a:moveTo>
                    <a:pt x="549876" y="1291316"/>
                  </a:moveTo>
                  <a:cubicBezTo>
                    <a:pt x="246188" y="1291316"/>
                    <a:pt x="0" y="1045128"/>
                    <a:pt x="0" y="741440"/>
                  </a:cubicBezTo>
                  <a:cubicBezTo>
                    <a:pt x="0" y="513674"/>
                    <a:pt x="138481" y="318252"/>
                    <a:pt x="335839" y="234776"/>
                  </a:cubicBezTo>
                  <a:lnTo>
                    <a:pt x="430803" y="205298"/>
                  </a:lnTo>
                  <a:lnTo>
                    <a:pt x="549876" y="0"/>
                  </a:lnTo>
                  <a:lnTo>
                    <a:pt x="668949" y="205298"/>
                  </a:lnTo>
                  <a:lnTo>
                    <a:pt x="763913" y="234776"/>
                  </a:lnTo>
                  <a:cubicBezTo>
                    <a:pt x="961271" y="318252"/>
                    <a:pt x="1099752" y="513674"/>
                    <a:pt x="1099752" y="741440"/>
                  </a:cubicBezTo>
                  <a:cubicBezTo>
                    <a:pt x="1099752" y="1045128"/>
                    <a:pt x="853564" y="1291316"/>
                    <a:pt x="549876" y="12913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2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61" name="Group 1360">
            <a:extLst>
              <a:ext uri="{FF2B5EF4-FFF2-40B4-BE49-F238E27FC236}">
                <a16:creationId xmlns:a16="http://schemas.microsoft.com/office/drawing/2014/main" xmlns="" id="{791BC340-7120-2346-BC43-84DF12727571}"/>
              </a:ext>
            </a:extLst>
          </p:cNvPr>
          <p:cNvGrpSpPr/>
          <p:nvPr/>
        </p:nvGrpSpPr>
        <p:grpSpPr>
          <a:xfrm>
            <a:off x="7319859" y="2937927"/>
            <a:ext cx="397763" cy="302794"/>
            <a:chOff x="17083598" y="2386671"/>
            <a:chExt cx="1081851" cy="823555"/>
          </a:xfrm>
          <a:solidFill>
            <a:schemeClr val="tx1"/>
          </a:solidFill>
        </p:grpSpPr>
        <p:sp>
          <p:nvSpPr>
            <p:cNvPr id="1362" name="Freeform 16">
              <a:extLst>
                <a:ext uri="{FF2B5EF4-FFF2-40B4-BE49-F238E27FC236}">
                  <a16:creationId xmlns:a16="http://schemas.microsoft.com/office/drawing/2014/main" xmlns="" id="{173C15D9-09F5-E748-BFA0-2349676C0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5376" y="2667430"/>
              <a:ext cx="262040" cy="265783"/>
            </a:xfrm>
            <a:custGeom>
              <a:avLst/>
              <a:gdLst>
                <a:gd name="T0" fmla="*/ 83434 w 309"/>
                <a:gd name="T1" fmla="*/ 32306 h 314"/>
                <a:gd name="T2" fmla="*/ 83434 w 309"/>
                <a:gd name="T3" fmla="*/ 79329 h 314"/>
                <a:gd name="T4" fmla="*/ 83434 w 309"/>
                <a:gd name="T5" fmla="*/ 79329 h 314"/>
                <a:gd name="T6" fmla="*/ 77680 w 309"/>
                <a:gd name="T7" fmla="*/ 85790 h 314"/>
                <a:gd name="T8" fmla="*/ 32367 w 309"/>
                <a:gd name="T9" fmla="*/ 85790 h 314"/>
                <a:gd name="T10" fmla="*/ 32367 w 309"/>
                <a:gd name="T11" fmla="*/ 85790 h 314"/>
                <a:gd name="T12" fmla="*/ 26612 w 309"/>
                <a:gd name="T13" fmla="*/ 79329 h 314"/>
                <a:gd name="T14" fmla="*/ 26612 w 309"/>
                <a:gd name="T15" fmla="*/ 32306 h 314"/>
                <a:gd name="T16" fmla="*/ 26612 w 309"/>
                <a:gd name="T17" fmla="*/ 32306 h 314"/>
                <a:gd name="T18" fmla="*/ 32367 w 309"/>
                <a:gd name="T19" fmla="*/ 26204 h 314"/>
                <a:gd name="T20" fmla="*/ 77680 w 309"/>
                <a:gd name="T21" fmla="*/ 26204 h 314"/>
                <a:gd name="T22" fmla="*/ 77680 w 309"/>
                <a:gd name="T23" fmla="*/ 26204 h 314"/>
                <a:gd name="T24" fmla="*/ 83434 w 309"/>
                <a:gd name="T25" fmla="*/ 32306 h 314"/>
                <a:gd name="T26" fmla="*/ 32367 w 309"/>
                <a:gd name="T27" fmla="*/ 0 h 314"/>
                <a:gd name="T28" fmla="*/ 32367 w 309"/>
                <a:gd name="T29" fmla="*/ 0 h 314"/>
                <a:gd name="T30" fmla="*/ 0 w 309"/>
                <a:gd name="T31" fmla="*/ 32306 h 314"/>
                <a:gd name="T32" fmla="*/ 0 w 309"/>
                <a:gd name="T33" fmla="*/ 79329 h 314"/>
                <a:gd name="T34" fmla="*/ 0 w 309"/>
                <a:gd name="T35" fmla="*/ 79329 h 314"/>
                <a:gd name="T36" fmla="*/ 32367 w 309"/>
                <a:gd name="T37" fmla="*/ 112353 h 314"/>
                <a:gd name="T38" fmla="*/ 77680 w 309"/>
                <a:gd name="T39" fmla="*/ 112353 h 314"/>
                <a:gd name="T40" fmla="*/ 77680 w 309"/>
                <a:gd name="T41" fmla="*/ 112353 h 314"/>
                <a:gd name="T42" fmla="*/ 110765 w 309"/>
                <a:gd name="T43" fmla="*/ 79329 h 314"/>
                <a:gd name="T44" fmla="*/ 110765 w 309"/>
                <a:gd name="T45" fmla="*/ 32306 h 314"/>
                <a:gd name="T46" fmla="*/ 110765 w 309"/>
                <a:gd name="T47" fmla="*/ 32306 h 314"/>
                <a:gd name="T48" fmla="*/ 77680 w 309"/>
                <a:gd name="T49" fmla="*/ 0 h 314"/>
                <a:gd name="T50" fmla="*/ 32367 w 309"/>
                <a:gd name="T51" fmla="*/ 0 h 31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309" h="314">
                  <a:moveTo>
                    <a:pt x="232" y="90"/>
                  </a:moveTo>
                  <a:lnTo>
                    <a:pt x="232" y="221"/>
                  </a:lnTo>
                  <a:cubicBezTo>
                    <a:pt x="232" y="232"/>
                    <a:pt x="225" y="239"/>
                    <a:pt x="216" y="239"/>
                  </a:cubicBezTo>
                  <a:lnTo>
                    <a:pt x="90" y="239"/>
                  </a:lnTo>
                  <a:cubicBezTo>
                    <a:pt x="81" y="239"/>
                    <a:pt x="74" y="232"/>
                    <a:pt x="74" y="221"/>
                  </a:cubicBezTo>
                  <a:lnTo>
                    <a:pt x="74" y="90"/>
                  </a:lnTo>
                  <a:cubicBezTo>
                    <a:pt x="74" y="81"/>
                    <a:pt x="81" y="73"/>
                    <a:pt x="90" y="73"/>
                  </a:cubicBezTo>
                  <a:lnTo>
                    <a:pt x="216" y="73"/>
                  </a:lnTo>
                  <a:cubicBezTo>
                    <a:pt x="225" y="73"/>
                    <a:pt x="232" y="81"/>
                    <a:pt x="232" y="90"/>
                  </a:cubicBezTo>
                  <a:close/>
                  <a:moveTo>
                    <a:pt x="90" y="0"/>
                  </a:moveTo>
                  <a:lnTo>
                    <a:pt x="90" y="0"/>
                  </a:lnTo>
                  <a:cubicBezTo>
                    <a:pt x="40" y="0"/>
                    <a:pt x="0" y="39"/>
                    <a:pt x="0" y="90"/>
                  </a:cubicBezTo>
                  <a:lnTo>
                    <a:pt x="0" y="221"/>
                  </a:lnTo>
                  <a:cubicBezTo>
                    <a:pt x="0" y="272"/>
                    <a:pt x="40" y="313"/>
                    <a:pt x="90" y="313"/>
                  </a:cubicBezTo>
                  <a:lnTo>
                    <a:pt x="216" y="313"/>
                  </a:lnTo>
                  <a:cubicBezTo>
                    <a:pt x="266" y="313"/>
                    <a:pt x="308" y="272"/>
                    <a:pt x="308" y="221"/>
                  </a:cubicBezTo>
                  <a:lnTo>
                    <a:pt x="308" y="90"/>
                  </a:lnTo>
                  <a:cubicBezTo>
                    <a:pt x="308" y="39"/>
                    <a:pt x="266" y="0"/>
                    <a:pt x="216" y="0"/>
                  </a:cubicBez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3" name="Freeform 17">
              <a:extLst>
                <a:ext uri="{FF2B5EF4-FFF2-40B4-BE49-F238E27FC236}">
                  <a16:creationId xmlns:a16="http://schemas.microsoft.com/office/drawing/2014/main" xmlns="" id="{0C2D02BC-8F7B-3548-8F4A-1B915974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3020" y="2955673"/>
              <a:ext cx="426751" cy="254553"/>
            </a:xfrm>
            <a:custGeom>
              <a:avLst/>
              <a:gdLst>
                <a:gd name="T0" fmla="*/ 150993 w 501"/>
                <a:gd name="T1" fmla="*/ 78970 h 298"/>
                <a:gd name="T2" fmla="*/ 150993 w 501"/>
                <a:gd name="T3" fmla="*/ 78970 h 298"/>
                <a:gd name="T4" fmla="*/ 146658 w 501"/>
                <a:gd name="T5" fmla="*/ 80781 h 298"/>
                <a:gd name="T6" fmla="*/ 33955 w 501"/>
                <a:gd name="T7" fmla="*/ 80781 h 298"/>
                <a:gd name="T8" fmla="*/ 33955 w 501"/>
                <a:gd name="T9" fmla="*/ 80781 h 298"/>
                <a:gd name="T10" fmla="*/ 29621 w 501"/>
                <a:gd name="T11" fmla="*/ 78970 h 298"/>
                <a:gd name="T12" fmla="*/ 29621 w 501"/>
                <a:gd name="T13" fmla="*/ 78970 h 298"/>
                <a:gd name="T14" fmla="*/ 28537 w 501"/>
                <a:gd name="T15" fmla="*/ 73899 h 298"/>
                <a:gd name="T16" fmla="*/ 40096 w 501"/>
                <a:gd name="T17" fmla="*/ 30791 h 298"/>
                <a:gd name="T18" fmla="*/ 40096 w 501"/>
                <a:gd name="T19" fmla="*/ 30791 h 298"/>
                <a:gd name="T20" fmla="*/ 45515 w 501"/>
                <a:gd name="T21" fmla="*/ 26806 h 298"/>
                <a:gd name="T22" fmla="*/ 135099 w 501"/>
                <a:gd name="T23" fmla="*/ 26806 h 298"/>
                <a:gd name="T24" fmla="*/ 135099 w 501"/>
                <a:gd name="T25" fmla="*/ 26806 h 298"/>
                <a:gd name="T26" fmla="*/ 140518 w 501"/>
                <a:gd name="T27" fmla="*/ 30791 h 298"/>
                <a:gd name="T28" fmla="*/ 152077 w 501"/>
                <a:gd name="T29" fmla="*/ 73899 h 298"/>
                <a:gd name="T30" fmla="*/ 152077 w 501"/>
                <a:gd name="T31" fmla="*/ 73899 h 298"/>
                <a:gd name="T32" fmla="*/ 150993 w 501"/>
                <a:gd name="T33" fmla="*/ 78970 h 298"/>
                <a:gd name="T34" fmla="*/ 166526 w 501"/>
                <a:gd name="T35" fmla="*/ 24271 h 298"/>
                <a:gd name="T36" fmla="*/ 166526 w 501"/>
                <a:gd name="T37" fmla="*/ 24271 h 298"/>
                <a:gd name="T38" fmla="*/ 135099 w 501"/>
                <a:gd name="T39" fmla="*/ 0 h 298"/>
                <a:gd name="T40" fmla="*/ 45515 w 501"/>
                <a:gd name="T41" fmla="*/ 0 h 298"/>
                <a:gd name="T42" fmla="*/ 45515 w 501"/>
                <a:gd name="T43" fmla="*/ 0 h 298"/>
                <a:gd name="T44" fmla="*/ 14449 w 501"/>
                <a:gd name="T45" fmla="*/ 24271 h 298"/>
                <a:gd name="T46" fmla="*/ 2890 w 501"/>
                <a:gd name="T47" fmla="*/ 67016 h 298"/>
                <a:gd name="T48" fmla="*/ 2890 w 501"/>
                <a:gd name="T49" fmla="*/ 67016 h 298"/>
                <a:gd name="T50" fmla="*/ 8308 w 501"/>
                <a:gd name="T51" fmla="*/ 95271 h 298"/>
                <a:gd name="T52" fmla="*/ 8308 w 501"/>
                <a:gd name="T53" fmla="*/ 95271 h 298"/>
                <a:gd name="T54" fmla="*/ 33955 w 501"/>
                <a:gd name="T55" fmla="*/ 107588 h 298"/>
                <a:gd name="T56" fmla="*/ 146658 w 501"/>
                <a:gd name="T57" fmla="*/ 107588 h 298"/>
                <a:gd name="T58" fmla="*/ 146658 w 501"/>
                <a:gd name="T59" fmla="*/ 107588 h 298"/>
                <a:gd name="T60" fmla="*/ 172306 w 501"/>
                <a:gd name="T61" fmla="*/ 95271 h 298"/>
                <a:gd name="T62" fmla="*/ 172306 w 501"/>
                <a:gd name="T63" fmla="*/ 95271 h 298"/>
                <a:gd name="T64" fmla="*/ 177724 w 501"/>
                <a:gd name="T65" fmla="*/ 67016 h 298"/>
                <a:gd name="T66" fmla="*/ 166526 w 501"/>
                <a:gd name="T67" fmla="*/ 24271 h 29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01" h="298">
                  <a:moveTo>
                    <a:pt x="418" y="218"/>
                  </a:moveTo>
                  <a:lnTo>
                    <a:pt x="418" y="218"/>
                  </a:lnTo>
                  <a:cubicBezTo>
                    <a:pt x="416" y="220"/>
                    <a:pt x="412" y="223"/>
                    <a:pt x="406" y="223"/>
                  </a:cubicBezTo>
                  <a:lnTo>
                    <a:pt x="94" y="223"/>
                  </a:lnTo>
                  <a:cubicBezTo>
                    <a:pt x="88" y="223"/>
                    <a:pt x="83" y="220"/>
                    <a:pt x="82" y="218"/>
                  </a:cubicBezTo>
                  <a:cubicBezTo>
                    <a:pt x="81" y="216"/>
                    <a:pt x="77" y="210"/>
                    <a:pt x="79" y="204"/>
                  </a:cubicBezTo>
                  <a:lnTo>
                    <a:pt x="111" y="85"/>
                  </a:lnTo>
                  <a:cubicBezTo>
                    <a:pt x="113" y="78"/>
                    <a:pt x="119" y="74"/>
                    <a:pt x="126" y="74"/>
                  </a:cubicBezTo>
                  <a:lnTo>
                    <a:pt x="374" y="74"/>
                  </a:lnTo>
                  <a:cubicBezTo>
                    <a:pt x="381" y="74"/>
                    <a:pt x="387" y="78"/>
                    <a:pt x="389" y="85"/>
                  </a:cubicBezTo>
                  <a:lnTo>
                    <a:pt x="421" y="204"/>
                  </a:lnTo>
                  <a:cubicBezTo>
                    <a:pt x="423" y="210"/>
                    <a:pt x="419" y="216"/>
                    <a:pt x="418" y="218"/>
                  </a:cubicBezTo>
                  <a:close/>
                  <a:moveTo>
                    <a:pt x="461" y="67"/>
                  </a:moveTo>
                  <a:lnTo>
                    <a:pt x="461" y="67"/>
                  </a:lnTo>
                  <a:cubicBezTo>
                    <a:pt x="449" y="27"/>
                    <a:pt x="414" y="0"/>
                    <a:pt x="374" y="0"/>
                  </a:cubicBezTo>
                  <a:lnTo>
                    <a:pt x="126" y="0"/>
                  </a:lnTo>
                  <a:cubicBezTo>
                    <a:pt x="86" y="0"/>
                    <a:pt x="51" y="27"/>
                    <a:pt x="40" y="67"/>
                  </a:cubicBezTo>
                  <a:lnTo>
                    <a:pt x="8" y="185"/>
                  </a:lnTo>
                  <a:cubicBezTo>
                    <a:pt x="0" y="211"/>
                    <a:pt x="6" y="240"/>
                    <a:pt x="23" y="263"/>
                  </a:cubicBezTo>
                  <a:cubicBezTo>
                    <a:pt x="40" y="285"/>
                    <a:pt x="65" y="297"/>
                    <a:pt x="94" y="297"/>
                  </a:cubicBezTo>
                  <a:lnTo>
                    <a:pt x="406" y="297"/>
                  </a:lnTo>
                  <a:cubicBezTo>
                    <a:pt x="434" y="297"/>
                    <a:pt x="459" y="285"/>
                    <a:pt x="477" y="263"/>
                  </a:cubicBezTo>
                  <a:cubicBezTo>
                    <a:pt x="495" y="240"/>
                    <a:pt x="500" y="211"/>
                    <a:pt x="492" y="185"/>
                  </a:cubicBezTo>
                  <a:lnTo>
                    <a:pt x="461" y="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4" name="Freeform 18">
              <a:extLst>
                <a:ext uri="{FF2B5EF4-FFF2-40B4-BE49-F238E27FC236}">
                  <a16:creationId xmlns:a16="http://schemas.microsoft.com/office/drawing/2014/main" xmlns="" id="{1E20CE74-5B8C-2B4D-A39C-3EA9DBBE0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7236" y="2704864"/>
              <a:ext cx="205890" cy="209632"/>
            </a:xfrm>
            <a:custGeom>
              <a:avLst/>
              <a:gdLst>
                <a:gd name="T0" fmla="*/ 26480 w 244"/>
                <a:gd name="T1" fmla="*/ 29276 h 249"/>
                <a:gd name="T2" fmla="*/ 26480 w 244"/>
                <a:gd name="T3" fmla="*/ 29276 h 249"/>
                <a:gd name="T4" fmla="*/ 29343 w 244"/>
                <a:gd name="T5" fmla="*/ 26777 h 249"/>
                <a:gd name="T6" fmla="*/ 57612 w 244"/>
                <a:gd name="T7" fmla="*/ 26777 h 249"/>
                <a:gd name="T8" fmla="*/ 57612 w 244"/>
                <a:gd name="T9" fmla="*/ 26777 h 249"/>
                <a:gd name="T10" fmla="*/ 60475 w 244"/>
                <a:gd name="T11" fmla="*/ 29276 h 249"/>
                <a:gd name="T12" fmla="*/ 60475 w 244"/>
                <a:gd name="T13" fmla="*/ 58910 h 249"/>
                <a:gd name="T14" fmla="*/ 60475 w 244"/>
                <a:gd name="T15" fmla="*/ 58910 h 249"/>
                <a:gd name="T16" fmla="*/ 57612 w 244"/>
                <a:gd name="T17" fmla="*/ 62123 h 249"/>
                <a:gd name="T18" fmla="*/ 29343 w 244"/>
                <a:gd name="T19" fmla="*/ 62123 h 249"/>
                <a:gd name="T20" fmla="*/ 29343 w 244"/>
                <a:gd name="T21" fmla="*/ 62123 h 249"/>
                <a:gd name="T22" fmla="*/ 26480 w 244"/>
                <a:gd name="T23" fmla="*/ 58910 h 249"/>
                <a:gd name="T24" fmla="*/ 26480 w 244"/>
                <a:gd name="T25" fmla="*/ 29276 h 249"/>
                <a:gd name="T26" fmla="*/ 29343 w 244"/>
                <a:gd name="T27" fmla="*/ 88543 h 249"/>
                <a:gd name="T28" fmla="*/ 57612 w 244"/>
                <a:gd name="T29" fmla="*/ 88543 h 249"/>
                <a:gd name="T30" fmla="*/ 57612 w 244"/>
                <a:gd name="T31" fmla="*/ 88543 h 249"/>
                <a:gd name="T32" fmla="*/ 86955 w 244"/>
                <a:gd name="T33" fmla="*/ 58910 h 249"/>
                <a:gd name="T34" fmla="*/ 86955 w 244"/>
                <a:gd name="T35" fmla="*/ 29276 h 249"/>
                <a:gd name="T36" fmla="*/ 86955 w 244"/>
                <a:gd name="T37" fmla="*/ 29276 h 249"/>
                <a:gd name="T38" fmla="*/ 57612 w 244"/>
                <a:gd name="T39" fmla="*/ 0 h 249"/>
                <a:gd name="T40" fmla="*/ 29343 w 244"/>
                <a:gd name="T41" fmla="*/ 0 h 249"/>
                <a:gd name="T42" fmla="*/ 29343 w 244"/>
                <a:gd name="T43" fmla="*/ 0 h 249"/>
                <a:gd name="T44" fmla="*/ 0 w 244"/>
                <a:gd name="T45" fmla="*/ 29276 h 249"/>
                <a:gd name="T46" fmla="*/ 0 w 244"/>
                <a:gd name="T47" fmla="*/ 58910 h 249"/>
                <a:gd name="T48" fmla="*/ 0 w 244"/>
                <a:gd name="T49" fmla="*/ 58910 h 249"/>
                <a:gd name="T50" fmla="*/ 29343 w 244"/>
                <a:gd name="T51" fmla="*/ 88543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4" h="249">
                  <a:moveTo>
                    <a:pt x="74" y="82"/>
                  </a:moveTo>
                  <a:lnTo>
                    <a:pt x="74" y="82"/>
                  </a:lnTo>
                  <a:cubicBezTo>
                    <a:pt x="74" y="77"/>
                    <a:pt x="77" y="75"/>
                    <a:pt x="82" y="75"/>
                  </a:cubicBezTo>
                  <a:lnTo>
                    <a:pt x="161" y="75"/>
                  </a:lnTo>
                  <a:cubicBezTo>
                    <a:pt x="165" y="75"/>
                    <a:pt x="169" y="77"/>
                    <a:pt x="169" y="82"/>
                  </a:cubicBezTo>
                  <a:lnTo>
                    <a:pt x="169" y="165"/>
                  </a:lnTo>
                  <a:cubicBezTo>
                    <a:pt x="169" y="170"/>
                    <a:pt x="165" y="174"/>
                    <a:pt x="161" y="174"/>
                  </a:cubicBezTo>
                  <a:lnTo>
                    <a:pt x="82" y="174"/>
                  </a:lnTo>
                  <a:cubicBezTo>
                    <a:pt x="77" y="174"/>
                    <a:pt x="74" y="170"/>
                    <a:pt x="74" y="165"/>
                  </a:cubicBezTo>
                  <a:lnTo>
                    <a:pt x="74" y="82"/>
                  </a:lnTo>
                  <a:close/>
                  <a:moveTo>
                    <a:pt x="82" y="248"/>
                  </a:moveTo>
                  <a:lnTo>
                    <a:pt x="161" y="248"/>
                  </a:lnTo>
                  <a:cubicBezTo>
                    <a:pt x="206" y="248"/>
                    <a:pt x="243" y="211"/>
                    <a:pt x="243" y="165"/>
                  </a:cubicBezTo>
                  <a:lnTo>
                    <a:pt x="243" y="82"/>
                  </a:lnTo>
                  <a:cubicBezTo>
                    <a:pt x="243" y="37"/>
                    <a:pt x="206" y="0"/>
                    <a:pt x="161" y="0"/>
                  </a:cubicBezTo>
                  <a:lnTo>
                    <a:pt x="82" y="0"/>
                  </a:lnTo>
                  <a:cubicBezTo>
                    <a:pt x="37" y="0"/>
                    <a:pt x="0" y="37"/>
                    <a:pt x="0" y="82"/>
                  </a:cubicBezTo>
                  <a:lnTo>
                    <a:pt x="0" y="165"/>
                  </a:lnTo>
                  <a:cubicBezTo>
                    <a:pt x="0" y="211"/>
                    <a:pt x="37" y="248"/>
                    <a:pt x="82" y="24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5" name="Freeform 19">
              <a:extLst>
                <a:ext uri="{FF2B5EF4-FFF2-40B4-BE49-F238E27FC236}">
                  <a16:creationId xmlns:a16="http://schemas.microsoft.com/office/drawing/2014/main" xmlns="" id="{33764458-B9EF-9741-9BD4-2E5CD3A22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3598" y="2936957"/>
              <a:ext cx="325677" cy="202145"/>
            </a:xfrm>
            <a:custGeom>
              <a:avLst/>
              <a:gdLst>
                <a:gd name="T0" fmla="*/ 109698 w 384"/>
                <a:gd name="T1" fmla="*/ 58711 h 238"/>
                <a:gd name="T2" fmla="*/ 28054 w 384"/>
                <a:gd name="T3" fmla="*/ 58711 h 238"/>
                <a:gd name="T4" fmla="*/ 28054 w 384"/>
                <a:gd name="T5" fmla="*/ 58711 h 238"/>
                <a:gd name="T6" fmla="*/ 28054 w 384"/>
                <a:gd name="T7" fmla="*/ 57990 h 238"/>
                <a:gd name="T8" fmla="*/ 36686 w 384"/>
                <a:gd name="T9" fmla="*/ 27014 h 238"/>
                <a:gd name="T10" fmla="*/ 36686 w 384"/>
                <a:gd name="T11" fmla="*/ 27014 h 238"/>
                <a:gd name="T12" fmla="*/ 36686 w 384"/>
                <a:gd name="T13" fmla="*/ 27014 h 238"/>
                <a:gd name="T14" fmla="*/ 101786 w 384"/>
                <a:gd name="T15" fmla="*/ 27014 h 238"/>
                <a:gd name="T16" fmla="*/ 101786 w 384"/>
                <a:gd name="T17" fmla="*/ 27014 h 238"/>
                <a:gd name="T18" fmla="*/ 101786 w 384"/>
                <a:gd name="T19" fmla="*/ 27014 h 238"/>
                <a:gd name="T20" fmla="*/ 110058 w 384"/>
                <a:gd name="T21" fmla="*/ 57990 h 238"/>
                <a:gd name="T22" fmla="*/ 110058 w 384"/>
                <a:gd name="T23" fmla="*/ 57990 h 238"/>
                <a:gd name="T24" fmla="*/ 109698 w 384"/>
                <a:gd name="T25" fmla="*/ 58711 h 238"/>
                <a:gd name="T26" fmla="*/ 127322 w 384"/>
                <a:gd name="T27" fmla="*/ 20171 h 238"/>
                <a:gd name="T28" fmla="*/ 127322 w 384"/>
                <a:gd name="T29" fmla="*/ 20171 h 238"/>
                <a:gd name="T30" fmla="*/ 101786 w 384"/>
                <a:gd name="T31" fmla="*/ 0 h 238"/>
                <a:gd name="T32" fmla="*/ 36686 w 384"/>
                <a:gd name="T33" fmla="*/ 0 h 238"/>
                <a:gd name="T34" fmla="*/ 36686 w 384"/>
                <a:gd name="T35" fmla="*/ 0 h 238"/>
                <a:gd name="T36" fmla="*/ 10430 w 384"/>
                <a:gd name="T37" fmla="*/ 20171 h 238"/>
                <a:gd name="T38" fmla="*/ 2518 w 384"/>
                <a:gd name="T39" fmla="*/ 51147 h 238"/>
                <a:gd name="T40" fmla="*/ 2518 w 384"/>
                <a:gd name="T41" fmla="*/ 51147 h 238"/>
                <a:gd name="T42" fmla="*/ 6834 w 384"/>
                <a:gd name="T43" fmla="*/ 74559 h 238"/>
                <a:gd name="T44" fmla="*/ 6834 w 384"/>
                <a:gd name="T45" fmla="*/ 74559 h 238"/>
                <a:gd name="T46" fmla="*/ 28773 w 384"/>
                <a:gd name="T47" fmla="*/ 85365 h 238"/>
                <a:gd name="T48" fmla="*/ 109698 w 384"/>
                <a:gd name="T49" fmla="*/ 85365 h 238"/>
                <a:gd name="T50" fmla="*/ 109698 w 384"/>
                <a:gd name="T51" fmla="*/ 85365 h 238"/>
                <a:gd name="T52" fmla="*/ 131638 w 384"/>
                <a:gd name="T53" fmla="*/ 74559 h 238"/>
                <a:gd name="T54" fmla="*/ 131638 w 384"/>
                <a:gd name="T55" fmla="*/ 74559 h 238"/>
                <a:gd name="T56" fmla="*/ 135954 w 384"/>
                <a:gd name="T57" fmla="*/ 51147 h 238"/>
                <a:gd name="T58" fmla="*/ 127322 w 384"/>
                <a:gd name="T59" fmla="*/ 20171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4" h="238">
                  <a:moveTo>
                    <a:pt x="305" y="163"/>
                  </a:moveTo>
                  <a:lnTo>
                    <a:pt x="78" y="163"/>
                  </a:lnTo>
                  <a:cubicBezTo>
                    <a:pt x="78" y="163"/>
                    <a:pt x="78" y="163"/>
                    <a:pt x="78" y="161"/>
                  </a:cubicBezTo>
                  <a:lnTo>
                    <a:pt x="102" y="75"/>
                  </a:lnTo>
                  <a:lnTo>
                    <a:pt x="283" y="75"/>
                  </a:lnTo>
                  <a:lnTo>
                    <a:pt x="306" y="161"/>
                  </a:lnTo>
                  <a:cubicBezTo>
                    <a:pt x="306" y="163"/>
                    <a:pt x="305" y="163"/>
                    <a:pt x="305" y="163"/>
                  </a:cubicBezTo>
                  <a:close/>
                  <a:moveTo>
                    <a:pt x="354" y="56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3" y="0"/>
                  </a:cubicBezTo>
                  <a:lnTo>
                    <a:pt x="102" y="0"/>
                  </a:lnTo>
                  <a:cubicBezTo>
                    <a:pt x="69" y="0"/>
                    <a:pt x="38" y="23"/>
                    <a:pt x="29" y="56"/>
                  </a:cubicBezTo>
                  <a:lnTo>
                    <a:pt x="7" y="142"/>
                  </a:lnTo>
                  <a:cubicBezTo>
                    <a:pt x="0" y="164"/>
                    <a:pt x="6" y="189"/>
                    <a:pt x="19" y="207"/>
                  </a:cubicBezTo>
                  <a:cubicBezTo>
                    <a:pt x="34" y="226"/>
                    <a:pt x="56" y="237"/>
                    <a:pt x="80" y="237"/>
                  </a:cubicBezTo>
                  <a:lnTo>
                    <a:pt x="305" y="237"/>
                  </a:lnTo>
                  <a:cubicBezTo>
                    <a:pt x="329" y="237"/>
                    <a:pt x="351" y="226"/>
                    <a:pt x="366" y="207"/>
                  </a:cubicBezTo>
                  <a:cubicBezTo>
                    <a:pt x="379" y="189"/>
                    <a:pt x="383" y="164"/>
                    <a:pt x="378" y="142"/>
                  </a:cubicBezTo>
                  <a:lnTo>
                    <a:pt x="354" y="56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6" name="Freeform 20">
              <a:extLst>
                <a:ext uri="{FF2B5EF4-FFF2-40B4-BE49-F238E27FC236}">
                  <a16:creationId xmlns:a16="http://schemas.microsoft.com/office/drawing/2014/main" xmlns="" id="{2DFCB82D-C644-0B4E-8FED-33F6E95FA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9667" y="2704864"/>
              <a:ext cx="209632" cy="209632"/>
            </a:xfrm>
            <a:custGeom>
              <a:avLst/>
              <a:gdLst>
                <a:gd name="T0" fmla="*/ 61686 w 245"/>
                <a:gd name="T1" fmla="*/ 29276 h 249"/>
                <a:gd name="T2" fmla="*/ 61686 w 245"/>
                <a:gd name="T3" fmla="*/ 58910 h 249"/>
                <a:gd name="T4" fmla="*/ 61686 w 245"/>
                <a:gd name="T5" fmla="*/ 58910 h 249"/>
                <a:gd name="T6" fmla="*/ 58420 w 245"/>
                <a:gd name="T7" fmla="*/ 62123 h 249"/>
                <a:gd name="T8" fmla="*/ 30117 w 245"/>
                <a:gd name="T9" fmla="*/ 62123 h 249"/>
                <a:gd name="T10" fmla="*/ 30117 w 245"/>
                <a:gd name="T11" fmla="*/ 62123 h 249"/>
                <a:gd name="T12" fmla="*/ 27214 w 245"/>
                <a:gd name="T13" fmla="*/ 58910 h 249"/>
                <a:gd name="T14" fmla="*/ 27214 w 245"/>
                <a:gd name="T15" fmla="*/ 29276 h 249"/>
                <a:gd name="T16" fmla="*/ 27214 w 245"/>
                <a:gd name="T17" fmla="*/ 29276 h 249"/>
                <a:gd name="T18" fmla="*/ 30117 w 245"/>
                <a:gd name="T19" fmla="*/ 26777 h 249"/>
                <a:gd name="T20" fmla="*/ 58420 w 245"/>
                <a:gd name="T21" fmla="*/ 26777 h 249"/>
                <a:gd name="T22" fmla="*/ 58420 w 245"/>
                <a:gd name="T23" fmla="*/ 26777 h 249"/>
                <a:gd name="T24" fmla="*/ 61686 w 245"/>
                <a:gd name="T25" fmla="*/ 29276 h 249"/>
                <a:gd name="T26" fmla="*/ 0 w 245"/>
                <a:gd name="T27" fmla="*/ 29276 h 249"/>
                <a:gd name="T28" fmla="*/ 0 w 245"/>
                <a:gd name="T29" fmla="*/ 58910 h 249"/>
                <a:gd name="T30" fmla="*/ 0 w 245"/>
                <a:gd name="T31" fmla="*/ 58910 h 249"/>
                <a:gd name="T32" fmla="*/ 30117 w 245"/>
                <a:gd name="T33" fmla="*/ 88543 h 249"/>
                <a:gd name="T34" fmla="*/ 58420 w 245"/>
                <a:gd name="T35" fmla="*/ 88543 h 249"/>
                <a:gd name="T36" fmla="*/ 58420 w 245"/>
                <a:gd name="T37" fmla="*/ 88543 h 249"/>
                <a:gd name="T38" fmla="*/ 88537 w 245"/>
                <a:gd name="T39" fmla="*/ 58910 h 249"/>
                <a:gd name="T40" fmla="*/ 88537 w 245"/>
                <a:gd name="T41" fmla="*/ 29276 h 249"/>
                <a:gd name="T42" fmla="*/ 88537 w 245"/>
                <a:gd name="T43" fmla="*/ 29276 h 249"/>
                <a:gd name="T44" fmla="*/ 58420 w 245"/>
                <a:gd name="T45" fmla="*/ 0 h 249"/>
                <a:gd name="T46" fmla="*/ 30117 w 245"/>
                <a:gd name="T47" fmla="*/ 0 h 249"/>
                <a:gd name="T48" fmla="*/ 30117 w 245"/>
                <a:gd name="T49" fmla="*/ 0 h 249"/>
                <a:gd name="T50" fmla="*/ 0 w 245"/>
                <a:gd name="T51" fmla="*/ 29276 h 24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45" h="249">
                  <a:moveTo>
                    <a:pt x="170" y="82"/>
                  </a:moveTo>
                  <a:lnTo>
                    <a:pt x="170" y="165"/>
                  </a:lnTo>
                  <a:cubicBezTo>
                    <a:pt x="170" y="170"/>
                    <a:pt x="166" y="174"/>
                    <a:pt x="161" y="174"/>
                  </a:cubicBezTo>
                  <a:lnTo>
                    <a:pt x="83" y="174"/>
                  </a:lnTo>
                  <a:cubicBezTo>
                    <a:pt x="79" y="174"/>
                    <a:pt x="75" y="170"/>
                    <a:pt x="75" y="165"/>
                  </a:cubicBezTo>
                  <a:lnTo>
                    <a:pt x="75" y="82"/>
                  </a:lnTo>
                  <a:cubicBezTo>
                    <a:pt x="75" y="77"/>
                    <a:pt x="79" y="75"/>
                    <a:pt x="83" y="75"/>
                  </a:cubicBezTo>
                  <a:lnTo>
                    <a:pt x="161" y="75"/>
                  </a:lnTo>
                  <a:cubicBezTo>
                    <a:pt x="166" y="75"/>
                    <a:pt x="170" y="77"/>
                    <a:pt x="170" y="82"/>
                  </a:cubicBezTo>
                  <a:close/>
                  <a:moveTo>
                    <a:pt x="0" y="82"/>
                  </a:moveTo>
                  <a:lnTo>
                    <a:pt x="0" y="165"/>
                  </a:lnTo>
                  <a:cubicBezTo>
                    <a:pt x="0" y="211"/>
                    <a:pt x="37" y="248"/>
                    <a:pt x="83" y="248"/>
                  </a:cubicBezTo>
                  <a:lnTo>
                    <a:pt x="161" y="248"/>
                  </a:lnTo>
                  <a:cubicBezTo>
                    <a:pt x="207" y="248"/>
                    <a:pt x="244" y="211"/>
                    <a:pt x="244" y="165"/>
                  </a:cubicBezTo>
                  <a:lnTo>
                    <a:pt x="244" y="82"/>
                  </a:lnTo>
                  <a:cubicBezTo>
                    <a:pt x="244" y="37"/>
                    <a:pt x="207" y="0"/>
                    <a:pt x="161" y="0"/>
                  </a:cubicBezTo>
                  <a:lnTo>
                    <a:pt x="83" y="0"/>
                  </a:lnTo>
                  <a:cubicBezTo>
                    <a:pt x="37" y="0"/>
                    <a:pt x="0" y="37"/>
                    <a:pt x="0" y="8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7" name="Freeform 21">
              <a:extLst>
                <a:ext uri="{FF2B5EF4-FFF2-40B4-BE49-F238E27FC236}">
                  <a16:creationId xmlns:a16="http://schemas.microsoft.com/office/drawing/2014/main" xmlns="" id="{03B65F56-7ADF-1E44-86C9-17C8363E3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9772" y="2936957"/>
              <a:ext cx="325677" cy="202145"/>
            </a:xfrm>
            <a:custGeom>
              <a:avLst/>
              <a:gdLst>
                <a:gd name="T0" fmla="*/ 109413 w 385"/>
                <a:gd name="T1" fmla="*/ 58711 h 238"/>
                <a:gd name="T2" fmla="*/ 28340 w 385"/>
                <a:gd name="T3" fmla="*/ 58711 h 238"/>
                <a:gd name="T4" fmla="*/ 28340 w 385"/>
                <a:gd name="T5" fmla="*/ 58711 h 238"/>
                <a:gd name="T6" fmla="*/ 28340 w 385"/>
                <a:gd name="T7" fmla="*/ 57990 h 238"/>
                <a:gd name="T8" fmla="*/ 36232 w 385"/>
                <a:gd name="T9" fmla="*/ 27014 h 238"/>
                <a:gd name="T10" fmla="*/ 36232 w 385"/>
                <a:gd name="T11" fmla="*/ 27014 h 238"/>
                <a:gd name="T12" fmla="*/ 36591 w 385"/>
                <a:gd name="T13" fmla="*/ 27014 h 238"/>
                <a:gd name="T14" fmla="*/ 101163 w 385"/>
                <a:gd name="T15" fmla="*/ 27014 h 238"/>
                <a:gd name="T16" fmla="*/ 101163 w 385"/>
                <a:gd name="T17" fmla="*/ 27014 h 238"/>
                <a:gd name="T18" fmla="*/ 101521 w 385"/>
                <a:gd name="T19" fmla="*/ 27014 h 238"/>
                <a:gd name="T20" fmla="*/ 109413 w 385"/>
                <a:gd name="T21" fmla="*/ 57990 h 238"/>
                <a:gd name="T22" fmla="*/ 109413 w 385"/>
                <a:gd name="T23" fmla="*/ 57990 h 238"/>
                <a:gd name="T24" fmla="*/ 109413 w 385"/>
                <a:gd name="T25" fmla="*/ 58711 h 238"/>
                <a:gd name="T26" fmla="*/ 135601 w 385"/>
                <a:gd name="T27" fmla="*/ 51147 h 238"/>
                <a:gd name="T28" fmla="*/ 126991 w 385"/>
                <a:gd name="T29" fmla="*/ 20171 h 238"/>
                <a:gd name="T30" fmla="*/ 126991 w 385"/>
                <a:gd name="T31" fmla="*/ 20171 h 238"/>
                <a:gd name="T32" fmla="*/ 101163 w 385"/>
                <a:gd name="T33" fmla="*/ 0 h 238"/>
                <a:gd name="T34" fmla="*/ 36591 w 385"/>
                <a:gd name="T35" fmla="*/ 0 h 238"/>
                <a:gd name="T36" fmla="*/ 36591 w 385"/>
                <a:gd name="T37" fmla="*/ 0 h 238"/>
                <a:gd name="T38" fmla="*/ 10762 w 385"/>
                <a:gd name="T39" fmla="*/ 20171 h 238"/>
                <a:gd name="T40" fmla="*/ 2511 w 385"/>
                <a:gd name="T41" fmla="*/ 51147 h 238"/>
                <a:gd name="T42" fmla="*/ 2511 w 385"/>
                <a:gd name="T43" fmla="*/ 51147 h 238"/>
                <a:gd name="T44" fmla="*/ 7175 w 385"/>
                <a:gd name="T45" fmla="*/ 74559 h 238"/>
                <a:gd name="T46" fmla="*/ 7175 w 385"/>
                <a:gd name="T47" fmla="*/ 74559 h 238"/>
                <a:gd name="T48" fmla="*/ 28340 w 385"/>
                <a:gd name="T49" fmla="*/ 85365 h 238"/>
                <a:gd name="T50" fmla="*/ 109413 w 385"/>
                <a:gd name="T51" fmla="*/ 85365 h 238"/>
                <a:gd name="T52" fmla="*/ 109413 w 385"/>
                <a:gd name="T53" fmla="*/ 85365 h 238"/>
                <a:gd name="T54" fmla="*/ 130937 w 385"/>
                <a:gd name="T55" fmla="*/ 74559 h 238"/>
                <a:gd name="T56" fmla="*/ 130937 w 385"/>
                <a:gd name="T57" fmla="*/ 74559 h 238"/>
                <a:gd name="T58" fmla="*/ 135601 w 385"/>
                <a:gd name="T59" fmla="*/ 51147 h 23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385" h="238">
                  <a:moveTo>
                    <a:pt x="305" y="163"/>
                  </a:moveTo>
                  <a:lnTo>
                    <a:pt x="79" y="163"/>
                  </a:lnTo>
                  <a:cubicBezTo>
                    <a:pt x="79" y="163"/>
                    <a:pt x="77" y="163"/>
                    <a:pt x="79" y="161"/>
                  </a:cubicBezTo>
                  <a:lnTo>
                    <a:pt x="101" y="75"/>
                  </a:lnTo>
                  <a:cubicBezTo>
                    <a:pt x="102" y="75"/>
                    <a:pt x="102" y="75"/>
                    <a:pt x="102" y="75"/>
                  </a:cubicBezTo>
                  <a:lnTo>
                    <a:pt x="282" y="75"/>
                  </a:lnTo>
                  <a:lnTo>
                    <a:pt x="283" y="75"/>
                  </a:lnTo>
                  <a:lnTo>
                    <a:pt x="305" y="161"/>
                  </a:lnTo>
                  <a:cubicBezTo>
                    <a:pt x="307" y="163"/>
                    <a:pt x="305" y="163"/>
                    <a:pt x="305" y="163"/>
                  </a:cubicBezTo>
                  <a:close/>
                  <a:moveTo>
                    <a:pt x="378" y="142"/>
                  </a:moveTo>
                  <a:lnTo>
                    <a:pt x="354" y="56"/>
                  </a:lnTo>
                  <a:cubicBezTo>
                    <a:pt x="345" y="23"/>
                    <a:pt x="316" y="0"/>
                    <a:pt x="282" y="0"/>
                  </a:cubicBezTo>
                  <a:lnTo>
                    <a:pt x="102" y="0"/>
                  </a:lnTo>
                  <a:cubicBezTo>
                    <a:pt x="68" y="0"/>
                    <a:pt x="39" y="23"/>
                    <a:pt x="30" y="56"/>
                  </a:cubicBezTo>
                  <a:lnTo>
                    <a:pt x="7" y="142"/>
                  </a:lnTo>
                  <a:cubicBezTo>
                    <a:pt x="0" y="164"/>
                    <a:pt x="5" y="189"/>
                    <a:pt x="20" y="207"/>
                  </a:cubicBezTo>
                  <a:cubicBezTo>
                    <a:pt x="35" y="226"/>
                    <a:pt x="55" y="237"/>
                    <a:pt x="79" y="237"/>
                  </a:cubicBezTo>
                  <a:lnTo>
                    <a:pt x="305" y="237"/>
                  </a:lnTo>
                  <a:cubicBezTo>
                    <a:pt x="329" y="237"/>
                    <a:pt x="350" y="226"/>
                    <a:pt x="365" y="207"/>
                  </a:cubicBezTo>
                  <a:cubicBezTo>
                    <a:pt x="380" y="189"/>
                    <a:pt x="384" y="164"/>
                    <a:pt x="378" y="14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8" name="Freeform 22">
              <a:extLst>
                <a:ext uri="{FF2B5EF4-FFF2-40B4-BE49-F238E27FC236}">
                  <a16:creationId xmlns:a16="http://schemas.microsoft.com/office/drawing/2014/main" xmlns="" id="{6A59FAFA-74D4-5548-9495-4138E1829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4565" y="2386671"/>
              <a:ext cx="763660" cy="288246"/>
            </a:xfrm>
            <a:custGeom>
              <a:avLst/>
              <a:gdLst>
                <a:gd name="T0" fmla="*/ 9366 w 899"/>
                <a:gd name="T1" fmla="*/ 118653 h 341"/>
                <a:gd name="T2" fmla="*/ 9366 w 899"/>
                <a:gd name="T3" fmla="*/ 118653 h 341"/>
                <a:gd name="T4" fmla="*/ 27018 w 899"/>
                <a:gd name="T5" fmla="*/ 112201 h 341"/>
                <a:gd name="T6" fmla="*/ 27018 w 899"/>
                <a:gd name="T7" fmla="*/ 112201 h 341"/>
                <a:gd name="T8" fmla="*/ 80692 w 899"/>
                <a:gd name="T9" fmla="*/ 50186 h 341"/>
                <a:gd name="T10" fmla="*/ 80692 w 899"/>
                <a:gd name="T11" fmla="*/ 50186 h 341"/>
                <a:gd name="T12" fmla="*/ 162105 w 899"/>
                <a:gd name="T13" fmla="*/ 26527 h 341"/>
                <a:gd name="T14" fmla="*/ 162105 w 899"/>
                <a:gd name="T15" fmla="*/ 26527 h 341"/>
                <a:gd name="T16" fmla="*/ 242797 w 899"/>
                <a:gd name="T17" fmla="*/ 50186 h 341"/>
                <a:gd name="T18" fmla="*/ 242797 w 899"/>
                <a:gd name="T19" fmla="*/ 50186 h 341"/>
                <a:gd name="T20" fmla="*/ 295752 w 899"/>
                <a:gd name="T21" fmla="*/ 111125 h 341"/>
                <a:gd name="T22" fmla="*/ 295752 w 899"/>
                <a:gd name="T23" fmla="*/ 111125 h 341"/>
                <a:gd name="T24" fmla="*/ 314124 w 899"/>
                <a:gd name="T25" fmla="*/ 117936 h 341"/>
                <a:gd name="T26" fmla="*/ 314124 w 899"/>
                <a:gd name="T27" fmla="*/ 117936 h 341"/>
                <a:gd name="T28" fmla="*/ 320608 w 899"/>
                <a:gd name="T29" fmla="*/ 99654 h 341"/>
                <a:gd name="T30" fmla="*/ 320608 w 899"/>
                <a:gd name="T31" fmla="*/ 99654 h 341"/>
                <a:gd name="T32" fmla="*/ 256847 w 899"/>
                <a:gd name="T33" fmla="*/ 27961 h 341"/>
                <a:gd name="T34" fmla="*/ 256847 w 899"/>
                <a:gd name="T35" fmla="*/ 27961 h 341"/>
                <a:gd name="T36" fmla="*/ 162105 w 899"/>
                <a:gd name="T37" fmla="*/ 0 h 341"/>
                <a:gd name="T38" fmla="*/ 162105 w 899"/>
                <a:gd name="T39" fmla="*/ 0 h 341"/>
                <a:gd name="T40" fmla="*/ 65923 w 899"/>
                <a:gd name="T41" fmla="*/ 27961 h 341"/>
                <a:gd name="T42" fmla="*/ 65923 w 899"/>
                <a:gd name="T43" fmla="*/ 27961 h 341"/>
                <a:gd name="T44" fmla="*/ 2522 w 899"/>
                <a:gd name="T45" fmla="*/ 101088 h 341"/>
                <a:gd name="T46" fmla="*/ 2522 w 899"/>
                <a:gd name="T47" fmla="*/ 101088 h 341"/>
                <a:gd name="T48" fmla="*/ 9366 w 899"/>
                <a:gd name="T49" fmla="*/ 118653 h 34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99" h="341">
                  <a:moveTo>
                    <a:pt x="26" y="331"/>
                  </a:moveTo>
                  <a:lnTo>
                    <a:pt x="26" y="331"/>
                  </a:lnTo>
                  <a:cubicBezTo>
                    <a:pt x="45" y="340"/>
                    <a:pt x="69" y="326"/>
                    <a:pt x="75" y="313"/>
                  </a:cubicBezTo>
                  <a:cubicBezTo>
                    <a:pt x="108" y="242"/>
                    <a:pt x="159" y="183"/>
                    <a:pt x="224" y="140"/>
                  </a:cubicBezTo>
                  <a:cubicBezTo>
                    <a:pt x="292" y="97"/>
                    <a:pt x="369" y="74"/>
                    <a:pt x="450" y="74"/>
                  </a:cubicBezTo>
                  <a:cubicBezTo>
                    <a:pt x="528" y="74"/>
                    <a:pt x="606" y="97"/>
                    <a:pt x="674" y="140"/>
                  </a:cubicBezTo>
                  <a:cubicBezTo>
                    <a:pt x="737" y="182"/>
                    <a:pt x="789" y="241"/>
                    <a:pt x="821" y="310"/>
                  </a:cubicBezTo>
                  <a:cubicBezTo>
                    <a:pt x="830" y="329"/>
                    <a:pt x="853" y="337"/>
                    <a:pt x="872" y="329"/>
                  </a:cubicBezTo>
                  <a:cubicBezTo>
                    <a:pt x="890" y="319"/>
                    <a:pt x="898" y="297"/>
                    <a:pt x="890" y="278"/>
                  </a:cubicBezTo>
                  <a:cubicBezTo>
                    <a:pt x="851" y="196"/>
                    <a:pt x="789" y="127"/>
                    <a:pt x="713" y="78"/>
                  </a:cubicBezTo>
                  <a:cubicBezTo>
                    <a:pt x="635" y="26"/>
                    <a:pt x="543" y="0"/>
                    <a:pt x="450" y="0"/>
                  </a:cubicBezTo>
                  <a:cubicBezTo>
                    <a:pt x="355" y="0"/>
                    <a:pt x="263" y="28"/>
                    <a:pt x="183" y="78"/>
                  </a:cubicBezTo>
                  <a:cubicBezTo>
                    <a:pt x="106" y="128"/>
                    <a:pt x="45" y="199"/>
                    <a:pt x="7" y="282"/>
                  </a:cubicBezTo>
                  <a:cubicBezTo>
                    <a:pt x="0" y="300"/>
                    <a:pt x="7" y="322"/>
                    <a:pt x="26" y="33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69" name="Group 1368">
            <a:extLst>
              <a:ext uri="{FF2B5EF4-FFF2-40B4-BE49-F238E27FC236}">
                <a16:creationId xmlns:a16="http://schemas.microsoft.com/office/drawing/2014/main" xmlns="" id="{8B6B00F9-9011-6346-BD05-94BAF4483D19}"/>
              </a:ext>
            </a:extLst>
          </p:cNvPr>
          <p:cNvGrpSpPr/>
          <p:nvPr/>
        </p:nvGrpSpPr>
        <p:grpSpPr>
          <a:xfrm>
            <a:off x="4678892" y="3560693"/>
            <a:ext cx="396388" cy="370235"/>
            <a:chOff x="8657130" y="2323034"/>
            <a:chExt cx="1078109" cy="1006982"/>
          </a:xfrm>
          <a:solidFill>
            <a:schemeClr val="tx1"/>
          </a:solidFill>
        </p:grpSpPr>
        <p:sp>
          <p:nvSpPr>
            <p:cNvPr id="1370" name="Freeform 1369">
              <a:extLst>
                <a:ext uri="{FF2B5EF4-FFF2-40B4-BE49-F238E27FC236}">
                  <a16:creationId xmlns:a16="http://schemas.microsoft.com/office/drawing/2014/main" xmlns="" id="{B516ECCD-F93B-BA4F-A32F-C261871E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130" y="2323034"/>
              <a:ext cx="1078109" cy="1006982"/>
            </a:xfrm>
            <a:custGeom>
              <a:avLst/>
              <a:gdLst>
                <a:gd name="T0" fmla="*/ 228239 w 1268"/>
                <a:gd name="T1" fmla="*/ 347237 h 1188"/>
                <a:gd name="T2" fmla="*/ 228239 w 1268"/>
                <a:gd name="T3" fmla="*/ 347237 h 1188"/>
                <a:gd name="T4" fmla="*/ 198673 w 1268"/>
                <a:gd name="T5" fmla="*/ 345440 h 1188"/>
                <a:gd name="T6" fmla="*/ 198673 w 1268"/>
                <a:gd name="T7" fmla="*/ 345440 h 1188"/>
                <a:gd name="T8" fmla="*/ 183890 w 1268"/>
                <a:gd name="T9" fmla="*/ 350832 h 1188"/>
                <a:gd name="T10" fmla="*/ 183890 w 1268"/>
                <a:gd name="T11" fmla="*/ 350832 h 1188"/>
                <a:gd name="T12" fmla="*/ 119709 w 1268"/>
                <a:gd name="T13" fmla="*/ 389294 h 1188"/>
                <a:gd name="T14" fmla="*/ 119709 w 1268"/>
                <a:gd name="T15" fmla="*/ 389294 h 1188"/>
                <a:gd name="T16" fmla="*/ 72835 w 1268"/>
                <a:gd name="T17" fmla="*/ 398280 h 1188"/>
                <a:gd name="T18" fmla="*/ 72835 w 1268"/>
                <a:gd name="T19" fmla="*/ 398280 h 1188"/>
                <a:gd name="T20" fmla="*/ 90503 w 1268"/>
                <a:gd name="T21" fmla="*/ 380307 h 1188"/>
                <a:gd name="T22" fmla="*/ 90503 w 1268"/>
                <a:gd name="T23" fmla="*/ 380307 h 1188"/>
                <a:gd name="T24" fmla="*/ 107449 w 1268"/>
                <a:gd name="T25" fmla="*/ 333937 h 1188"/>
                <a:gd name="T26" fmla="*/ 107449 w 1268"/>
                <a:gd name="T27" fmla="*/ 333937 h 1188"/>
                <a:gd name="T28" fmla="*/ 106368 w 1268"/>
                <a:gd name="T29" fmla="*/ 322435 h 1188"/>
                <a:gd name="T30" fmla="*/ 106368 w 1268"/>
                <a:gd name="T31" fmla="*/ 322435 h 1188"/>
                <a:gd name="T32" fmla="*/ 98796 w 1268"/>
                <a:gd name="T33" fmla="*/ 309494 h 1188"/>
                <a:gd name="T34" fmla="*/ 98796 w 1268"/>
                <a:gd name="T35" fmla="*/ 309494 h 1188"/>
                <a:gd name="T36" fmla="*/ 26682 w 1268"/>
                <a:gd name="T37" fmla="*/ 186559 h 1188"/>
                <a:gd name="T38" fmla="*/ 26682 w 1268"/>
                <a:gd name="T39" fmla="*/ 186559 h 1188"/>
                <a:gd name="T40" fmla="*/ 228239 w 1268"/>
                <a:gd name="T41" fmla="*/ 26600 h 1188"/>
                <a:gd name="T42" fmla="*/ 228239 w 1268"/>
                <a:gd name="T43" fmla="*/ 26600 h 1188"/>
                <a:gd name="T44" fmla="*/ 429797 w 1268"/>
                <a:gd name="T45" fmla="*/ 186559 h 1188"/>
                <a:gd name="T46" fmla="*/ 429797 w 1268"/>
                <a:gd name="T47" fmla="*/ 186559 h 1188"/>
                <a:gd name="T48" fmla="*/ 228239 w 1268"/>
                <a:gd name="T49" fmla="*/ 347237 h 1188"/>
                <a:gd name="T50" fmla="*/ 388692 w 1268"/>
                <a:gd name="T51" fmla="*/ 53559 h 1188"/>
                <a:gd name="T52" fmla="*/ 388692 w 1268"/>
                <a:gd name="T53" fmla="*/ 53559 h 1188"/>
                <a:gd name="T54" fmla="*/ 228239 w 1268"/>
                <a:gd name="T55" fmla="*/ 0 h 1188"/>
                <a:gd name="T56" fmla="*/ 228239 w 1268"/>
                <a:gd name="T57" fmla="*/ 0 h 1188"/>
                <a:gd name="T58" fmla="*/ 67787 w 1268"/>
                <a:gd name="T59" fmla="*/ 53559 h 1188"/>
                <a:gd name="T60" fmla="*/ 67787 w 1268"/>
                <a:gd name="T61" fmla="*/ 53559 h 1188"/>
                <a:gd name="T62" fmla="*/ 0 w 1268"/>
                <a:gd name="T63" fmla="*/ 186559 h 1188"/>
                <a:gd name="T64" fmla="*/ 0 w 1268"/>
                <a:gd name="T65" fmla="*/ 186559 h 1188"/>
                <a:gd name="T66" fmla="*/ 80046 w 1268"/>
                <a:gd name="T67" fmla="*/ 329264 h 1188"/>
                <a:gd name="T68" fmla="*/ 80046 w 1268"/>
                <a:gd name="T69" fmla="*/ 329264 h 1188"/>
                <a:gd name="T70" fmla="*/ 80407 w 1268"/>
                <a:gd name="T71" fmla="*/ 333937 h 1188"/>
                <a:gd name="T72" fmla="*/ 80407 w 1268"/>
                <a:gd name="T73" fmla="*/ 333937 h 1188"/>
                <a:gd name="T74" fmla="*/ 38941 w 1268"/>
                <a:gd name="T75" fmla="*/ 388934 h 1188"/>
                <a:gd name="T76" fmla="*/ 38941 w 1268"/>
                <a:gd name="T77" fmla="*/ 388934 h 1188"/>
                <a:gd name="T78" fmla="*/ 28485 w 1268"/>
                <a:gd name="T79" fmla="*/ 406548 h 1188"/>
                <a:gd name="T80" fmla="*/ 28485 w 1268"/>
                <a:gd name="T81" fmla="*/ 406548 h 1188"/>
                <a:gd name="T82" fmla="*/ 34615 w 1268"/>
                <a:gd name="T83" fmla="*/ 421286 h 1188"/>
                <a:gd name="T84" fmla="*/ 34615 w 1268"/>
                <a:gd name="T85" fmla="*/ 421286 h 1188"/>
                <a:gd name="T86" fmla="*/ 48677 w 1268"/>
                <a:gd name="T87" fmla="*/ 426678 h 1188"/>
                <a:gd name="T88" fmla="*/ 48677 w 1268"/>
                <a:gd name="T89" fmla="*/ 426678 h 1188"/>
                <a:gd name="T90" fmla="*/ 49758 w 1268"/>
                <a:gd name="T91" fmla="*/ 426678 h 1188"/>
                <a:gd name="T92" fmla="*/ 49758 w 1268"/>
                <a:gd name="T93" fmla="*/ 426678 h 1188"/>
                <a:gd name="T94" fmla="*/ 199755 w 1268"/>
                <a:gd name="T95" fmla="*/ 372399 h 1188"/>
                <a:gd name="T96" fmla="*/ 199755 w 1268"/>
                <a:gd name="T97" fmla="*/ 372399 h 1188"/>
                <a:gd name="T98" fmla="*/ 228239 w 1268"/>
                <a:gd name="T99" fmla="*/ 374197 h 1188"/>
                <a:gd name="T100" fmla="*/ 228239 w 1268"/>
                <a:gd name="T101" fmla="*/ 374197 h 1188"/>
                <a:gd name="T102" fmla="*/ 388692 w 1268"/>
                <a:gd name="T103" fmla="*/ 320278 h 1188"/>
                <a:gd name="T104" fmla="*/ 388692 w 1268"/>
                <a:gd name="T105" fmla="*/ 320278 h 1188"/>
                <a:gd name="T106" fmla="*/ 456839 w 1268"/>
                <a:gd name="T107" fmla="*/ 186559 h 1188"/>
                <a:gd name="T108" fmla="*/ 456839 w 1268"/>
                <a:gd name="T109" fmla="*/ 186559 h 1188"/>
                <a:gd name="T110" fmla="*/ 388692 w 1268"/>
                <a:gd name="T111" fmla="*/ 53559 h 118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268" h="1188">
                  <a:moveTo>
                    <a:pt x="633" y="966"/>
                  </a:moveTo>
                  <a:lnTo>
                    <a:pt x="633" y="966"/>
                  </a:lnTo>
                  <a:cubicBezTo>
                    <a:pt x="606" y="966"/>
                    <a:pt x="577" y="965"/>
                    <a:pt x="551" y="961"/>
                  </a:cubicBezTo>
                  <a:cubicBezTo>
                    <a:pt x="535" y="959"/>
                    <a:pt x="522" y="965"/>
                    <a:pt x="510" y="976"/>
                  </a:cubicBezTo>
                  <a:cubicBezTo>
                    <a:pt x="458" y="1026"/>
                    <a:pt x="400" y="1062"/>
                    <a:pt x="332" y="1083"/>
                  </a:cubicBezTo>
                  <a:cubicBezTo>
                    <a:pt x="293" y="1095"/>
                    <a:pt x="251" y="1104"/>
                    <a:pt x="202" y="1108"/>
                  </a:cubicBezTo>
                  <a:cubicBezTo>
                    <a:pt x="221" y="1094"/>
                    <a:pt x="237" y="1076"/>
                    <a:pt x="251" y="1058"/>
                  </a:cubicBezTo>
                  <a:cubicBezTo>
                    <a:pt x="282" y="1018"/>
                    <a:pt x="298" y="974"/>
                    <a:pt x="298" y="929"/>
                  </a:cubicBezTo>
                  <a:cubicBezTo>
                    <a:pt x="298" y="917"/>
                    <a:pt x="296" y="907"/>
                    <a:pt x="295" y="897"/>
                  </a:cubicBezTo>
                  <a:cubicBezTo>
                    <a:pt x="293" y="882"/>
                    <a:pt x="286" y="870"/>
                    <a:pt x="274" y="861"/>
                  </a:cubicBezTo>
                  <a:cubicBezTo>
                    <a:pt x="146" y="777"/>
                    <a:pt x="74" y="651"/>
                    <a:pt x="74" y="519"/>
                  </a:cubicBezTo>
                  <a:cubicBezTo>
                    <a:pt x="74" y="273"/>
                    <a:pt x="324" y="74"/>
                    <a:pt x="633" y="74"/>
                  </a:cubicBezTo>
                  <a:cubicBezTo>
                    <a:pt x="942" y="74"/>
                    <a:pt x="1192" y="273"/>
                    <a:pt x="1192" y="519"/>
                  </a:cubicBezTo>
                  <a:cubicBezTo>
                    <a:pt x="1192" y="766"/>
                    <a:pt x="942" y="966"/>
                    <a:pt x="633" y="966"/>
                  </a:cubicBezTo>
                  <a:close/>
                  <a:moveTo>
                    <a:pt x="1078" y="149"/>
                  </a:moveTo>
                  <a:lnTo>
                    <a:pt x="1078" y="149"/>
                  </a:lnTo>
                  <a:cubicBezTo>
                    <a:pt x="958" y="53"/>
                    <a:pt x="801" y="0"/>
                    <a:pt x="633" y="0"/>
                  </a:cubicBezTo>
                  <a:cubicBezTo>
                    <a:pt x="465" y="0"/>
                    <a:pt x="307" y="53"/>
                    <a:pt x="188" y="149"/>
                  </a:cubicBezTo>
                  <a:cubicBezTo>
                    <a:pt x="67" y="248"/>
                    <a:pt x="0" y="380"/>
                    <a:pt x="0" y="519"/>
                  </a:cubicBezTo>
                  <a:cubicBezTo>
                    <a:pt x="0" y="673"/>
                    <a:pt x="80" y="817"/>
                    <a:pt x="222" y="916"/>
                  </a:cubicBezTo>
                  <a:cubicBezTo>
                    <a:pt x="223" y="920"/>
                    <a:pt x="223" y="925"/>
                    <a:pt x="223" y="929"/>
                  </a:cubicBezTo>
                  <a:cubicBezTo>
                    <a:pt x="223" y="974"/>
                    <a:pt x="193" y="1038"/>
                    <a:pt x="108" y="1082"/>
                  </a:cubicBezTo>
                  <a:cubicBezTo>
                    <a:pt x="91" y="1092"/>
                    <a:pt x="79" y="1110"/>
                    <a:pt x="79" y="1131"/>
                  </a:cubicBezTo>
                  <a:cubicBezTo>
                    <a:pt x="79" y="1147"/>
                    <a:pt x="85" y="1162"/>
                    <a:pt x="96" y="1172"/>
                  </a:cubicBezTo>
                  <a:cubicBezTo>
                    <a:pt x="107" y="1183"/>
                    <a:pt x="120" y="1187"/>
                    <a:pt x="135" y="1187"/>
                  </a:cubicBezTo>
                  <a:cubicBezTo>
                    <a:pt x="137" y="1187"/>
                    <a:pt x="137" y="1187"/>
                    <a:pt x="138" y="1187"/>
                  </a:cubicBezTo>
                  <a:cubicBezTo>
                    <a:pt x="268" y="1183"/>
                    <a:pt x="419" y="1160"/>
                    <a:pt x="554" y="1036"/>
                  </a:cubicBezTo>
                  <a:cubicBezTo>
                    <a:pt x="579" y="1039"/>
                    <a:pt x="606" y="1041"/>
                    <a:pt x="633" y="1041"/>
                  </a:cubicBezTo>
                  <a:cubicBezTo>
                    <a:pt x="801" y="1041"/>
                    <a:pt x="959" y="987"/>
                    <a:pt x="1078" y="891"/>
                  </a:cubicBezTo>
                  <a:cubicBezTo>
                    <a:pt x="1199" y="792"/>
                    <a:pt x="1267" y="660"/>
                    <a:pt x="1267" y="519"/>
                  </a:cubicBezTo>
                  <a:cubicBezTo>
                    <a:pt x="1267" y="380"/>
                    <a:pt x="1199" y="248"/>
                    <a:pt x="1078" y="14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1" name="Freeform 1370">
              <a:extLst>
                <a:ext uri="{FF2B5EF4-FFF2-40B4-BE49-F238E27FC236}">
                  <a16:creationId xmlns:a16="http://schemas.microsoft.com/office/drawing/2014/main" xmlns="" id="{9461DBCE-9A8F-EB4A-9B80-E9E83AB34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7993" y="2629995"/>
              <a:ext cx="640126" cy="325677"/>
            </a:xfrm>
            <a:custGeom>
              <a:avLst/>
              <a:gdLst>
                <a:gd name="T0" fmla="*/ 228144 w 752"/>
                <a:gd name="T1" fmla="*/ 111067 h 383"/>
                <a:gd name="T2" fmla="*/ 244388 w 752"/>
                <a:gd name="T3" fmla="*/ 95200 h 383"/>
                <a:gd name="T4" fmla="*/ 109740 w 752"/>
                <a:gd name="T5" fmla="*/ 111067 h 383"/>
                <a:gd name="T6" fmla="*/ 93857 w 752"/>
                <a:gd name="T7" fmla="*/ 95200 h 383"/>
                <a:gd name="T8" fmla="*/ 109740 w 752"/>
                <a:gd name="T9" fmla="*/ 111067 h 383"/>
                <a:gd name="T10" fmla="*/ 42596 w 752"/>
                <a:gd name="T11" fmla="*/ 27406 h 383"/>
                <a:gd name="T12" fmla="*/ 26352 w 752"/>
                <a:gd name="T13" fmla="*/ 42912 h 383"/>
                <a:gd name="T14" fmla="*/ 162083 w 752"/>
                <a:gd name="T15" fmla="*/ 27406 h 383"/>
                <a:gd name="T16" fmla="*/ 177244 w 752"/>
                <a:gd name="T17" fmla="*/ 42912 h 383"/>
                <a:gd name="T18" fmla="*/ 162083 w 752"/>
                <a:gd name="T19" fmla="*/ 27406 h 383"/>
                <a:gd name="T20" fmla="*/ 225617 w 752"/>
                <a:gd name="T21" fmla="*/ 68515 h 383"/>
                <a:gd name="T22" fmla="*/ 221285 w 752"/>
                <a:gd name="T23" fmla="*/ 68515 h 383"/>
                <a:gd name="T24" fmla="*/ 203597 w 752"/>
                <a:gd name="T25" fmla="*/ 50845 h 383"/>
                <a:gd name="T26" fmla="*/ 204679 w 752"/>
                <a:gd name="T27" fmla="*/ 24882 h 383"/>
                <a:gd name="T28" fmla="*/ 180132 w 752"/>
                <a:gd name="T29" fmla="*/ 0 h 383"/>
                <a:gd name="T30" fmla="*/ 159195 w 752"/>
                <a:gd name="T31" fmla="*/ 0 h 383"/>
                <a:gd name="T32" fmla="*/ 135009 w 752"/>
                <a:gd name="T33" fmla="*/ 45436 h 383"/>
                <a:gd name="T34" fmla="*/ 135731 w 752"/>
                <a:gd name="T35" fmla="*/ 51206 h 383"/>
                <a:gd name="T36" fmla="*/ 118043 w 752"/>
                <a:gd name="T37" fmla="*/ 68876 h 383"/>
                <a:gd name="T38" fmla="*/ 91330 w 752"/>
                <a:gd name="T39" fmla="*/ 68515 h 383"/>
                <a:gd name="T40" fmla="*/ 86637 w 752"/>
                <a:gd name="T41" fmla="*/ 68876 h 383"/>
                <a:gd name="T42" fmla="*/ 68948 w 752"/>
                <a:gd name="T43" fmla="*/ 51206 h 383"/>
                <a:gd name="T44" fmla="*/ 69309 w 752"/>
                <a:gd name="T45" fmla="*/ 24882 h 383"/>
                <a:gd name="T46" fmla="*/ 44762 w 752"/>
                <a:gd name="T47" fmla="*/ 0 h 383"/>
                <a:gd name="T48" fmla="*/ 23825 w 752"/>
                <a:gd name="T49" fmla="*/ 0 h 383"/>
                <a:gd name="T50" fmla="*/ 0 w 752"/>
                <a:gd name="T51" fmla="*/ 45436 h 383"/>
                <a:gd name="T52" fmla="*/ 23825 w 752"/>
                <a:gd name="T53" fmla="*/ 69597 h 383"/>
                <a:gd name="T54" fmla="*/ 44762 w 752"/>
                <a:gd name="T55" fmla="*/ 69597 h 383"/>
                <a:gd name="T56" fmla="*/ 67866 w 752"/>
                <a:gd name="T57" fmla="*/ 87988 h 383"/>
                <a:gd name="T58" fmla="*/ 67144 w 752"/>
                <a:gd name="T59" fmla="*/ 92315 h 383"/>
                <a:gd name="T60" fmla="*/ 67144 w 752"/>
                <a:gd name="T61" fmla="*/ 113230 h 383"/>
                <a:gd name="T62" fmla="*/ 112267 w 752"/>
                <a:gd name="T63" fmla="*/ 137751 h 383"/>
                <a:gd name="T64" fmla="*/ 136814 w 752"/>
                <a:gd name="T65" fmla="*/ 113230 h 383"/>
                <a:gd name="T66" fmla="*/ 136814 w 752"/>
                <a:gd name="T67" fmla="*/ 92315 h 383"/>
                <a:gd name="T68" fmla="*/ 155585 w 752"/>
                <a:gd name="T69" fmla="*/ 69597 h 383"/>
                <a:gd name="T70" fmla="*/ 159195 w 752"/>
                <a:gd name="T71" fmla="*/ 69597 h 383"/>
                <a:gd name="T72" fmla="*/ 180132 w 752"/>
                <a:gd name="T73" fmla="*/ 69597 h 383"/>
                <a:gd name="T74" fmla="*/ 202153 w 752"/>
                <a:gd name="T75" fmla="*/ 87267 h 383"/>
                <a:gd name="T76" fmla="*/ 201431 w 752"/>
                <a:gd name="T77" fmla="*/ 92315 h 383"/>
                <a:gd name="T78" fmla="*/ 201431 w 752"/>
                <a:gd name="T79" fmla="*/ 113230 h 383"/>
                <a:gd name="T80" fmla="*/ 246193 w 752"/>
                <a:gd name="T81" fmla="*/ 137751 h 383"/>
                <a:gd name="T82" fmla="*/ 271101 w 752"/>
                <a:gd name="T83" fmla="*/ 113230 h 383"/>
                <a:gd name="T84" fmla="*/ 271101 w 752"/>
                <a:gd name="T85" fmla="*/ 92315 h 38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752" h="383">
                  <a:moveTo>
                    <a:pt x="677" y="308"/>
                  </a:moveTo>
                  <a:lnTo>
                    <a:pt x="632" y="308"/>
                  </a:lnTo>
                  <a:lnTo>
                    <a:pt x="632" y="264"/>
                  </a:lnTo>
                  <a:lnTo>
                    <a:pt x="677" y="264"/>
                  </a:lnTo>
                  <a:lnTo>
                    <a:pt x="677" y="308"/>
                  </a:lnTo>
                  <a:close/>
                  <a:moveTo>
                    <a:pt x="304" y="308"/>
                  </a:moveTo>
                  <a:lnTo>
                    <a:pt x="260" y="308"/>
                  </a:lnTo>
                  <a:lnTo>
                    <a:pt x="260" y="264"/>
                  </a:lnTo>
                  <a:lnTo>
                    <a:pt x="304" y="264"/>
                  </a:lnTo>
                  <a:lnTo>
                    <a:pt x="304" y="308"/>
                  </a:lnTo>
                  <a:close/>
                  <a:moveTo>
                    <a:pt x="73" y="76"/>
                  </a:moveTo>
                  <a:lnTo>
                    <a:pt x="118" y="76"/>
                  </a:lnTo>
                  <a:lnTo>
                    <a:pt x="118" y="119"/>
                  </a:lnTo>
                  <a:lnTo>
                    <a:pt x="73" y="119"/>
                  </a:lnTo>
                  <a:lnTo>
                    <a:pt x="73" y="76"/>
                  </a:lnTo>
                  <a:close/>
                  <a:moveTo>
                    <a:pt x="449" y="76"/>
                  </a:moveTo>
                  <a:lnTo>
                    <a:pt x="491" y="76"/>
                  </a:lnTo>
                  <a:lnTo>
                    <a:pt x="491" y="119"/>
                  </a:lnTo>
                  <a:lnTo>
                    <a:pt x="449" y="119"/>
                  </a:lnTo>
                  <a:lnTo>
                    <a:pt x="449" y="76"/>
                  </a:lnTo>
                  <a:close/>
                  <a:moveTo>
                    <a:pt x="682" y="190"/>
                  </a:moveTo>
                  <a:lnTo>
                    <a:pt x="625" y="190"/>
                  </a:lnTo>
                  <a:cubicBezTo>
                    <a:pt x="622" y="190"/>
                    <a:pt x="617" y="190"/>
                    <a:pt x="613" y="190"/>
                  </a:cubicBezTo>
                  <a:lnTo>
                    <a:pt x="564" y="141"/>
                  </a:lnTo>
                  <a:cubicBezTo>
                    <a:pt x="565" y="137"/>
                    <a:pt x="567" y="132"/>
                    <a:pt x="567" y="126"/>
                  </a:cubicBezTo>
                  <a:lnTo>
                    <a:pt x="567" y="69"/>
                  </a:lnTo>
                  <a:cubicBezTo>
                    <a:pt x="567" y="32"/>
                    <a:pt x="536" y="0"/>
                    <a:pt x="499" y="0"/>
                  </a:cubicBezTo>
                  <a:lnTo>
                    <a:pt x="441" y="0"/>
                  </a:lnTo>
                  <a:cubicBezTo>
                    <a:pt x="404" y="0"/>
                    <a:pt x="374" y="32"/>
                    <a:pt x="374" y="69"/>
                  </a:cubicBezTo>
                  <a:lnTo>
                    <a:pt x="374" y="126"/>
                  </a:lnTo>
                  <a:cubicBezTo>
                    <a:pt x="374" y="132"/>
                    <a:pt x="374" y="137"/>
                    <a:pt x="376" y="142"/>
                  </a:cubicBezTo>
                  <a:lnTo>
                    <a:pt x="327" y="191"/>
                  </a:lnTo>
                  <a:cubicBezTo>
                    <a:pt x="323" y="190"/>
                    <a:pt x="317" y="190"/>
                    <a:pt x="311" y="190"/>
                  </a:cubicBezTo>
                  <a:lnTo>
                    <a:pt x="253" y="190"/>
                  </a:lnTo>
                  <a:cubicBezTo>
                    <a:pt x="248" y="190"/>
                    <a:pt x="244" y="190"/>
                    <a:pt x="240" y="191"/>
                  </a:cubicBezTo>
                  <a:lnTo>
                    <a:pt x="191" y="142"/>
                  </a:lnTo>
                  <a:cubicBezTo>
                    <a:pt x="191" y="137"/>
                    <a:pt x="192" y="132"/>
                    <a:pt x="192" y="126"/>
                  </a:cubicBezTo>
                  <a:lnTo>
                    <a:pt x="192" y="69"/>
                  </a:lnTo>
                  <a:cubicBezTo>
                    <a:pt x="192" y="32"/>
                    <a:pt x="161" y="0"/>
                    <a:pt x="124" y="0"/>
                  </a:cubicBezTo>
                  <a:lnTo>
                    <a:pt x="66" y="0"/>
                  </a:lnTo>
                  <a:cubicBezTo>
                    <a:pt x="29" y="0"/>
                    <a:pt x="0" y="32"/>
                    <a:pt x="0" y="69"/>
                  </a:cubicBezTo>
                  <a:lnTo>
                    <a:pt x="0" y="126"/>
                  </a:lnTo>
                  <a:cubicBezTo>
                    <a:pt x="0" y="163"/>
                    <a:pt x="29" y="193"/>
                    <a:pt x="66" y="193"/>
                  </a:cubicBezTo>
                  <a:lnTo>
                    <a:pt x="124" y="193"/>
                  </a:lnTo>
                  <a:cubicBezTo>
                    <a:pt x="129" y="193"/>
                    <a:pt x="132" y="193"/>
                    <a:pt x="136" y="193"/>
                  </a:cubicBezTo>
                  <a:lnTo>
                    <a:pt x="188" y="244"/>
                  </a:lnTo>
                  <a:cubicBezTo>
                    <a:pt x="186" y="248"/>
                    <a:pt x="186" y="252"/>
                    <a:pt x="186" y="256"/>
                  </a:cubicBezTo>
                  <a:lnTo>
                    <a:pt x="186" y="314"/>
                  </a:lnTo>
                  <a:cubicBezTo>
                    <a:pt x="186" y="351"/>
                    <a:pt x="216" y="382"/>
                    <a:pt x="253" y="382"/>
                  </a:cubicBezTo>
                  <a:lnTo>
                    <a:pt x="311" y="382"/>
                  </a:lnTo>
                  <a:cubicBezTo>
                    <a:pt x="348" y="382"/>
                    <a:pt x="379" y="351"/>
                    <a:pt x="379" y="314"/>
                  </a:cubicBezTo>
                  <a:lnTo>
                    <a:pt x="379" y="256"/>
                  </a:lnTo>
                  <a:cubicBezTo>
                    <a:pt x="379" y="253"/>
                    <a:pt x="377" y="249"/>
                    <a:pt x="377" y="246"/>
                  </a:cubicBezTo>
                  <a:lnTo>
                    <a:pt x="431" y="193"/>
                  </a:lnTo>
                  <a:cubicBezTo>
                    <a:pt x="434" y="193"/>
                    <a:pt x="438" y="193"/>
                    <a:pt x="441" y="193"/>
                  </a:cubicBezTo>
                  <a:lnTo>
                    <a:pt x="499" y="193"/>
                  </a:lnTo>
                  <a:cubicBezTo>
                    <a:pt x="503" y="193"/>
                    <a:pt x="506" y="193"/>
                    <a:pt x="511" y="193"/>
                  </a:cubicBezTo>
                  <a:lnTo>
                    <a:pt x="560" y="242"/>
                  </a:lnTo>
                  <a:cubicBezTo>
                    <a:pt x="558" y="246"/>
                    <a:pt x="558" y="252"/>
                    <a:pt x="558" y="256"/>
                  </a:cubicBezTo>
                  <a:lnTo>
                    <a:pt x="558" y="314"/>
                  </a:lnTo>
                  <a:cubicBezTo>
                    <a:pt x="558" y="351"/>
                    <a:pt x="588" y="382"/>
                    <a:pt x="625" y="382"/>
                  </a:cubicBezTo>
                  <a:lnTo>
                    <a:pt x="682" y="382"/>
                  </a:lnTo>
                  <a:cubicBezTo>
                    <a:pt x="721" y="382"/>
                    <a:pt x="751" y="351"/>
                    <a:pt x="751" y="314"/>
                  </a:cubicBezTo>
                  <a:lnTo>
                    <a:pt x="751" y="256"/>
                  </a:lnTo>
                  <a:cubicBezTo>
                    <a:pt x="751" y="219"/>
                    <a:pt x="721" y="190"/>
                    <a:pt x="682" y="19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72" name="Group 1371">
            <a:extLst>
              <a:ext uri="{FF2B5EF4-FFF2-40B4-BE49-F238E27FC236}">
                <a16:creationId xmlns:a16="http://schemas.microsoft.com/office/drawing/2014/main" xmlns="" id="{AE923B75-D1E8-5A4E-A6B9-3E0CA1040FF0}"/>
              </a:ext>
            </a:extLst>
          </p:cNvPr>
          <p:cNvGrpSpPr/>
          <p:nvPr/>
        </p:nvGrpSpPr>
        <p:grpSpPr>
          <a:xfrm>
            <a:off x="1721699" y="4422459"/>
            <a:ext cx="396388" cy="396387"/>
            <a:chOff x="1946912" y="3046958"/>
            <a:chExt cx="702984" cy="702983"/>
          </a:xfrm>
          <a:solidFill>
            <a:schemeClr val="tx1"/>
          </a:solidFill>
        </p:grpSpPr>
        <p:sp>
          <p:nvSpPr>
            <p:cNvPr id="1373" name="Freeform 1372">
              <a:extLst>
                <a:ext uri="{FF2B5EF4-FFF2-40B4-BE49-F238E27FC236}">
                  <a16:creationId xmlns:a16="http://schemas.microsoft.com/office/drawing/2014/main" xmlns="" id="{1DB1A278-5C82-FB45-ABCB-C671540D2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840" y="3171444"/>
              <a:ext cx="449129" cy="449129"/>
            </a:xfrm>
            <a:custGeom>
              <a:avLst/>
              <a:gdLst>
                <a:gd name="T0" fmla="*/ 206484 w 812"/>
                <a:gd name="T1" fmla="*/ 78781 h 812"/>
                <a:gd name="T2" fmla="*/ 197132 w 812"/>
                <a:gd name="T3" fmla="*/ 47125 h 812"/>
                <a:gd name="T4" fmla="*/ 191736 w 812"/>
                <a:gd name="T5" fmla="*/ 35613 h 812"/>
                <a:gd name="T6" fmla="*/ 244616 w 812"/>
                <a:gd name="T7" fmla="*/ 78781 h 812"/>
                <a:gd name="T8" fmla="*/ 191736 w 812"/>
                <a:gd name="T9" fmla="*/ 255767 h 812"/>
                <a:gd name="T10" fmla="*/ 197132 w 812"/>
                <a:gd name="T11" fmla="*/ 244616 h 812"/>
                <a:gd name="T12" fmla="*/ 244975 w 812"/>
                <a:gd name="T13" fmla="*/ 212240 h 812"/>
                <a:gd name="T14" fmla="*/ 191736 w 812"/>
                <a:gd name="T15" fmla="*/ 255767 h 812"/>
                <a:gd name="T16" fmla="*/ 84896 w 812"/>
                <a:gd name="T17" fmla="*/ 212240 h 812"/>
                <a:gd name="T18" fmla="*/ 94968 w 812"/>
                <a:gd name="T19" fmla="*/ 244616 h 812"/>
                <a:gd name="T20" fmla="*/ 100005 w 812"/>
                <a:gd name="T21" fmla="*/ 255767 h 812"/>
                <a:gd name="T22" fmla="*/ 46405 w 812"/>
                <a:gd name="T23" fmla="*/ 212240 h 812"/>
                <a:gd name="T24" fmla="*/ 100005 w 812"/>
                <a:gd name="T25" fmla="*/ 35613 h 812"/>
                <a:gd name="T26" fmla="*/ 94968 w 812"/>
                <a:gd name="T27" fmla="*/ 47125 h 812"/>
                <a:gd name="T28" fmla="*/ 47484 w 812"/>
                <a:gd name="T29" fmla="*/ 78781 h 812"/>
                <a:gd name="T30" fmla="*/ 100005 w 812"/>
                <a:gd name="T31" fmla="*/ 35613 h 812"/>
                <a:gd name="T32" fmla="*/ 26620 w 812"/>
                <a:gd name="T33" fmla="*/ 146050 h 812"/>
                <a:gd name="T34" fmla="*/ 79860 w 812"/>
                <a:gd name="T35" fmla="*/ 105401 h 812"/>
                <a:gd name="T36" fmla="*/ 77701 w 812"/>
                <a:gd name="T37" fmla="*/ 146050 h 812"/>
                <a:gd name="T38" fmla="*/ 79860 w 812"/>
                <a:gd name="T39" fmla="*/ 185260 h 812"/>
                <a:gd name="T40" fmla="*/ 33095 w 812"/>
                <a:gd name="T41" fmla="*/ 185260 h 812"/>
                <a:gd name="T42" fmla="*/ 100005 w 812"/>
                <a:gd name="T43" fmla="*/ 35613 h 812"/>
                <a:gd name="T44" fmla="*/ 146050 w 812"/>
                <a:gd name="T45" fmla="*/ 264761 h 812"/>
                <a:gd name="T46" fmla="*/ 179505 w 812"/>
                <a:gd name="T47" fmla="*/ 212240 h 812"/>
                <a:gd name="T48" fmla="*/ 146050 w 812"/>
                <a:gd name="T49" fmla="*/ 264761 h 812"/>
                <a:gd name="T50" fmla="*/ 187059 w 812"/>
                <a:gd name="T51" fmla="*/ 146050 h 812"/>
                <a:gd name="T52" fmla="*/ 107199 w 812"/>
                <a:gd name="T53" fmla="*/ 185260 h 812"/>
                <a:gd name="T54" fmla="*/ 104321 w 812"/>
                <a:gd name="T55" fmla="*/ 146050 h 812"/>
                <a:gd name="T56" fmla="*/ 107199 w 812"/>
                <a:gd name="T57" fmla="*/ 105401 h 812"/>
                <a:gd name="T58" fmla="*/ 184181 w 812"/>
                <a:gd name="T59" fmla="*/ 105401 h 812"/>
                <a:gd name="T60" fmla="*/ 265120 w 812"/>
                <a:gd name="T61" fmla="*/ 146050 h 812"/>
                <a:gd name="T62" fmla="*/ 258285 w 812"/>
                <a:gd name="T63" fmla="*/ 185260 h 812"/>
                <a:gd name="T64" fmla="*/ 211521 w 812"/>
                <a:gd name="T65" fmla="*/ 185260 h 812"/>
                <a:gd name="T66" fmla="*/ 214039 w 812"/>
                <a:gd name="T67" fmla="*/ 146050 h 812"/>
                <a:gd name="T68" fmla="*/ 257926 w 812"/>
                <a:gd name="T69" fmla="*/ 105401 h 812"/>
                <a:gd name="T70" fmla="*/ 265120 w 812"/>
                <a:gd name="T71" fmla="*/ 146050 h 812"/>
                <a:gd name="T72" fmla="*/ 112595 w 812"/>
                <a:gd name="T73" fmla="*/ 78781 h 812"/>
                <a:gd name="T74" fmla="*/ 146050 w 812"/>
                <a:gd name="T75" fmla="*/ 26620 h 812"/>
                <a:gd name="T76" fmla="*/ 179505 w 812"/>
                <a:gd name="T77" fmla="*/ 78781 h 812"/>
                <a:gd name="T78" fmla="*/ 12950 w 812"/>
                <a:gd name="T79" fmla="*/ 85616 h 812"/>
                <a:gd name="T80" fmla="*/ 12231 w 812"/>
                <a:gd name="T81" fmla="*/ 87414 h 812"/>
                <a:gd name="T82" fmla="*/ 0 w 812"/>
                <a:gd name="T83" fmla="*/ 146050 h 812"/>
                <a:gd name="T84" fmla="*/ 146050 w 812"/>
                <a:gd name="T85" fmla="*/ 291740 h 812"/>
                <a:gd name="T86" fmla="*/ 291740 w 812"/>
                <a:gd name="T87" fmla="*/ 146050 h 812"/>
                <a:gd name="T88" fmla="*/ 279509 w 812"/>
                <a:gd name="T89" fmla="*/ 87414 h 812"/>
                <a:gd name="T90" fmla="*/ 278430 w 812"/>
                <a:gd name="T91" fmla="*/ 85616 h 812"/>
                <a:gd name="T92" fmla="*/ 146050 w 812"/>
                <a:gd name="T93" fmla="*/ 0 h 81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812" h="812">
                  <a:moveTo>
                    <a:pt x="680" y="219"/>
                  </a:moveTo>
                  <a:lnTo>
                    <a:pt x="574" y="219"/>
                  </a:lnTo>
                  <a:cubicBezTo>
                    <a:pt x="567" y="187"/>
                    <a:pt x="558" y="157"/>
                    <a:pt x="548" y="131"/>
                  </a:cubicBezTo>
                  <a:cubicBezTo>
                    <a:pt x="542" y="120"/>
                    <a:pt x="537" y="110"/>
                    <a:pt x="533" y="99"/>
                  </a:cubicBezTo>
                  <a:cubicBezTo>
                    <a:pt x="592" y="124"/>
                    <a:pt x="643" y="166"/>
                    <a:pt x="680" y="219"/>
                  </a:cubicBezTo>
                  <a:close/>
                  <a:moveTo>
                    <a:pt x="533" y="711"/>
                  </a:moveTo>
                  <a:lnTo>
                    <a:pt x="533" y="711"/>
                  </a:lnTo>
                  <a:cubicBezTo>
                    <a:pt x="537" y="702"/>
                    <a:pt x="542" y="692"/>
                    <a:pt x="548" y="680"/>
                  </a:cubicBezTo>
                  <a:cubicBezTo>
                    <a:pt x="558" y="653"/>
                    <a:pt x="569" y="622"/>
                    <a:pt x="576" y="590"/>
                  </a:cubicBezTo>
                  <a:lnTo>
                    <a:pt x="681" y="590"/>
                  </a:lnTo>
                  <a:cubicBezTo>
                    <a:pt x="646" y="643"/>
                    <a:pt x="594" y="685"/>
                    <a:pt x="533" y="711"/>
                  </a:cubicBezTo>
                  <a:close/>
                  <a:moveTo>
                    <a:pt x="129" y="590"/>
                  </a:moveTo>
                  <a:lnTo>
                    <a:pt x="236" y="590"/>
                  </a:lnTo>
                  <a:cubicBezTo>
                    <a:pt x="243" y="622"/>
                    <a:pt x="252" y="653"/>
                    <a:pt x="264" y="680"/>
                  </a:cubicBezTo>
                  <a:cubicBezTo>
                    <a:pt x="268" y="692"/>
                    <a:pt x="273" y="702"/>
                    <a:pt x="278" y="711"/>
                  </a:cubicBezTo>
                  <a:cubicBezTo>
                    <a:pt x="217" y="685"/>
                    <a:pt x="166" y="643"/>
                    <a:pt x="129" y="590"/>
                  </a:cubicBezTo>
                  <a:close/>
                  <a:moveTo>
                    <a:pt x="278" y="99"/>
                  </a:moveTo>
                  <a:lnTo>
                    <a:pt x="278" y="99"/>
                  </a:lnTo>
                  <a:cubicBezTo>
                    <a:pt x="273" y="110"/>
                    <a:pt x="268" y="120"/>
                    <a:pt x="264" y="131"/>
                  </a:cubicBezTo>
                  <a:cubicBezTo>
                    <a:pt x="252" y="157"/>
                    <a:pt x="243" y="187"/>
                    <a:pt x="236" y="219"/>
                  </a:cubicBezTo>
                  <a:lnTo>
                    <a:pt x="132" y="219"/>
                  </a:lnTo>
                  <a:cubicBezTo>
                    <a:pt x="167" y="166"/>
                    <a:pt x="217" y="124"/>
                    <a:pt x="278" y="99"/>
                  </a:cubicBezTo>
                  <a:lnTo>
                    <a:pt x="74" y="406"/>
                  </a:lnTo>
                  <a:cubicBezTo>
                    <a:pt x="74" y="366"/>
                    <a:pt x="82" y="329"/>
                    <a:pt x="93" y="293"/>
                  </a:cubicBezTo>
                  <a:lnTo>
                    <a:pt x="222" y="293"/>
                  </a:lnTo>
                  <a:cubicBezTo>
                    <a:pt x="217" y="329"/>
                    <a:pt x="216" y="367"/>
                    <a:pt x="216" y="406"/>
                  </a:cubicBezTo>
                  <a:cubicBezTo>
                    <a:pt x="216" y="443"/>
                    <a:pt x="217" y="480"/>
                    <a:pt x="222" y="515"/>
                  </a:cubicBezTo>
                  <a:lnTo>
                    <a:pt x="92" y="515"/>
                  </a:lnTo>
                  <a:cubicBezTo>
                    <a:pt x="80" y="480"/>
                    <a:pt x="74" y="444"/>
                    <a:pt x="74" y="406"/>
                  </a:cubicBezTo>
                  <a:lnTo>
                    <a:pt x="278" y="99"/>
                  </a:lnTo>
                  <a:close/>
                  <a:moveTo>
                    <a:pt x="406" y="736"/>
                  </a:moveTo>
                  <a:lnTo>
                    <a:pt x="406" y="736"/>
                  </a:lnTo>
                  <a:cubicBezTo>
                    <a:pt x="375" y="736"/>
                    <a:pt x="336" y="683"/>
                    <a:pt x="311" y="590"/>
                  </a:cubicBezTo>
                  <a:lnTo>
                    <a:pt x="499" y="590"/>
                  </a:lnTo>
                  <a:cubicBezTo>
                    <a:pt x="476" y="683"/>
                    <a:pt x="435" y="736"/>
                    <a:pt x="406" y="736"/>
                  </a:cubicBezTo>
                  <a:close/>
                  <a:moveTo>
                    <a:pt x="520" y="406"/>
                  </a:moveTo>
                  <a:lnTo>
                    <a:pt x="520" y="406"/>
                  </a:lnTo>
                  <a:cubicBezTo>
                    <a:pt x="520" y="444"/>
                    <a:pt x="518" y="481"/>
                    <a:pt x="514" y="515"/>
                  </a:cubicBezTo>
                  <a:lnTo>
                    <a:pt x="298" y="515"/>
                  </a:lnTo>
                  <a:cubicBezTo>
                    <a:pt x="293" y="481"/>
                    <a:pt x="290" y="444"/>
                    <a:pt x="290" y="406"/>
                  </a:cubicBezTo>
                  <a:cubicBezTo>
                    <a:pt x="290" y="364"/>
                    <a:pt x="293" y="327"/>
                    <a:pt x="298" y="293"/>
                  </a:cubicBezTo>
                  <a:lnTo>
                    <a:pt x="512" y="293"/>
                  </a:lnTo>
                  <a:cubicBezTo>
                    <a:pt x="518" y="327"/>
                    <a:pt x="520" y="364"/>
                    <a:pt x="520" y="406"/>
                  </a:cubicBezTo>
                  <a:close/>
                  <a:moveTo>
                    <a:pt x="737" y="406"/>
                  </a:moveTo>
                  <a:lnTo>
                    <a:pt x="737" y="406"/>
                  </a:lnTo>
                  <a:cubicBezTo>
                    <a:pt x="737" y="444"/>
                    <a:pt x="730" y="480"/>
                    <a:pt x="718" y="515"/>
                  </a:cubicBezTo>
                  <a:lnTo>
                    <a:pt x="588" y="515"/>
                  </a:lnTo>
                  <a:cubicBezTo>
                    <a:pt x="592" y="480"/>
                    <a:pt x="595" y="443"/>
                    <a:pt x="595" y="406"/>
                  </a:cubicBezTo>
                  <a:cubicBezTo>
                    <a:pt x="595" y="367"/>
                    <a:pt x="592" y="329"/>
                    <a:pt x="588" y="293"/>
                  </a:cubicBezTo>
                  <a:lnTo>
                    <a:pt x="717" y="293"/>
                  </a:lnTo>
                  <a:cubicBezTo>
                    <a:pt x="730" y="329"/>
                    <a:pt x="737" y="366"/>
                    <a:pt x="737" y="406"/>
                  </a:cubicBezTo>
                  <a:close/>
                  <a:moveTo>
                    <a:pt x="499" y="219"/>
                  </a:moveTo>
                  <a:lnTo>
                    <a:pt x="313" y="219"/>
                  </a:lnTo>
                  <a:cubicBezTo>
                    <a:pt x="336" y="127"/>
                    <a:pt x="375" y="74"/>
                    <a:pt x="406" y="74"/>
                  </a:cubicBezTo>
                  <a:cubicBezTo>
                    <a:pt x="435" y="74"/>
                    <a:pt x="474" y="127"/>
                    <a:pt x="499" y="219"/>
                  </a:cubicBezTo>
                  <a:close/>
                  <a:moveTo>
                    <a:pt x="36" y="238"/>
                  </a:moveTo>
                  <a:lnTo>
                    <a:pt x="36" y="238"/>
                  </a:lnTo>
                  <a:cubicBezTo>
                    <a:pt x="34" y="240"/>
                    <a:pt x="34" y="241"/>
                    <a:pt x="34" y="243"/>
                  </a:cubicBezTo>
                  <a:cubicBezTo>
                    <a:pt x="12" y="293"/>
                    <a:pt x="0" y="348"/>
                    <a:pt x="0" y="406"/>
                  </a:cubicBezTo>
                  <a:cubicBezTo>
                    <a:pt x="0" y="629"/>
                    <a:pt x="182" y="811"/>
                    <a:pt x="406" y="811"/>
                  </a:cubicBezTo>
                  <a:cubicBezTo>
                    <a:pt x="630" y="811"/>
                    <a:pt x="811" y="629"/>
                    <a:pt x="811" y="406"/>
                  </a:cubicBezTo>
                  <a:cubicBezTo>
                    <a:pt x="811" y="348"/>
                    <a:pt x="800" y="293"/>
                    <a:pt x="777" y="243"/>
                  </a:cubicBezTo>
                  <a:cubicBezTo>
                    <a:pt x="776" y="241"/>
                    <a:pt x="776" y="240"/>
                    <a:pt x="774" y="238"/>
                  </a:cubicBezTo>
                  <a:cubicBezTo>
                    <a:pt x="711" y="98"/>
                    <a:pt x="570" y="0"/>
                    <a:pt x="406" y="0"/>
                  </a:cubicBezTo>
                  <a:cubicBezTo>
                    <a:pt x="241" y="0"/>
                    <a:pt x="99" y="98"/>
                    <a:pt x="36" y="23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4" name="Freeform 1373">
              <a:extLst>
                <a:ext uri="{FF2B5EF4-FFF2-40B4-BE49-F238E27FC236}">
                  <a16:creationId xmlns:a16="http://schemas.microsoft.com/office/drawing/2014/main" xmlns="" id="{9672ACBA-4FB4-C244-BD70-6184E3C8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327" y="3117744"/>
              <a:ext cx="451569" cy="632197"/>
            </a:xfrm>
            <a:custGeom>
              <a:avLst/>
              <a:gdLst>
                <a:gd name="T0" fmla="*/ 204571 w 814"/>
                <a:gd name="T1" fmla="*/ 26666 h 1141"/>
                <a:gd name="T2" fmla="*/ 239207 w 814"/>
                <a:gd name="T3" fmla="*/ 26666 h 1141"/>
                <a:gd name="T4" fmla="*/ 239207 w 814"/>
                <a:gd name="T5" fmla="*/ 61620 h 1141"/>
                <a:gd name="T6" fmla="*/ 204571 w 814"/>
                <a:gd name="T7" fmla="*/ 61620 h 1141"/>
                <a:gd name="T8" fmla="*/ 204571 w 814"/>
                <a:gd name="T9" fmla="*/ 26666 h 1141"/>
                <a:gd name="T10" fmla="*/ 265545 w 814"/>
                <a:gd name="T11" fmla="*/ 73152 h 1141"/>
                <a:gd name="T12" fmla="*/ 265545 w 814"/>
                <a:gd name="T13" fmla="*/ 73152 h 1141"/>
                <a:gd name="T14" fmla="*/ 265906 w 814"/>
                <a:gd name="T15" fmla="*/ 67386 h 1141"/>
                <a:gd name="T16" fmla="*/ 265906 w 814"/>
                <a:gd name="T17" fmla="*/ 20900 h 1141"/>
                <a:gd name="T18" fmla="*/ 265906 w 814"/>
                <a:gd name="T19" fmla="*/ 20900 h 1141"/>
                <a:gd name="T20" fmla="*/ 245340 w 814"/>
                <a:gd name="T21" fmla="*/ 0 h 1141"/>
                <a:gd name="T22" fmla="*/ 198437 w 814"/>
                <a:gd name="T23" fmla="*/ 0 h 1141"/>
                <a:gd name="T24" fmla="*/ 198437 w 814"/>
                <a:gd name="T25" fmla="*/ 0 h 1141"/>
                <a:gd name="T26" fmla="*/ 177872 w 814"/>
                <a:gd name="T27" fmla="*/ 20900 h 1141"/>
                <a:gd name="T28" fmla="*/ 177872 w 814"/>
                <a:gd name="T29" fmla="*/ 67386 h 1141"/>
                <a:gd name="T30" fmla="*/ 177872 w 814"/>
                <a:gd name="T31" fmla="*/ 67386 h 1141"/>
                <a:gd name="T32" fmla="*/ 198437 w 814"/>
                <a:gd name="T33" fmla="*/ 88287 h 1141"/>
                <a:gd name="T34" fmla="*/ 242815 w 814"/>
                <a:gd name="T35" fmla="*/ 88287 h 1141"/>
                <a:gd name="T36" fmla="*/ 242815 w 814"/>
                <a:gd name="T37" fmla="*/ 88287 h 1141"/>
                <a:gd name="T38" fmla="*/ 266267 w 814"/>
                <a:gd name="T39" fmla="*/ 182699 h 1141"/>
                <a:gd name="T40" fmla="*/ 266267 w 814"/>
                <a:gd name="T41" fmla="*/ 182699 h 1141"/>
                <a:gd name="T42" fmla="*/ 207096 w 814"/>
                <a:gd name="T43" fmla="*/ 325399 h 1141"/>
                <a:gd name="T44" fmla="*/ 207096 w 814"/>
                <a:gd name="T45" fmla="*/ 325399 h 1141"/>
                <a:gd name="T46" fmla="*/ 64582 w 814"/>
                <a:gd name="T47" fmla="*/ 383776 h 1141"/>
                <a:gd name="T48" fmla="*/ 64582 w 814"/>
                <a:gd name="T49" fmla="*/ 383776 h 1141"/>
                <a:gd name="T50" fmla="*/ 17679 w 814"/>
                <a:gd name="T51" fmla="*/ 378371 h 1141"/>
                <a:gd name="T52" fmla="*/ 17679 w 814"/>
                <a:gd name="T53" fmla="*/ 378371 h 1141"/>
                <a:gd name="T54" fmla="*/ 1443 w 814"/>
                <a:gd name="T55" fmla="*/ 388461 h 1141"/>
                <a:gd name="T56" fmla="*/ 1443 w 814"/>
                <a:gd name="T57" fmla="*/ 388461 h 1141"/>
                <a:gd name="T58" fmla="*/ 10824 w 814"/>
                <a:gd name="T59" fmla="*/ 404677 h 1141"/>
                <a:gd name="T60" fmla="*/ 10824 w 814"/>
                <a:gd name="T61" fmla="*/ 404677 h 1141"/>
                <a:gd name="T62" fmla="*/ 64582 w 814"/>
                <a:gd name="T63" fmla="*/ 410803 h 1141"/>
                <a:gd name="T64" fmla="*/ 64582 w 814"/>
                <a:gd name="T65" fmla="*/ 410803 h 1141"/>
                <a:gd name="T66" fmla="*/ 225858 w 814"/>
                <a:gd name="T67" fmla="*/ 343777 h 1141"/>
                <a:gd name="T68" fmla="*/ 225858 w 814"/>
                <a:gd name="T69" fmla="*/ 343777 h 1141"/>
                <a:gd name="T70" fmla="*/ 293326 w 814"/>
                <a:gd name="T71" fmla="*/ 182699 h 1141"/>
                <a:gd name="T72" fmla="*/ 293326 w 814"/>
                <a:gd name="T73" fmla="*/ 182699 h 1141"/>
                <a:gd name="T74" fmla="*/ 265545 w 814"/>
                <a:gd name="T75" fmla="*/ 73152 h 114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14" h="1141">
                  <a:moveTo>
                    <a:pt x="567" y="74"/>
                  </a:moveTo>
                  <a:lnTo>
                    <a:pt x="663" y="74"/>
                  </a:lnTo>
                  <a:lnTo>
                    <a:pt x="663" y="171"/>
                  </a:lnTo>
                  <a:lnTo>
                    <a:pt x="567" y="171"/>
                  </a:lnTo>
                  <a:lnTo>
                    <a:pt x="567" y="74"/>
                  </a:lnTo>
                  <a:close/>
                  <a:moveTo>
                    <a:pt x="736" y="203"/>
                  </a:moveTo>
                  <a:lnTo>
                    <a:pt x="736" y="203"/>
                  </a:lnTo>
                  <a:cubicBezTo>
                    <a:pt x="736" y="197"/>
                    <a:pt x="737" y="193"/>
                    <a:pt x="737" y="187"/>
                  </a:cubicBezTo>
                  <a:lnTo>
                    <a:pt x="737" y="58"/>
                  </a:lnTo>
                  <a:cubicBezTo>
                    <a:pt x="737" y="27"/>
                    <a:pt x="710" y="0"/>
                    <a:pt x="680" y="0"/>
                  </a:cubicBezTo>
                  <a:lnTo>
                    <a:pt x="550" y="0"/>
                  </a:lnTo>
                  <a:cubicBezTo>
                    <a:pt x="519" y="0"/>
                    <a:pt x="493" y="27"/>
                    <a:pt x="493" y="58"/>
                  </a:cubicBezTo>
                  <a:lnTo>
                    <a:pt x="493" y="187"/>
                  </a:lnTo>
                  <a:cubicBezTo>
                    <a:pt x="493" y="220"/>
                    <a:pt x="519" y="245"/>
                    <a:pt x="550" y="245"/>
                  </a:cubicBezTo>
                  <a:lnTo>
                    <a:pt x="673" y="245"/>
                  </a:lnTo>
                  <a:cubicBezTo>
                    <a:pt x="716" y="325"/>
                    <a:pt x="738" y="415"/>
                    <a:pt x="738" y="507"/>
                  </a:cubicBezTo>
                  <a:cubicBezTo>
                    <a:pt x="738" y="656"/>
                    <a:pt x="680" y="795"/>
                    <a:pt x="574" y="903"/>
                  </a:cubicBezTo>
                  <a:cubicBezTo>
                    <a:pt x="469" y="1007"/>
                    <a:pt x="328" y="1065"/>
                    <a:pt x="179" y="1065"/>
                  </a:cubicBezTo>
                  <a:cubicBezTo>
                    <a:pt x="135" y="1065"/>
                    <a:pt x="91" y="1061"/>
                    <a:pt x="49" y="1050"/>
                  </a:cubicBezTo>
                  <a:cubicBezTo>
                    <a:pt x="29" y="1046"/>
                    <a:pt x="9" y="1058"/>
                    <a:pt x="4" y="1078"/>
                  </a:cubicBezTo>
                  <a:cubicBezTo>
                    <a:pt x="0" y="1098"/>
                    <a:pt x="11" y="1119"/>
                    <a:pt x="30" y="1123"/>
                  </a:cubicBezTo>
                  <a:cubicBezTo>
                    <a:pt x="79" y="1135"/>
                    <a:pt x="128" y="1140"/>
                    <a:pt x="179" y="1140"/>
                  </a:cubicBezTo>
                  <a:cubicBezTo>
                    <a:pt x="347" y="1140"/>
                    <a:pt x="507" y="1074"/>
                    <a:pt x="626" y="954"/>
                  </a:cubicBezTo>
                  <a:cubicBezTo>
                    <a:pt x="746" y="834"/>
                    <a:pt x="813" y="676"/>
                    <a:pt x="813" y="507"/>
                  </a:cubicBezTo>
                  <a:cubicBezTo>
                    <a:pt x="813" y="400"/>
                    <a:pt x="786" y="295"/>
                    <a:pt x="736" y="20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5" name="Freeform 1374">
              <a:extLst>
                <a:ext uri="{FF2B5EF4-FFF2-40B4-BE49-F238E27FC236}">
                  <a16:creationId xmlns:a16="http://schemas.microsoft.com/office/drawing/2014/main" xmlns="" id="{2715CD1B-1B79-B543-952C-798BF07F3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912" y="3046958"/>
              <a:ext cx="471098" cy="656605"/>
            </a:xfrm>
            <a:custGeom>
              <a:avLst/>
              <a:gdLst>
                <a:gd name="T0" fmla="*/ 99972 w 852"/>
                <a:gd name="T1" fmla="*/ 399312 h 1186"/>
                <a:gd name="T2" fmla="*/ 66168 w 852"/>
                <a:gd name="T3" fmla="*/ 399312 h 1186"/>
                <a:gd name="T4" fmla="*/ 66168 w 852"/>
                <a:gd name="T5" fmla="*/ 365106 h 1186"/>
                <a:gd name="T6" fmla="*/ 99972 w 852"/>
                <a:gd name="T7" fmla="*/ 365106 h 1186"/>
                <a:gd name="T8" fmla="*/ 99972 w 852"/>
                <a:gd name="T9" fmla="*/ 399312 h 1186"/>
                <a:gd name="T10" fmla="*/ 106445 w 852"/>
                <a:gd name="T11" fmla="*/ 338821 h 1186"/>
                <a:gd name="T12" fmla="*/ 60055 w 852"/>
                <a:gd name="T13" fmla="*/ 338821 h 1186"/>
                <a:gd name="T14" fmla="*/ 60055 w 852"/>
                <a:gd name="T15" fmla="*/ 338821 h 1186"/>
                <a:gd name="T16" fmla="*/ 59695 w 852"/>
                <a:gd name="T17" fmla="*/ 338821 h 1186"/>
                <a:gd name="T18" fmla="*/ 59695 w 852"/>
                <a:gd name="T19" fmla="*/ 338821 h 1186"/>
                <a:gd name="T20" fmla="*/ 26611 w 852"/>
                <a:gd name="T21" fmla="*/ 228281 h 1186"/>
                <a:gd name="T22" fmla="*/ 26611 w 852"/>
                <a:gd name="T23" fmla="*/ 228281 h 1186"/>
                <a:gd name="T24" fmla="*/ 85587 w 852"/>
                <a:gd name="T25" fmla="*/ 85695 h 1186"/>
                <a:gd name="T26" fmla="*/ 85587 w 852"/>
                <a:gd name="T27" fmla="*/ 85695 h 1186"/>
                <a:gd name="T28" fmla="*/ 227993 w 852"/>
                <a:gd name="T29" fmla="*/ 26645 h 1186"/>
                <a:gd name="T30" fmla="*/ 227993 w 852"/>
                <a:gd name="T31" fmla="*/ 26645 h 1186"/>
                <a:gd name="T32" fmla="*/ 286969 w 852"/>
                <a:gd name="T33" fmla="*/ 35646 h 1186"/>
                <a:gd name="T34" fmla="*/ 286969 w 852"/>
                <a:gd name="T35" fmla="*/ 35646 h 1186"/>
                <a:gd name="T36" fmla="*/ 303511 w 852"/>
                <a:gd name="T37" fmla="*/ 26645 h 1186"/>
                <a:gd name="T38" fmla="*/ 303511 w 852"/>
                <a:gd name="T39" fmla="*/ 26645 h 1186"/>
                <a:gd name="T40" fmla="*/ 294880 w 852"/>
                <a:gd name="T41" fmla="*/ 10082 h 1186"/>
                <a:gd name="T42" fmla="*/ 294880 w 852"/>
                <a:gd name="T43" fmla="*/ 10082 h 1186"/>
                <a:gd name="T44" fmla="*/ 227993 w 852"/>
                <a:gd name="T45" fmla="*/ 0 h 1186"/>
                <a:gd name="T46" fmla="*/ 227993 w 852"/>
                <a:gd name="T47" fmla="*/ 0 h 1186"/>
                <a:gd name="T48" fmla="*/ 66528 w 852"/>
                <a:gd name="T49" fmla="*/ 66612 h 1186"/>
                <a:gd name="T50" fmla="*/ 66528 w 852"/>
                <a:gd name="T51" fmla="*/ 66612 h 1186"/>
                <a:gd name="T52" fmla="*/ 0 w 852"/>
                <a:gd name="T53" fmla="*/ 228281 h 1186"/>
                <a:gd name="T54" fmla="*/ 0 w 852"/>
                <a:gd name="T55" fmla="*/ 228281 h 1186"/>
                <a:gd name="T56" fmla="*/ 39557 w 852"/>
                <a:gd name="T57" fmla="*/ 356104 h 1186"/>
                <a:gd name="T58" fmla="*/ 39557 w 852"/>
                <a:gd name="T59" fmla="*/ 356104 h 1186"/>
                <a:gd name="T60" fmla="*/ 39557 w 852"/>
                <a:gd name="T61" fmla="*/ 359345 h 1186"/>
                <a:gd name="T62" fmla="*/ 39557 w 852"/>
                <a:gd name="T63" fmla="*/ 405793 h 1186"/>
                <a:gd name="T64" fmla="*/ 39557 w 852"/>
                <a:gd name="T65" fmla="*/ 405793 h 1186"/>
                <a:gd name="T66" fmla="*/ 60055 w 852"/>
                <a:gd name="T67" fmla="*/ 426677 h 1186"/>
                <a:gd name="T68" fmla="*/ 106445 w 852"/>
                <a:gd name="T69" fmla="*/ 426677 h 1186"/>
                <a:gd name="T70" fmla="*/ 106445 w 852"/>
                <a:gd name="T71" fmla="*/ 426677 h 1186"/>
                <a:gd name="T72" fmla="*/ 127302 w 852"/>
                <a:gd name="T73" fmla="*/ 405793 h 1186"/>
                <a:gd name="T74" fmla="*/ 127302 w 852"/>
                <a:gd name="T75" fmla="*/ 359345 h 1186"/>
                <a:gd name="T76" fmla="*/ 127302 w 852"/>
                <a:gd name="T77" fmla="*/ 359345 h 1186"/>
                <a:gd name="T78" fmla="*/ 106445 w 852"/>
                <a:gd name="T79" fmla="*/ 338821 h 118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852" h="1186">
                  <a:moveTo>
                    <a:pt x="278" y="1109"/>
                  </a:moveTo>
                  <a:lnTo>
                    <a:pt x="184" y="1109"/>
                  </a:lnTo>
                  <a:lnTo>
                    <a:pt x="184" y="1014"/>
                  </a:lnTo>
                  <a:lnTo>
                    <a:pt x="278" y="1014"/>
                  </a:lnTo>
                  <a:lnTo>
                    <a:pt x="278" y="1109"/>
                  </a:lnTo>
                  <a:close/>
                  <a:moveTo>
                    <a:pt x="296" y="941"/>
                  </a:moveTo>
                  <a:lnTo>
                    <a:pt x="167" y="941"/>
                  </a:lnTo>
                  <a:cubicBezTo>
                    <a:pt x="166" y="941"/>
                    <a:pt x="166" y="941"/>
                    <a:pt x="166" y="941"/>
                  </a:cubicBezTo>
                  <a:cubicBezTo>
                    <a:pt x="105" y="848"/>
                    <a:pt x="74" y="743"/>
                    <a:pt x="74" y="634"/>
                  </a:cubicBezTo>
                  <a:cubicBezTo>
                    <a:pt x="74" y="485"/>
                    <a:pt x="132" y="343"/>
                    <a:pt x="238" y="238"/>
                  </a:cubicBezTo>
                  <a:cubicBezTo>
                    <a:pt x="343" y="132"/>
                    <a:pt x="484" y="74"/>
                    <a:pt x="634" y="74"/>
                  </a:cubicBezTo>
                  <a:cubicBezTo>
                    <a:pt x="690" y="74"/>
                    <a:pt x="745" y="83"/>
                    <a:pt x="798" y="99"/>
                  </a:cubicBezTo>
                  <a:cubicBezTo>
                    <a:pt x="818" y="105"/>
                    <a:pt x="838" y="93"/>
                    <a:pt x="844" y="74"/>
                  </a:cubicBezTo>
                  <a:cubicBezTo>
                    <a:pt x="851" y="55"/>
                    <a:pt x="839" y="34"/>
                    <a:pt x="820" y="28"/>
                  </a:cubicBezTo>
                  <a:cubicBezTo>
                    <a:pt x="760" y="9"/>
                    <a:pt x="697" y="0"/>
                    <a:pt x="634" y="0"/>
                  </a:cubicBezTo>
                  <a:cubicBezTo>
                    <a:pt x="465" y="0"/>
                    <a:pt x="305" y="65"/>
                    <a:pt x="185" y="185"/>
                  </a:cubicBezTo>
                  <a:cubicBezTo>
                    <a:pt x="65" y="305"/>
                    <a:pt x="0" y="464"/>
                    <a:pt x="0" y="634"/>
                  </a:cubicBezTo>
                  <a:cubicBezTo>
                    <a:pt x="0" y="761"/>
                    <a:pt x="38" y="884"/>
                    <a:pt x="110" y="989"/>
                  </a:cubicBezTo>
                  <a:cubicBezTo>
                    <a:pt x="110" y="992"/>
                    <a:pt x="110" y="995"/>
                    <a:pt x="110" y="998"/>
                  </a:cubicBezTo>
                  <a:lnTo>
                    <a:pt x="110" y="1127"/>
                  </a:lnTo>
                  <a:cubicBezTo>
                    <a:pt x="110" y="1158"/>
                    <a:pt x="135" y="1185"/>
                    <a:pt x="167" y="1185"/>
                  </a:cubicBezTo>
                  <a:lnTo>
                    <a:pt x="296" y="1185"/>
                  </a:lnTo>
                  <a:cubicBezTo>
                    <a:pt x="327" y="1185"/>
                    <a:pt x="354" y="1158"/>
                    <a:pt x="354" y="1127"/>
                  </a:cubicBezTo>
                  <a:lnTo>
                    <a:pt x="354" y="998"/>
                  </a:lnTo>
                  <a:cubicBezTo>
                    <a:pt x="354" y="966"/>
                    <a:pt x="327" y="941"/>
                    <a:pt x="296" y="9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76" name="Group 1375">
            <a:extLst>
              <a:ext uri="{FF2B5EF4-FFF2-40B4-BE49-F238E27FC236}">
                <a16:creationId xmlns:a16="http://schemas.microsoft.com/office/drawing/2014/main" xmlns="" id="{D03940A7-7621-F84C-BB75-E2C8383108BF}"/>
              </a:ext>
            </a:extLst>
          </p:cNvPr>
          <p:cNvGrpSpPr/>
          <p:nvPr/>
        </p:nvGrpSpPr>
        <p:grpSpPr>
          <a:xfrm>
            <a:off x="9648339" y="2623953"/>
            <a:ext cx="350606" cy="353040"/>
            <a:chOff x="5231890" y="4370690"/>
            <a:chExt cx="1078109" cy="1085596"/>
          </a:xfrm>
          <a:solidFill>
            <a:schemeClr val="tx1"/>
          </a:solidFill>
        </p:grpSpPr>
        <p:sp>
          <p:nvSpPr>
            <p:cNvPr id="1377" name="Freeform 23">
              <a:extLst>
                <a:ext uri="{FF2B5EF4-FFF2-40B4-BE49-F238E27FC236}">
                  <a16:creationId xmlns:a16="http://schemas.microsoft.com/office/drawing/2014/main" xmlns="" id="{81B28EF7-B707-D64F-A61C-D01EB0CB9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890" y="4378177"/>
              <a:ext cx="1078109" cy="1078109"/>
            </a:xfrm>
            <a:custGeom>
              <a:avLst/>
              <a:gdLst>
                <a:gd name="T0" fmla="*/ 443509 w 1269"/>
                <a:gd name="T1" fmla="*/ 430157 h 1268"/>
                <a:gd name="T2" fmla="*/ 46477 w 1269"/>
                <a:gd name="T3" fmla="*/ 430157 h 1268"/>
                <a:gd name="T4" fmla="*/ 46477 w 1269"/>
                <a:gd name="T5" fmla="*/ 430157 h 1268"/>
                <a:gd name="T6" fmla="*/ 26661 w 1269"/>
                <a:gd name="T7" fmla="*/ 410326 h 1268"/>
                <a:gd name="T8" fmla="*/ 26661 w 1269"/>
                <a:gd name="T9" fmla="*/ 12980 h 1268"/>
                <a:gd name="T10" fmla="*/ 26661 w 1269"/>
                <a:gd name="T11" fmla="*/ 12980 h 1268"/>
                <a:gd name="T12" fmla="*/ 13330 w 1269"/>
                <a:gd name="T13" fmla="*/ 0 h 1268"/>
                <a:gd name="T14" fmla="*/ 13330 w 1269"/>
                <a:gd name="T15" fmla="*/ 0 h 1268"/>
                <a:gd name="T16" fmla="*/ 0 w 1269"/>
                <a:gd name="T17" fmla="*/ 12980 h 1268"/>
                <a:gd name="T18" fmla="*/ 0 w 1269"/>
                <a:gd name="T19" fmla="*/ 410326 h 1268"/>
                <a:gd name="T20" fmla="*/ 0 w 1269"/>
                <a:gd name="T21" fmla="*/ 410326 h 1268"/>
                <a:gd name="T22" fmla="*/ 46477 w 1269"/>
                <a:gd name="T23" fmla="*/ 456839 h 1268"/>
                <a:gd name="T24" fmla="*/ 443509 w 1269"/>
                <a:gd name="T25" fmla="*/ 456839 h 1268"/>
                <a:gd name="T26" fmla="*/ 443509 w 1269"/>
                <a:gd name="T27" fmla="*/ 456839 h 1268"/>
                <a:gd name="T28" fmla="*/ 456840 w 1269"/>
                <a:gd name="T29" fmla="*/ 443498 h 1268"/>
                <a:gd name="T30" fmla="*/ 456840 w 1269"/>
                <a:gd name="T31" fmla="*/ 443498 h 1268"/>
                <a:gd name="T32" fmla="*/ 443509 w 1269"/>
                <a:gd name="T33" fmla="*/ 430157 h 12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269" h="1268">
                  <a:moveTo>
                    <a:pt x="1231" y="1193"/>
                  </a:moveTo>
                  <a:lnTo>
                    <a:pt x="129" y="1193"/>
                  </a:lnTo>
                  <a:cubicBezTo>
                    <a:pt x="99" y="1193"/>
                    <a:pt x="74" y="1168"/>
                    <a:pt x="74" y="1138"/>
                  </a:cubicBezTo>
                  <a:lnTo>
                    <a:pt x="74" y="36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lnTo>
                    <a:pt x="0" y="1138"/>
                  </a:lnTo>
                  <a:cubicBezTo>
                    <a:pt x="0" y="1209"/>
                    <a:pt x="58" y="1267"/>
                    <a:pt x="129" y="1267"/>
                  </a:cubicBezTo>
                  <a:lnTo>
                    <a:pt x="1231" y="1267"/>
                  </a:lnTo>
                  <a:cubicBezTo>
                    <a:pt x="1250" y="1267"/>
                    <a:pt x="1268" y="1251"/>
                    <a:pt x="1268" y="1230"/>
                  </a:cubicBezTo>
                  <a:cubicBezTo>
                    <a:pt x="1268" y="1209"/>
                    <a:pt x="1250" y="1193"/>
                    <a:pt x="1231" y="119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8" name="Freeform 24">
              <a:extLst>
                <a:ext uri="{FF2B5EF4-FFF2-40B4-BE49-F238E27FC236}">
                  <a16:creationId xmlns:a16="http://schemas.microsoft.com/office/drawing/2014/main" xmlns="" id="{1783B775-D982-B443-8FC6-ADDE5486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48" y="4748778"/>
              <a:ext cx="63637" cy="576489"/>
            </a:xfrm>
            <a:custGeom>
              <a:avLst/>
              <a:gdLst>
                <a:gd name="T0" fmla="*/ 13314 w 75"/>
                <a:gd name="T1" fmla="*/ 244115 h 679"/>
                <a:gd name="T2" fmla="*/ 13314 w 75"/>
                <a:gd name="T3" fmla="*/ 244115 h 679"/>
                <a:gd name="T4" fmla="*/ 26627 w 75"/>
                <a:gd name="T5" fmla="*/ 230433 h 679"/>
                <a:gd name="T6" fmla="*/ 26627 w 75"/>
                <a:gd name="T7" fmla="*/ 13322 h 679"/>
                <a:gd name="T8" fmla="*/ 26627 w 75"/>
                <a:gd name="T9" fmla="*/ 13322 h 679"/>
                <a:gd name="T10" fmla="*/ 13314 w 75"/>
                <a:gd name="T11" fmla="*/ 0 h 679"/>
                <a:gd name="T12" fmla="*/ 13314 w 75"/>
                <a:gd name="T13" fmla="*/ 0 h 679"/>
                <a:gd name="T14" fmla="*/ 0 w 75"/>
                <a:gd name="T15" fmla="*/ 13322 h 679"/>
                <a:gd name="T16" fmla="*/ 0 w 75"/>
                <a:gd name="T17" fmla="*/ 230433 h 679"/>
                <a:gd name="T18" fmla="*/ 0 w 75"/>
                <a:gd name="T19" fmla="*/ 230433 h 679"/>
                <a:gd name="T20" fmla="*/ 13314 w 75"/>
                <a:gd name="T21" fmla="*/ 244115 h 67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679">
                  <a:moveTo>
                    <a:pt x="37" y="678"/>
                  </a:moveTo>
                  <a:lnTo>
                    <a:pt x="37" y="678"/>
                  </a:lnTo>
                  <a:cubicBezTo>
                    <a:pt x="58" y="678"/>
                    <a:pt x="74" y="661"/>
                    <a:pt x="74" y="640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lnTo>
                    <a:pt x="0" y="640"/>
                  </a:lnTo>
                  <a:cubicBezTo>
                    <a:pt x="0" y="661"/>
                    <a:pt x="16" y="678"/>
                    <a:pt x="37" y="6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9" name="Freeform 25">
              <a:extLst>
                <a:ext uri="{FF2B5EF4-FFF2-40B4-BE49-F238E27FC236}">
                  <a16:creationId xmlns:a16="http://schemas.microsoft.com/office/drawing/2014/main" xmlns="" id="{0933626B-B51D-824A-A9DC-AF8132841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700" y="4861081"/>
              <a:ext cx="63640" cy="464186"/>
            </a:xfrm>
            <a:custGeom>
              <a:avLst/>
              <a:gdLst>
                <a:gd name="T0" fmla="*/ 0 w 76"/>
                <a:gd name="T1" fmla="*/ 13340 h 546"/>
                <a:gd name="T2" fmla="*/ 0 w 76"/>
                <a:gd name="T3" fmla="*/ 183150 h 546"/>
                <a:gd name="T4" fmla="*/ 0 w 76"/>
                <a:gd name="T5" fmla="*/ 183150 h 546"/>
                <a:gd name="T6" fmla="*/ 13494 w 76"/>
                <a:gd name="T7" fmla="*/ 196489 h 546"/>
                <a:gd name="T8" fmla="*/ 13494 w 76"/>
                <a:gd name="T9" fmla="*/ 196489 h 546"/>
                <a:gd name="T10" fmla="*/ 26633 w 76"/>
                <a:gd name="T11" fmla="*/ 183150 h 546"/>
                <a:gd name="T12" fmla="*/ 26633 w 76"/>
                <a:gd name="T13" fmla="*/ 13340 h 546"/>
                <a:gd name="T14" fmla="*/ 26633 w 76"/>
                <a:gd name="T15" fmla="*/ 13340 h 546"/>
                <a:gd name="T16" fmla="*/ 13494 w 76"/>
                <a:gd name="T17" fmla="*/ 0 h 546"/>
                <a:gd name="T18" fmla="*/ 13494 w 76"/>
                <a:gd name="T19" fmla="*/ 0 h 546"/>
                <a:gd name="T20" fmla="*/ 0 w 76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9" y="545"/>
                    <a:pt x="38" y="545"/>
                  </a:cubicBezTo>
                  <a:cubicBezTo>
                    <a:pt x="59" y="545"/>
                    <a:pt x="75" y="528"/>
                    <a:pt x="75" y="508"/>
                  </a:cubicBezTo>
                  <a:lnTo>
                    <a:pt x="75" y="37"/>
                  </a:lnTo>
                  <a:cubicBezTo>
                    <a:pt x="75" y="17"/>
                    <a:pt x="59" y="0"/>
                    <a:pt x="38" y="0"/>
                  </a:cubicBezTo>
                  <a:cubicBezTo>
                    <a:pt x="19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0" name="Freeform 26">
              <a:extLst>
                <a:ext uri="{FF2B5EF4-FFF2-40B4-BE49-F238E27FC236}">
                  <a16:creationId xmlns:a16="http://schemas.microsoft.com/office/drawing/2014/main" xmlns="" id="{52FD3DAE-A4A9-3A4D-9BCF-A46B3680F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97" y="5029534"/>
              <a:ext cx="63640" cy="295732"/>
            </a:xfrm>
            <a:custGeom>
              <a:avLst/>
              <a:gdLst>
                <a:gd name="T0" fmla="*/ 0 w 76"/>
                <a:gd name="T1" fmla="*/ 13373 h 347"/>
                <a:gd name="T2" fmla="*/ 0 w 76"/>
                <a:gd name="T3" fmla="*/ 111679 h 347"/>
                <a:gd name="T4" fmla="*/ 0 w 76"/>
                <a:gd name="T5" fmla="*/ 111679 h 347"/>
                <a:gd name="T6" fmla="*/ 13139 w 76"/>
                <a:gd name="T7" fmla="*/ 125052 h 347"/>
                <a:gd name="T8" fmla="*/ 13139 w 76"/>
                <a:gd name="T9" fmla="*/ 125052 h 347"/>
                <a:gd name="T10" fmla="*/ 26633 w 76"/>
                <a:gd name="T11" fmla="*/ 111679 h 347"/>
                <a:gd name="T12" fmla="*/ 26633 w 76"/>
                <a:gd name="T13" fmla="*/ 13373 h 347"/>
                <a:gd name="T14" fmla="*/ 26633 w 76"/>
                <a:gd name="T15" fmla="*/ 13373 h 347"/>
                <a:gd name="T16" fmla="*/ 13139 w 76"/>
                <a:gd name="T17" fmla="*/ 0 h 347"/>
                <a:gd name="T18" fmla="*/ 13139 w 76"/>
                <a:gd name="T19" fmla="*/ 0 h 347"/>
                <a:gd name="T20" fmla="*/ 0 w 76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7" y="346"/>
                    <a:pt x="37" y="346"/>
                  </a:cubicBezTo>
                  <a:cubicBezTo>
                    <a:pt x="57" y="346"/>
                    <a:pt x="75" y="329"/>
                    <a:pt x="75" y="309"/>
                  </a:cubicBezTo>
                  <a:lnTo>
                    <a:pt x="75" y="37"/>
                  </a:lnTo>
                  <a:cubicBezTo>
                    <a:pt x="75" y="16"/>
                    <a:pt x="5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1" name="Freeform 27">
              <a:extLst>
                <a:ext uri="{FF2B5EF4-FFF2-40B4-BE49-F238E27FC236}">
                  <a16:creationId xmlns:a16="http://schemas.microsoft.com/office/drawing/2014/main" xmlns="" id="{52F49000-424B-7B4A-82DE-B074292EA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52" y="5029534"/>
              <a:ext cx="63637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7 w 75"/>
                <a:gd name="T11" fmla="*/ 111679 h 347"/>
                <a:gd name="T12" fmla="*/ 26627 w 75"/>
                <a:gd name="T13" fmla="*/ 13373 h 347"/>
                <a:gd name="T14" fmla="*/ 26627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8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2" name="Freeform 28">
              <a:extLst>
                <a:ext uri="{FF2B5EF4-FFF2-40B4-BE49-F238E27FC236}">
                  <a16:creationId xmlns:a16="http://schemas.microsoft.com/office/drawing/2014/main" xmlns="" id="{82FA8EC6-7EAE-F04E-BF20-DAAC12D3E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7305" y="4861081"/>
              <a:ext cx="63640" cy="464186"/>
            </a:xfrm>
            <a:custGeom>
              <a:avLst/>
              <a:gdLst>
                <a:gd name="T0" fmla="*/ 0 w 75"/>
                <a:gd name="T1" fmla="*/ 13340 h 546"/>
                <a:gd name="T2" fmla="*/ 0 w 75"/>
                <a:gd name="T3" fmla="*/ 183150 h 546"/>
                <a:gd name="T4" fmla="*/ 0 w 75"/>
                <a:gd name="T5" fmla="*/ 183150 h 546"/>
                <a:gd name="T6" fmla="*/ 13314 w 75"/>
                <a:gd name="T7" fmla="*/ 196489 h 546"/>
                <a:gd name="T8" fmla="*/ 13314 w 75"/>
                <a:gd name="T9" fmla="*/ 196489 h 546"/>
                <a:gd name="T10" fmla="*/ 26628 w 75"/>
                <a:gd name="T11" fmla="*/ 183150 h 546"/>
                <a:gd name="T12" fmla="*/ 26628 w 75"/>
                <a:gd name="T13" fmla="*/ 13340 h 546"/>
                <a:gd name="T14" fmla="*/ 26628 w 75"/>
                <a:gd name="T15" fmla="*/ 13340 h 546"/>
                <a:gd name="T16" fmla="*/ 13314 w 75"/>
                <a:gd name="T17" fmla="*/ 0 h 546"/>
                <a:gd name="T18" fmla="*/ 13314 w 75"/>
                <a:gd name="T19" fmla="*/ 0 h 546"/>
                <a:gd name="T20" fmla="*/ 0 w 75"/>
                <a:gd name="T21" fmla="*/ 13340 h 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546">
                  <a:moveTo>
                    <a:pt x="0" y="37"/>
                  </a:moveTo>
                  <a:lnTo>
                    <a:pt x="0" y="508"/>
                  </a:lnTo>
                  <a:cubicBezTo>
                    <a:pt x="0" y="528"/>
                    <a:pt x="17" y="545"/>
                    <a:pt x="37" y="545"/>
                  </a:cubicBezTo>
                  <a:cubicBezTo>
                    <a:pt x="58" y="545"/>
                    <a:pt x="74" y="528"/>
                    <a:pt x="74" y="508"/>
                  </a:cubicBezTo>
                  <a:lnTo>
                    <a:pt x="74" y="37"/>
                  </a:lnTo>
                  <a:cubicBezTo>
                    <a:pt x="74" y="17"/>
                    <a:pt x="58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3" name="Freeform 29">
              <a:extLst>
                <a:ext uri="{FF2B5EF4-FFF2-40B4-BE49-F238E27FC236}">
                  <a16:creationId xmlns:a16="http://schemas.microsoft.com/office/drawing/2014/main" xmlns="" id="{E71BE1F4-B10B-E64F-95BF-53AE3F03D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1259" y="4947179"/>
              <a:ext cx="63637" cy="378088"/>
            </a:xfrm>
            <a:custGeom>
              <a:avLst/>
              <a:gdLst>
                <a:gd name="T0" fmla="*/ 0 w 75"/>
                <a:gd name="T1" fmla="*/ 13272 h 447"/>
                <a:gd name="T2" fmla="*/ 0 w 75"/>
                <a:gd name="T3" fmla="*/ 146707 h 447"/>
                <a:gd name="T4" fmla="*/ 0 w 75"/>
                <a:gd name="T5" fmla="*/ 146707 h 447"/>
                <a:gd name="T6" fmla="*/ 13314 w 75"/>
                <a:gd name="T7" fmla="*/ 159979 h 447"/>
                <a:gd name="T8" fmla="*/ 13314 w 75"/>
                <a:gd name="T9" fmla="*/ 159979 h 447"/>
                <a:gd name="T10" fmla="*/ 26627 w 75"/>
                <a:gd name="T11" fmla="*/ 146707 h 447"/>
                <a:gd name="T12" fmla="*/ 26627 w 75"/>
                <a:gd name="T13" fmla="*/ 13272 h 447"/>
                <a:gd name="T14" fmla="*/ 26627 w 75"/>
                <a:gd name="T15" fmla="*/ 13272 h 447"/>
                <a:gd name="T16" fmla="*/ 13314 w 75"/>
                <a:gd name="T17" fmla="*/ 0 h 447"/>
                <a:gd name="T18" fmla="*/ 13314 w 75"/>
                <a:gd name="T19" fmla="*/ 0 h 447"/>
                <a:gd name="T20" fmla="*/ 0 w 75"/>
                <a:gd name="T21" fmla="*/ 13272 h 4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447">
                  <a:moveTo>
                    <a:pt x="0" y="37"/>
                  </a:moveTo>
                  <a:lnTo>
                    <a:pt x="0" y="409"/>
                  </a:lnTo>
                  <a:cubicBezTo>
                    <a:pt x="0" y="429"/>
                    <a:pt x="16" y="446"/>
                    <a:pt x="37" y="446"/>
                  </a:cubicBezTo>
                  <a:cubicBezTo>
                    <a:pt x="57" y="446"/>
                    <a:pt x="74" y="429"/>
                    <a:pt x="74" y="409"/>
                  </a:cubicBezTo>
                  <a:lnTo>
                    <a:pt x="74" y="37"/>
                  </a:lnTo>
                  <a:cubicBezTo>
                    <a:pt x="74" y="17"/>
                    <a:pt x="57" y="0"/>
                    <a:pt x="37" y="0"/>
                  </a:cubicBezTo>
                  <a:cubicBezTo>
                    <a:pt x="16" y="0"/>
                    <a:pt x="0" y="17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4" name="Freeform 30">
              <a:extLst>
                <a:ext uri="{FF2B5EF4-FFF2-40B4-BE49-F238E27FC236}">
                  <a16:creationId xmlns:a16="http://schemas.microsoft.com/office/drawing/2014/main" xmlns="" id="{B3D93578-AB88-074A-9163-9706BD322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212" y="5029534"/>
              <a:ext cx="63640" cy="295732"/>
            </a:xfrm>
            <a:custGeom>
              <a:avLst/>
              <a:gdLst>
                <a:gd name="T0" fmla="*/ 0 w 75"/>
                <a:gd name="T1" fmla="*/ 13373 h 347"/>
                <a:gd name="T2" fmla="*/ 0 w 75"/>
                <a:gd name="T3" fmla="*/ 111679 h 347"/>
                <a:gd name="T4" fmla="*/ 0 w 75"/>
                <a:gd name="T5" fmla="*/ 111679 h 347"/>
                <a:gd name="T6" fmla="*/ 13314 w 75"/>
                <a:gd name="T7" fmla="*/ 125052 h 347"/>
                <a:gd name="T8" fmla="*/ 13314 w 75"/>
                <a:gd name="T9" fmla="*/ 125052 h 347"/>
                <a:gd name="T10" fmla="*/ 26628 w 75"/>
                <a:gd name="T11" fmla="*/ 111679 h 347"/>
                <a:gd name="T12" fmla="*/ 26628 w 75"/>
                <a:gd name="T13" fmla="*/ 13373 h 347"/>
                <a:gd name="T14" fmla="*/ 26628 w 75"/>
                <a:gd name="T15" fmla="*/ 13373 h 347"/>
                <a:gd name="T16" fmla="*/ 13314 w 75"/>
                <a:gd name="T17" fmla="*/ 0 h 347"/>
                <a:gd name="T18" fmla="*/ 13314 w 75"/>
                <a:gd name="T19" fmla="*/ 0 h 347"/>
                <a:gd name="T20" fmla="*/ 0 w 75"/>
                <a:gd name="T21" fmla="*/ 13373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5" h="347">
                  <a:moveTo>
                    <a:pt x="0" y="37"/>
                  </a:moveTo>
                  <a:lnTo>
                    <a:pt x="0" y="309"/>
                  </a:lnTo>
                  <a:cubicBezTo>
                    <a:pt x="0" y="329"/>
                    <a:pt x="16" y="346"/>
                    <a:pt x="37" y="346"/>
                  </a:cubicBezTo>
                  <a:cubicBezTo>
                    <a:pt x="57" y="346"/>
                    <a:pt x="74" y="329"/>
                    <a:pt x="74" y="309"/>
                  </a:cubicBezTo>
                  <a:lnTo>
                    <a:pt x="74" y="37"/>
                  </a:ln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5" name="Freeform 31">
              <a:extLst>
                <a:ext uri="{FF2B5EF4-FFF2-40B4-BE49-F238E27FC236}">
                  <a16:creationId xmlns:a16="http://schemas.microsoft.com/office/drawing/2014/main" xmlns="" id="{F32E16AB-935A-4342-BF22-7395A8425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9166" y="5029534"/>
              <a:ext cx="63637" cy="295732"/>
            </a:xfrm>
            <a:custGeom>
              <a:avLst/>
              <a:gdLst>
                <a:gd name="T0" fmla="*/ 13138 w 76"/>
                <a:gd name="T1" fmla="*/ 125052 h 347"/>
                <a:gd name="T2" fmla="*/ 13138 w 76"/>
                <a:gd name="T3" fmla="*/ 125052 h 347"/>
                <a:gd name="T4" fmla="*/ 26632 w 76"/>
                <a:gd name="T5" fmla="*/ 111318 h 347"/>
                <a:gd name="T6" fmla="*/ 26632 w 76"/>
                <a:gd name="T7" fmla="*/ 13373 h 347"/>
                <a:gd name="T8" fmla="*/ 26632 w 76"/>
                <a:gd name="T9" fmla="*/ 13373 h 347"/>
                <a:gd name="T10" fmla="*/ 13138 w 76"/>
                <a:gd name="T11" fmla="*/ 0 h 347"/>
                <a:gd name="T12" fmla="*/ 13138 w 76"/>
                <a:gd name="T13" fmla="*/ 0 h 347"/>
                <a:gd name="T14" fmla="*/ 0 w 76"/>
                <a:gd name="T15" fmla="*/ 13373 h 347"/>
                <a:gd name="T16" fmla="*/ 0 w 76"/>
                <a:gd name="T17" fmla="*/ 111318 h 347"/>
                <a:gd name="T18" fmla="*/ 0 w 76"/>
                <a:gd name="T19" fmla="*/ 111318 h 347"/>
                <a:gd name="T20" fmla="*/ 13138 w 76"/>
                <a:gd name="T21" fmla="*/ 125052 h 34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76" h="347">
                  <a:moveTo>
                    <a:pt x="37" y="346"/>
                  </a:moveTo>
                  <a:lnTo>
                    <a:pt x="37" y="346"/>
                  </a:lnTo>
                  <a:cubicBezTo>
                    <a:pt x="58" y="346"/>
                    <a:pt x="75" y="329"/>
                    <a:pt x="75" y="308"/>
                  </a:cubicBezTo>
                  <a:lnTo>
                    <a:pt x="75" y="37"/>
                  </a:lnTo>
                  <a:cubicBezTo>
                    <a:pt x="75" y="16"/>
                    <a:pt x="58" y="0"/>
                    <a:pt x="37" y="0"/>
                  </a:cubicBezTo>
                  <a:cubicBezTo>
                    <a:pt x="18" y="0"/>
                    <a:pt x="0" y="16"/>
                    <a:pt x="0" y="37"/>
                  </a:cubicBezTo>
                  <a:lnTo>
                    <a:pt x="0" y="308"/>
                  </a:lnTo>
                  <a:cubicBezTo>
                    <a:pt x="0" y="329"/>
                    <a:pt x="18" y="346"/>
                    <a:pt x="37" y="34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6" name="Freeform 32">
              <a:extLst>
                <a:ext uri="{FF2B5EF4-FFF2-40B4-BE49-F238E27FC236}">
                  <a16:creationId xmlns:a16="http://schemas.microsoft.com/office/drawing/2014/main" xmlns="" id="{4CBECC5C-61A0-0343-9AE5-2CA5CEB45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522" y="4370690"/>
              <a:ext cx="658844" cy="479159"/>
            </a:xfrm>
            <a:custGeom>
              <a:avLst/>
              <a:gdLst>
                <a:gd name="T0" fmla="*/ 229353 w 776"/>
                <a:gd name="T1" fmla="*/ 117396 h 566"/>
                <a:gd name="T2" fmla="*/ 222872 w 776"/>
                <a:gd name="T3" fmla="*/ 120628 h 566"/>
                <a:gd name="T4" fmla="*/ 220352 w 776"/>
                <a:gd name="T5" fmla="*/ 118114 h 566"/>
                <a:gd name="T6" fmla="*/ 219631 w 776"/>
                <a:gd name="T7" fmla="*/ 114165 h 566"/>
                <a:gd name="T8" fmla="*/ 213871 w 776"/>
                <a:gd name="T9" fmla="*/ 91907 h 566"/>
                <a:gd name="T10" fmla="*/ 190467 w 776"/>
                <a:gd name="T11" fmla="*/ 89753 h 566"/>
                <a:gd name="T12" fmla="*/ 38526 w 776"/>
                <a:gd name="T13" fmla="*/ 175197 h 566"/>
                <a:gd name="T14" fmla="*/ 28804 w 776"/>
                <a:gd name="T15" fmla="*/ 172684 h 566"/>
                <a:gd name="T16" fmla="*/ 27724 w 776"/>
                <a:gd name="T17" fmla="*/ 167658 h 566"/>
                <a:gd name="T18" fmla="*/ 183626 w 776"/>
                <a:gd name="T19" fmla="*/ 77187 h 566"/>
                <a:gd name="T20" fmla="*/ 193708 w 776"/>
                <a:gd name="T21" fmla="*/ 56365 h 566"/>
                <a:gd name="T22" fmla="*/ 177505 w 776"/>
                <a:gd name="T23" fmla="*/ 39491 h 566"/>
                <a:gd name="T24" fmla="*/ 173905 w 776"/>
                <a:gd name="T25" fmla="*/ 36978 h 566"/>
                <a:gd name="T26" fmla="*/ 173185 w 776"/>
                <a:gd name="T27" fmla="*/ 33388 h 566"/>
                <a:gd name="T28" fmla="*/ 173185 w 776"/>
                <a:gd name="T29" fmla="*/ 33388 h 566"/>
                <a:gd name="T30" fmla="*/ 244115 w 776"/>
                <a:gd name="T31" fmla="*/ 44158 h 566"/>
                <a:gd name="T32" fmla="*/ 249516 w 776"/>
                <a:gd name="T33" fmla="*/ 47748 h 566"/>
                <a:gd name="T34" fmla="*/ 249876 w 776"/>
                <a:gd name="T35" fmla="*/ 54211 h 566"/>
                <a:gd name="T36" fmla="*/ 272919 w 776"/>
                <a:gd name="T37" fmla="*/ 35183 h 566"/>
                <a:gd name="T38" fmla="*/ 185066 w 776"/>
                <a:gd name="T39" fmla="*/ 3590 h 566"/>
                <a:gd name="T40" fmla="*/ 147261 w 776"/>
                <a:gd name="T41" fmla="*/ 27644 h 566"/>
                <a:gd name="T42" fmla="*/ 151582 w 776"/>
                <a:gd name="T43" fmla="*/ 51339 h 566"/>
                <a:gd name="T44" fmla="*/ 159503 w 776"/>
                <a:gd name="T45" fmla="*/ 59955 h 566"/>
                <a:gd name="T46" fmla="*/ 18363 w 776"/>
                <a:gd name="T47" fmla="*/ 140014 h 566"/>
                <a:gd name="T48" fmla="*/ 2160 w 776"/>
                <a:gd name="T49" fmla="*/ 160478 h 566"/>
                <a:gd name="T50" fmla="*/ 5401 w 776"/>
                <a:gd name="T51" fmla="*/ 185967 h 566"/>
                <a:gd name="T52" fmla="*/ 25564 w 776"/>
                <a:gd name="T53" fmla="*/ 201764 h 566"/>
                <a:gd name="T54" fmla="*/ 34565 w 776"/>
                <a:gd name="T55" fmla="*/ 202841 h 566"/>
                <a:gd name="T56" fmla="*/ 192988 w 776"/>
                <a:gd name="T57" fmla="*/ 118833 h 566"/>
                <a:gd name="T58" fmla="*/ 196228 w 776"/>
                <a:gd name="T59" fmla="*/ 130321 h 566"/>
                <a:gd name="T60" fmla="*/ 214951 w 776"/>
                <a:gd name="T61" fmla="*/ 146117 h 566"/>
                <a:gd name="T62" fmla="*/ 254916 w 776"/>
                <a:gd name="T63" fmla="*/ 126013 h 566"/>
                <a:gd name="T64" fmla="*/ 275799 w 776"/>
                <a:gd name="T65" fmla="*/ 62827 h 5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6" h="566">
                  <a:moveTo>
                    <a:pt x="694" y="151"/>
                  </a:moveTo>
                  <a:lnTo>
                    <a:pt x="637" y="327"/>
                  </a:lnTo>
                  <a:cubicBezTo>
                    <a:pt x="634" y="334"/>
                    <a:pt x="627" y="339"/>
                    <a:pt x="619" y="336"/>
                  </a:cubicBezTo>
                  <a:cubicBezTo>
                    <a:pt x="615" y="334"/>
                    <a:pt x="612" y="331"/>
                    <a:pt x="612" y="329"/>
                  </a:cubicBezTo>
                  <a:cubicBezTo>
                    <a:pt x="610" y="327"/>
                    <a:pt x="608" y="322"/>
                    <a:pt x="610" y="318"/>
                  </a:cubicBezTo>
                  <a:cubicBezTo>
                    <a:pt x="619" y="294"/>
                    <a:pt x="612" y="271"/>
                    <a:pt x="594" y="256"/>
                  </a:cubicBezTo>
                  <a:cubicBezTo>
                    <a:pt x="575" y="240"/>
                    <a:pt x="550" y="238"/>
                    <a:pt x="529" y="250"/>
                  </a:cubicBezTo>
                  <a:lnTo>
                    <a:pt x="107" y="488"/>
                  </a:lnTo>
                  <a:cubicBezTo>
                    <a:pt x="98" y="495"/>
                    <a:pt x="84" y="492"/>
                    <a:pt x="80" y="481"/>
                  </a:cubicBezTo>
                  <a:cubicBezTo>
                    <a:pt x="77" y="476"/>
                    <a:pt x="76" y="472"/>
                    <a:pt x="77" y="467"/>
                  </a:cubicBezTo>
                  <a:cubicBezTo>
                    <a:pt x="79" y="462"/>
                    <a:pt x="83" y="457"/>
                    <a:pt x="87" y="455"/>
                  </a:cubicBezTo>
                  <a:lnTo>
                    <a:pt x="510" y="215"/>
                  </a:lnTo>
                  <a:cubicBezTo>
                    <a:pt x="530" y="203"/>
                    <a:pt x="542" y="180"/>
                    <a:pt x="538" y="157"/>
                  </a:cubicBezTo>
                  <a:cubicBezTo>
                    <a:pt x="534" y="133"/>
                    <a:pt x="517" y="114"/>
                    <a:pt x="493" y="110"/>
                  </a:cubicBezTo>
                  <a:cubicBezTo>
                    <a:pt x="487" y="110"/>
                    <a:pt x="485" y="105"/>
                    <a:pt x="483" y="103"/>
                  </a:cubicBezTo>
                  <a:cubicBezTo>
                    <a:pt x="483" y="102"/>
                    <a:pt x="480" y="98"/>
                    <a:pt x="481" y="93"/>
                  </a:cubicBezTo>
                  <a:cubicBezTo>
                    <a:pt x="483" y="87"/>
                    <a:pt x="489" y="82"/>
                    <a:pt x="495" y="82"/>
                  </a:cubicBezTo>
                  <a:lnTo>
                    <a:pt x="678" y="123"/>
                  </a:lnTo>
                  <a:cubicBezTo>
                    <a:pt x="687" y="124"/>
                    <a:pt x="692" y="130"/>
                    <a:pt x="693" y="133"/>
                  </a:cubicBezTo>
                  <a:cubicBezTo>
                    <a:pt x="694" y="136"/>
                    <a:pt x="697" y="143"/>
                    <a:pt x="694" y="151"/>
                  </a:cubicBezTo>
                  <a:close/>
                  <a:moveTo>
                    <a:pt x="758" y="98"/>
                  </a:moveTo>
                  <a:lnTo>
                    <a:pt x="758" y="98"/>
                  </a:lnTo>
                  <a:cubicBezTo>
                    <a:pt x="745" y="73"/>
                    <a:pt x="721" y="56"/>
                    <a:pt x="694" y="50"/>
                  </a:cubicBezTo>
                  <a:lnTo>
                    <a:pt x="514" y="10"/>
                  </a:lnTo>
                  <a:cubicBezTo>
                    <a:pt x="466" y="0"/>
                    <a:pt x="421" y="29"/>
                    <a:pt x="409" y="77"/>
                  </a:cubicBezTo>
                  <a:cubicBezTo>
                    <a:pt x="404" y="99"/>
                    <a:pt x="408" y="124"/>
                    <a:pt x="421" y="143"/>
                  </a:cubicBezTo>
                  <a:cubicBezTo>
                    <a:pt x="426" y="152"/>
                    <a:pt x="434" y="161"/>
                    <a:pt x="443" y="167"/>
                  </a:cubicBezTo>
                  <a:lnTo>
                    <a:pt x="51" y="390"/>
                  </a:lnTo>
                  <a:cubicBezTo>
                    <a:pt x="28" y="403"/>
                    <a:pt x="14" y="422"/>
                    <a:pt x="6" y="447"/>
                  </a:cubicBezTo>
                  <a:cubicBezTo>
                    <a:pt x="0" y="471"/>
                    <a:pt x="3" y="496"/>
                    <a:pt x="15" y="518"/>
                  </a:cubicBezTo>
                  <a:cubicBezTo>
                    <a:pt x="27" y="541"/>
                    <a:pt x="47" y="555"/>
                    <a:pt x="71" y="562"/>
                  </a:cubicBezTo>
                  <a:cubicBezTo>
                    <a:pt x="80" y="565"/>
                    <a:pt x="89" y="565"/>
                    <a:pt x="96" y="565"/>
                  </a:cubicBezTo>
                  <a:cubicBezTo>
                    <a:pt x="112" y="565"/>
                    <a:pt x="129" y="562"/>
                    <a:pt x="144" y="554"/>
                  </a:cubicBezTo>
                  <a:lnTo>
                    <a:pt x="536" y="331"/>
                  </a:lnTo>
                  <a:cubicBezTo>
                    <a:pt x="536" y="342"/>
                    <a:pt x="539" y="352"/>
                    <a:pt x="545" y="363"/>
                  </a:cubicBezTo>
                  <a:cubicBezTo>
                    <a:pt x="555" y="383"/>
                    <a:pt x="573" y="399"/>
                    <a:pt x="597" y="407"/>
                  </a:cubicBezTo>
                  <a:cubicBezTo>
                    <a:pt x="643" y="422"/>
                    <a:pt x="692" y="397"/>
                    <a:pt x="708" y="351"/>
                  </a:cubicBezTo>
                  <a:lnTo>
                    <a:pt x="766" y="175"/>
                  </a:lnTo>
                  <a:cubicBezTo>
                    <a:pt x="775" y="150"/>
                    <a:pt x="771" y="121"/>
                    <a:pt x="758" y="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87" name="CuadroTexto 4">
            <a:extLst>
              <a:ext uri="{FF2B5EF4-FFF2-40B4-BE49-F238E27FC236}">
                <a16:creationId xmlns:a16="http://schemas.microsoft.com/office/drawing/2014/main" xmlns="" id="{40EF4934-AD79-A540-82AB-60074261B18D}"/>
              </a:ext>
            </a:extLst>
          </p:cNvPr>
          <p:cNvSpPr txBox="1"/>
          <p:nvPr/>
        </p:nvSpPr>
        <p:spPr>
          <a:xfrm>
            <a:off x="478496" y="2677982"/>
            <a:ext cx="2368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Learn and Understand the basics of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Marketing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Lato Light" charset="0"/>
                <a:cs typeface="Lato Light" charset="0"/>
              </a:rPr>
              <a:t>and its concepts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Lato Light" charset="0"/>
              <a:cs typeface="Lato Light" charset="0"/>
            </a:endParaRPr>
          </a:p>
        </p:txBody>
      </p:sp>
      <p:sp>
        <p:nvSpPr>
          <p:cNvPr id="1388" name="CuadroTexto 238">
            <a:extLst>
              <a:ext uri="{FF2B5EF4-FFF2-40B4-BE49-F238E27FC236}">
                <a16:creationId xmlns:a16="http://schemas.microsoft.com/office/drawing/2014/main" xmlns="" id="{7E9ED86A-1FA4-CD42-BFAE-F4ABF79A1825}"/>
              </a:ext>
            </a:extLst>
          </p:cNvPr>
          <p:cNvSpPr txBox="1"/>
          <p:nvPr/>
        </p:nvSpPr>
        <p:spPr>
          <a:xfrm>
            <a:off x="489249" y="2427077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STEP 01</a:t>
            </a:r>
          </a:p>
        </p:txBody>
      </p:sp>
      <p:sp>
        <p:nvSpPr>
          <p:cNvPr id="1390" name="CuadroTexto 4">
            <a:extLst>
              <a:ext uri="{FF2B5EF4-FFF2-40B4-BE49-F238E27FC236}">
                <a16:creationId xmlns:a16="http://schemas.microsoft.com/office/drawing/2014/main" xmlns="" id="{6B33AE65-2E7D-7541-9AE6-07A17D11D850}"/>
              </a:ext>
            </a:extLst>
          </p:cNvPr>
          <p:cNvSpPr txBox="1"/>
          <p:nvPr/>
        </p:nvSpPr>
        <p:spPr>
          <a:xfrm>
            <a:off x="3537823" y="1945114"/>
            <a:ext cx="2368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sz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Lato Light" charset="0"/>
                <a:cs typeface="Lato Light" charset="0"/>
              </a:rPr>
              <a:t>Stepwise learning of the </a:t>
            </a:r>
            <a:r>
              <a:rPr lang="en-US" sz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Lato Light" charset="0"/>
                <a:cs typeface="Lato Light" charset="0"/>
              </a:rPr>
              <a:t>different marketing strategies &amp; concept of </a:t>
            </a:r>
            <a:r>
              <a:rPr lang="en-US" sz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Lato Light" charset="0"/>
                <a:cs typeface="Lato Light" charset="0"/>
              </a:rPr>
              <a:t>4Ps,</a:t>
            </a:r>
            <a:r>
              <a:rPr lang="en-US" sz="1200" dirty="0">
                <a:latin typeface="Century Gothic" panose="020B0502020202020204" pitchFamily="34" charset="0"/>
              </a:rPr>
              <a:t> Needs, Wants and Demands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Lato Light" charset="0"/>
              <a:cs typeface="Lato Light" charset="0"/>
            </a:endParaRPr>
          </a:p>
        </p:txBody>
      </p:sp>
      <p:sp>
        <p:nvSpPr>
          <p:cNvPr id="1391" name="CuadroTexto 238">
            <a:extLst>
              <a:ext uri="{FF2B5EF4-FFF2-40B4-BE49-F238E27FC236}">
                <a16:creationId xmlns:a16="http://schemas.microsoft.com/office/drawing/2014/main" xmlns="" id="{EFB6BB98-DD8D-8F47-8D2E-6004C94217B4}"/>
              </a:ext>
            </a:extLst>
          </p:cNvPr>
          <p:cNvSpPr txBox="1"/>
          <p:nvPr/>
        </p:nvSpPr>
        <p:spPr>
          <a:xfrm>
            <a:off x="3537823" y="1688079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STEP 02</a:t>
            </a:r>
          </a:p>
        </p:txBody>
      </p:sp>
      <p:sp>
        <p:nvSpPr>
          <p:cNvPr id="1392" name="CuadroTexto 4">
            <a:extLst>
              <a:ext uri="{FF2B5EF4-FFF2-40B4-BE49-F238E27FC236}">
                <a16:creationId xmlns:a16="http://schemas.microsoft.com/office/drawing/2014/main" xmlns="" id="{DFB09B7E-C1E0-1947-8B23-563F7093A687}"/>
              </a:ext>
            </a:extLst>
          </p:cNvPr>
          <p:cNvSpPr txBox="1"/>
          <p:nvPr/>
        </p:nvSpPr>
        <p:spPr>
          <a:xfrm>
            <a:off x="6570035" y="1454152"/>
            <a:ext cx="2368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Lato Light" charset="0"/>
                <a:cs typeface="Lato Light" charset="0"/>
              </a:rPr>
              <a:t>Develop </a:t>
            </a:r>
            <a:r>
              <a:rPr lang="en-US" sz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Lato Light" charset="0"/>
                <a:cs typeface="Lato Light" charset="0"/>
              </a:rPr>
              <a:t>the core concept of consumer behviour,environment and branding strategies.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Lato Light" charset="0"/>
              <a:cs typeface="Lato Light" charset="0"/>
            </a:endParaRPr>
          </a:p>
        </p:txBody>
      </p:sp>
      <p:sp>
        <p:nvSpPr>
          <p:cNvPr id="1393" name="CuadroTexto 238">
            <a:extLst>
              <a:ext uri="{FF2B5EF4-FFF2-40B4-BE49-F238E27FC236}">
                <a16:creationId xmlns:a16="http://schemas.microsoft.com/office/drawing/2014/main" xmlns="" id="{9BF158B4-A5F3-5E48-B4DB-39777379900D}"/>
              </a:ext>
            </a:extLst>
          </p:cNvPr>
          <p:cNvSpPr txBox="1"/>
          <p:nvPr/>
        </p:nvSpPr>
        <p:spPr>
          <a:xfrm>
            <a:off x="6580788" y="1203247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STEP 03</a:t>
            </a:r>
          </a:p>
        </p:txBody>
      </p:sp>
      <p:sp>
        <p:nvSpPr>
          <p:cNvPr id="1394" name="CuadroTexto 4">
            <a:extLst>
              <a:ext uri="{FF2B5EF4-FFF2-40B4-BE49-F238E27FC236}">
                <a16:creationId xmlns:a16="http://schemas.microsoft.com/office/drawing/2014/main" xmlns="" id="{AE5C2CA7-F65C-3E4E-870E-BD8C14591AA5}"/>
              </a:ext>
            </a:extLst>
          </p:cNvPr>
          <p:cNvSpPr txBox="1"/>
          <p:nvPr/>
        </p:nvSpPr>
        <p:spPr>
          <a:xfrm>
            <a:off x="9082784" y="1164859"/>
            <a:ext cx="2368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Century Gothic" panose="020B0502020202020204" pitchFamily="34" charset="0"/>
                <a:ea typeface="Lato Light" charset="0"/>
                <a:cs typeface="Lato Light" charset="0"/>
              </a:rPr>
              <a:t>Using case studies and taught concepts providing solution to the contingency scenarios.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Lato Light" charset="0"/>
              <a:cs typeface="Lato Light" charset="0"/>
            </a:endParaRPr>
          </a:p>
        </p:txBody>
      </p:sp>
      <p:sp>
        <p:nvSpPr>
          <p:cNvPr id="1395" name="CuadroTexto 238">
            <a:extLst>
              <a:ext uri="{FF2B5EF4-FFF2-40B4-BE49-F238E27FC236}">
                <a16:creationId xmlns:a16="http://schemas.microsoft.com/office/drawing/2014/main" xmlns="" id="{06377CBA-AF5E-1C49-AD88-B517540E9BB5}"/>
              </a:ext>
            </a:extLst>
          </p:cNvPr>
          <p:cNvSpPr txBox="1"/>
          <p:nvPr/>
        </p:nvSpPr>
        <p:spPr>
          <a:xfrm>
            <a:off x="9093537" y="913954"/>
            <a:ext cx="1426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STEP 04</a:t>
            </a:r>
          </a:p>
        </p:txBody>
      </p:sp>
      <p:sp>
        <p:nvSpPr>
          <p:cNvPr id="54" name="CuadroTexto 238">
            <a:extLst>
              <a:ext uri="{FF2B5EF4-FFF2-40B4-BE49-F238E27FC236}">
                <a16:creationId xmlns:a16="http://schemas.microsoft.com/office/drawing/2014/main" xmlns="" id="{3CB7C2C2-2F61-4F37-A344-B7B1B330C2D5}"/>
              </a:ext>
            </a:extLst>
          </p:cNvPr>
          <p:cNvSpPr txBox="1"/>
          <p:nvPr/>
        </p:nvSpPr>
        <p:spPr>
          <a:xfrm>
            <a:off x="2634040" y="433043"/>
            <a:ext cx="573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cap="all" dirty="0" smtClean="0">
                <a:solidFill>
                  <a:prstClr val="black"/>
                </a:solidFill>
                <a:latin typeface="Tw Cen MT" panose="020B0602020104020603" pitchFamily="34" charset="77"/>
                <a:ea typeface="Open Sans" panose="020B0606030504020204" pitchFamily="34" charset="0"/>
                <a:cs typeface="Open Sans" panose="020B0606030504020204" pitchFamily="34" charset="0"/>
              </a:rPr>
              <a:t>Road map of the course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77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75572" y="6433290"/>
            <a:ext cx="6272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Recommended book </a:t>
            </a:r>
            <a:r>
              <a:rPr lang="en-US" sz="1400" b="1" dirty="0" smtClean="0"/>
              <a:t>: Philip </a:t>
            </a:r>
            <a:r>
              <a:rPr lang="en-US" sz="1400" b="1" dirty="0"/>
              <a:t>Kotler and Gary Armstrong, Principles of </a:t>
            </a:r>
            <a:r>
              <a:rPr lang="en-US" sz="1400" b="1" dirty="0" smtClean="0"/>
              <a:t>Marketing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850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">
                                          <p:cBhvr additive="base">
                                            <p:cTn id="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">
                                          <p:cBhvr additive="base">
                                            <p:cTn id="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6875 0.57848 L -1.45833E-6 -3.7037E-6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3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438" y="-2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3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3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1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1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13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13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13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13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13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13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750"/>
                                            <p:tgtEl>
                                              <p:spTgt spid="13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750"/>
                                            <p:tgtEl>
                                              <p:spTgt spid="13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1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13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87" grpId="0"/>
          <p:bldP spid="1388" grpId="0"/>
          <p:bldP spid="1390" grpId="0"/>
          <p:bldP spid="1391" grpId="0"/>
          <p:bldP spid="1392" grpId="0"/>
          <p:bldP spid="1393" grpId="0"/>
          <p:bldP spid="1394" grpId="0"/>
          <p:bldP spid="1395" grpId="0"/>
          <p:bldP spid="5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0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96875 0.57848 L -1.45833E-6 -3.7037E-6 " pathEditMode="relative" rAng="0" ptsTypes="AA">
                                          <p:cBhvr>
                                            <p:cTn id="10" dur="1000" fill="hold"/>
                                            <p:tgtEl>
                                              <p:spTgt spid="138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8438" y="-2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3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13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3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3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3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3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750"/>
                                            <p:tgtEl>
                                              <p:spTgt spid="138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750"/>
                                            <p:tgtEl>
                                              <p:spTgt spid="13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139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750"/>
                                            <p:tgtEl>
                                              <p:spTgt spid="139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750"/>
                                            <p:tgtEl>
                                              <p:spTgt spid="139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750"/>
                                            <p:tgtEl>
                                              <p:spTgt spid="139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750"/>
                                            <p:tgtEl>
                                              <p:spTgt spid="139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9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750"/>
                                            <p:tgtEl>
                                              <p:spTgt spid="139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3" dur="750"/>
                                            <p:tgtEl>
                                              <p:spTgt spid="13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6" dur="750"/>
                                            <p:tgtEl>
                                              <p:spTgt spid="13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9" dur="750"/>
                                            <p:tgtEl>
                                              <p:spTgt spid="13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0" presetClass="entr" presetSubtype="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2" dur="750"/>
                                            <p:tgtEl>
                                              <p:spTgt spid="13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87" grpId="0"/>
          <p:bldP spid="1388" grpId="0"/>
          <p:bldP spid="1390" grpId="0"/>
          <p:bldP spid="1391" grpId="0"/>
          <p:bldP spid="1392" grpId="0"/>
          <p:bldP spid="1393" grpId="0"/>
          <p:bldP spid="1394" grpId="0"/>
          <p:bldP spid="1395" grpId="0"/>
          <p:bldP spid="5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930" y="1870448"/>
            <a:ext cx="7817708" cy="4023360"/>
          </a:xfrm>
        </p:spPr>
        <p:txBody>
          <a:bodyPr/>
          <a:lstStyle/>
          <a:p>
            <a:pPr algn="ctr"/>
            <a:r>
              <a:rPr lang="en-US" i="1" dirty="0" smtClean="0"/>
              <a:t>“A </a:t>
            </a:r>
            <a:r>
              <a:rPr lang="en-US" i="1" dirty="0"/>
              <a:t>market is a venue where buyers and sellers can meet to facilitate the exchange or transaction of goods and </a:t>
            </a:r>
            <a:r>
              <a:rPr lang="en-US" i="1" dirty="0" smtClean="0"/>
              <a:t>services.</a:t>
            </a:r>
            <a:r>
              <a:rPr lang="en-US" i="1" dirty="0"/>
              <a:t> </a:t>
            </a:r>
            <a:r>
              <a:rPr lang="en-US" i="1" dirty="0" smtClean="0"/>
              <a:t>”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Dr. Philip Kotler </a:t>
            </a:r>
            <a:r>
              <a:rPr lang="en-US" dirty="0"/>
              <a:t>defines marketing as “the science and art of exploring, creating, and delivering value to satisfy the needs of a target market at a profit. </a:t>
            </a:r>
            <a:endParaRPr lang="en-US" dirty="0" smtClean="0"/>
          </a:p>
          <a:p>
            <a:pPr algn="ctr"/>
            <a:r>
              <a:rPr lang="en-US" dirty="0" smtClean="0"/>
              <a:t>Marketing </a:t>
            </a:r>
            <a:r>
              <a:rPr lang="en-US" dirty="0"/>
              <a:t>identifies unfulfilled needs and desires. It defines, measures and quantifies the size of the identified market and the profit potential. </a:t>
            </a:r>
            <a:endParaRPr lang="en-US" dirty="0" smtClean="0"/>
          </a:p>
          <a:p>
            <a:pPr algn="ctr"/>
            <a:r>
              <a:rPr lang="en-US" dirty="0" smtClean="0"/>
              <a:t>It </a:t>
            </a:r>
            <a:r>
              <a:rPr lang="en-US" dirty="0"/>
              <a:t>pinpoints which segments the company is capable of serving best and it designs and promotes the appropriate products and services.”</a:t>
            </a:r>
          </a:p>
        </p:txBody>
      </p:sp>
    </p:spTree>
    <p:extLst>
      <p:ext uri="{BB962C8B-B14F-4D97-AF65-F5344CB8AC3E}">
        <p14:creationId xmlns:p14="http://schemas.microsoft.com/office/powerpoint/2010/main" val="361467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059" y="278027"/>
            <a:ext cx="9984259" cy="561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3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Marketplace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A marketplace is an area for people to come together to purchase and sell goods and services in the physical sense.</a:t>
            </a:r>
            <a:endParaRPr lang="en-US" dirty="0" smtClean="0"/>
          </a:p>
          <a:p>
            <a:pPr algn="ctr"/>
            <a:r>
              <a:rPr lang="en-US" b="1" dirty="0" smtClean="0"/>
              <a:t>Online marketplace: </a:t>
            </a:r>
          </a:p>
          <a:p>
            <a:pPr algn="ctr"/>
            <a:r>
              <a:rPr lang="en-US" dirty="0" smtClean="0"/>
              <a:t>An </a:t>
            </a:r>
            <a:r>
              <a:rPr lang="en-US" dirty="0"/>
              <a:t>online marketplace is a digital platform that connects two or more distinct groups of users in exchanges of products, services, or shared resources.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564"/>
          <a:stretch/>
        </p:blipFill>
        <p:spPr>
          <a:xfrm>
            <a:off x="5090983" y="3857414"/>
            <a:ext cx="1722737" cy="180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</TotalTime>
  <Words>557</Words>
  <Application>Microsoft Office PowerPoint</Application>
  <PresentationFormat>Widescreen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Baskerville Old Face</vt:lpstr>
      <vt:lpstr>Calibri</vt:lpstr>
      <vt:lpstr>Calibri Light</vt:lpstr>
      <vt:lpstr>Century Gothic</vt:lpstr>
      <vt:lpstr>Lato Light</vt:lpstr>
      <vt:lpstr>Open Sans</vt:lpstr>
      <vt:lpstr>Tw Cen MT</vt:lpstr>
      <vt:lpstr>Wingdings</vt:lpstr>
      <vt:lpstr>Retrospect</vt:lpstr>
      <vt:lpstr>Marketing</vt:lpstr>
      <vt:lpstr>What comes to your mind  when you think about the word Market?</vt:lpstr>
      <vt:lpstr>PowerPoint Presentation</vt:lpstr>
      <vt:lpstr>What’s the importance of studying this course? </vt:lpstr>
      <vt:lpstr>-Understanding the true essence of ‘Value’   -Learning the art of marketing yourself -Changing Trends and constant innovation -Digitalization of the market -Overwhelming demand -Up skill your creative side  </vt:lpstr>
      <vt:lpstr>PowerPoint Presentation</vt:lpstr>
      <vt:lpstr>Definition</vt:lpstr>
      <vt:lpstr>PowerPoint Presentation</vt:lpstr>
      <vt:lpstr>Marketplace</vt:lpstr>
      <vt:lpstr>PowerPoint Presentation</vt:lpstr>
      <vt:lpstr>Vertical Marketplace</vt:lpstr>
      <vt:lpstr>Horizontal Marketplace</vt:lpstr>
      <vt:lpstr>Global Marketplace</vt:lpstr>
      <vt:lpstr>NEEDS</vt:lpstr>
      <vt:lpstr>What are the Needs?</vt:lpstr>
      <vt:lpstr>PowerPoint Presentation</vt:lpstr>
      <vt:lpstr>Types of needs in marketing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ASUS</dc:creator>
  <cp:lastModifiedBy>ASUS</cp:lastModifiedBy>
  <cp:revision>12</cp:revision>
  <dcterms:created xsi:type="dcterms:W3CDTF">2024-10-08T10:37:41Z</dcterms:created>
  <dcterms:modified xsi:type="dcterms:W3CDTF">2024-10-08T12:12:43Z</dcterms:modified>
</cp:coreProperties>
</file>