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57" r:id="rId3"/>
    <p:sldId id="263" r:id="rId4"/>
    <p:sldId id="260" r:id="rId5"/>
    <p:sldId id="258" r:id="rId6"/>
    <p:sldId id="261" r:id="rId7"/>
    <p:sldId id="262" r:id="rId8"/>
    <p:sldId id="264" r:id="rId9"/>
    <p:sldId id="265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3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0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9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4066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91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09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63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5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02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1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1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3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6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3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0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6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12/3/2024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7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solidFill>
                  <a:schemeClr val="accent3"/>
                </a:solidFill>
              </a:rPr>
              <a:t>Marketing</a:t>
            </a:r>
            <a:endParaRPr lang="en-US" sz="6600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Product, Services and Branding Strategies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84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7756"/>
          <a:stretch/>
        </p:blipFill>
        <p:spPr>
          <a:xfrm>
            <a:off x="835571" y="1770805"/>
            <a:ext cx="10500328" cy="34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8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then answer: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dirty="0"/>
              <a:t>Store brands can claim considerable market share. Select </a:t>
            </a:r>
            <a:r>
              <a:rPr lang="en-US" sz="2400" dirty="0" smtClean="0"/>
              <a:t>any 2 </a:t>
            </a:r>
            <a:r>
              <a:rPr lang="en-US" sz="2400" dirty="0"/>
              <a:t>typical </a:t>
            </a:r>
            <a:r>
              <a:rPr lang="en-US" sz="2400" dirty="0" smtClean="0"/>
              <a:t>grocery brand products of Pakistan </a:t>
            </a:r>
            <a:r>
              <a:rPr lang="en-US" sz="2400" dirty="0"/>
              <a:t>and compare prices, quality, and manufacturing source. </a:t>
            </a:r>
            <a:r>
              <a:rPr lang="en-US" sz="2400" dirty="0" smtClean="0"/>
              <a:t>How similar </a:t>
            </a:r>
            <a:r>
              <a:rPr lang="en-US" sz="2400" dirty="0"/>
              <a:t>are they to one another and to national brands? How does their </a:t>
            </a:r>
            <a:r>
              <a:rPr lang="en-US" sz="2400" dirty="0" smtClean="0"/>
              <a:t>stock level </a:t>
            </a:r>
            <a:r>
              <a:rPr lang="en-US" sz="2400" dirty="0"/>
              <a:t>and store position compare to national brands in direct </a:t>
            </a:r>
            <a:r>
              <a:rPr lang="en-US" sz="2400" dirty="0" smtClean="0"/>
              <a:t>competition with </a:t>
            </a:r>
            <a:r>
              <a:rPr lang="en-US" sz="2400" dirty="0"/>
              <a:t>them?</a:t>
            </a:r>
          </a:p>
        </p:txBody>
      </p:sp>
    </p:spTree>
    <p:extLst>
      <p:ext uri="{BB962C8B-B14F-4D97-AF65-F5344CB8AC3E}">
        <p14:creationId xmlns:p14="http://schemas.microsoft.com/office/powerpoint/2010/main" val="370980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54" y="278524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Product and Service </a:t>
            </a:r>
            <a:r>
              <a:rPr lang="en-US" dirty="0" smtClean="0">
                <a:solidFill>
                  <a:schemeClr val="accent3"/>
                </a:solidFill>
              </a:rPr>
              <a:t>Classification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4872150" cy="40587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Consumer </a:t>
            </a:r>
            <a:r>
              <a:rPr lang="en-US" b="1" dirty="0" smtClean="0">
                <a:solidFill>
                  <a:schemeClr val="accent3"/>
                </a:solidFill>
              </a:rPr>
              <a:t>product: </a:t>
            </a:r>
            <a:r>
              <a:rPr lang="en-US" dirty="0" smtClean="0"/>
              <a:t>A </a:t>
            </a:r>
            <a:r>
              <a:rPr lang="en-US" dirty="0"/>
              <a:t>product bought by final </a:t>
            </a:r>
            <a:r>
              <a:rPr lang="en-US" dirty="0" smtClean="0"/>
              <a:t>consumers for </a:t>
            </a:r>
            <a:r>
              <a:rPr lang="en-US" dirty="0"/>
              <a:t>personal consumption.</a:t>
            </a:r>
          </a:p>
          <a:p>
            <a:r>
              <a:rPr lang="en-US" b="1" dirty="0">
                <a:solidFill>
                  <a:schemeClr val="accent3"/>
                </a:solidFill>
              </a:rPr>
              <a:t>Convenience </a:t>
            </a:r>
            <a:r>
              <a:rPr lang="en-US" b="1" dirty="0" smtClean="0">
                <a:solidFill>
                  <a:schemeClr val="accent3"/>
                </a:solidFill>
              </a:rPr>
              <a:t>product: </a:t>
            </a:r>
            <a:r>
              <a:rPr lang="en-US" dirty="0" smtClean="0"/>
              <a:t>A </a:t>
            </a:r>
            <a:r>
              <a:rPr lang="en-US" dirty="0"/>
              <a:t>consumer product that </a:t>
            </a:r>
            <a:r>
              <a:rPr lang="en-US" dirty="0" smtClean="0"/>
              <a:t>customers usually </a:t>
            </a:r>
            <a:r>
              <a:rPr lang="en-US" dirty="0"/>
              <a:t>buy frequently, immediately, </a:t>
            </a:r>
            <a:r>
              <a:rPr lang="en-US" dirty="0" smtClean="0"/>
              <a:t>and with </a:t>
            </a:r>
            <a:r>
              <a:rPr lang="en-US" dirty="0"/>
              <a:t>minimal comparison and buying effort.</a:t>
            </a:r>
          </a:p>
          <a:p>
            <a:r>
              <a:rPr lang="en-US" b="1" dirty="0">
                <a:solidFill>
                  <a:schemeClr val="accent3"/>
                </a:solidFill>
              </a:rPr>
              <a:t>Shopping </a:t>
            </a:r>
            <a:r>
              <a:rPr lang="en-US" b="1" dirty="0" smtClean="0">
                <a:solidFill>
                  <a:schemeClr val="accent3"/>
                </a:solidFill>
              </a:rPr>
              <a:t>product: </a:t>
            </a:r>
            <a:r>
              <a:rPr lang="en-US" dirty="0" smtClean="0"/>
              <a:t>A </a:t>
            </a:r>
            <a:r>
              <a:rPr lang="en-US" dirty="0"/>
              <a:t>consumer product that the customer, </a:t>
            </a:r>
            <a:r>
              <a:rPr lang="en-US" dirty="0" smtClean="0"/>
              <a:t>in the </a:t>
            </a:r>
            <a:r>
              <a:rPr lang="en-US" dirty="0"/>
              <a:t>process of selecting and </a:t>
            </a:r>
            <a:r>
              <a:rPr lang="en-US" dirty="0" smtClean="0"/>
              <a:t>purchasing, usually </a:t>
            </a:r>
            <a:r>
              <a:rPr lang="en-US" dirty="0"/>
              <a:t>compares on such attributes </a:t>
            </a:r>
            <a:r>
              <a:rPr lang="en-US" dirty="0" smtClean="0"/>
              <a:t>as suitability</a:t>
            </a:r>
            <a:r>
              <a:rPr lang="en-US" dirty="0"/>
              <a:t>, quality, price, and style.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95407" y="1746457"/>
            <a:ext cx="4872150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3"/>
                </a:solidFill>
              </a:rPr>
              <a:t>Specialty </a:t>
            </a:r>
            <a:r>
              <a:rPr lang="en-US" dirty="0" smtClean="0">
                <a:solidFill>
                  <a:schemeClr val="accent3"/>
                </a:solidFill>
              </a:rPr>
              <a:t>product: </a:t>
            </a:r>
            <a:r>
              <a:rPr lang="en-US" dirty="0" smtClean="0"/>
              <a:t>A </a:t>
            </a:r>
            <a:r>
              <a:rPr lang="en-US" dirty="0"/>
              <a:t>consumer product with </a:t>
            </a:r>
            <a:r>
              <a:rPr lang="en-US" dirty="0" smtClean="0"/>
              <a:t>unique characteristics </a:t>
            </a:r>
            <a:r>
              <a:rPr lang="en-US" dirty="0"/>
              <a:t>or brand identification </a:t>
            </a:r>
            <a:r>
              <a:rPr lang="en-US" dirty="0" smtClean="0"/>
              <a:t>for which </a:t>
            </a:r>
            <a:r>
              <a:rPr lang="en-US" dirty="0"/>
              <a:t>a significant group of buyers </a:t>
            </a:r>
            <a:r>
              <a:rPr lang="en-US" dirty="0" smtClean="0"/>
              <a:t>is willing </a:t>
            </a:r>
            <a:r>
              <a:rPr lang="en-US" dirty="0"/>
              <a:t>to make a special purchase effort.</a:t>
            </a:r>
          </a:p>
          <a:p>
            <a:r>
              <a:rPr lang="en-US" dirty="0">
                <a:solidFill>
                  <a:schemeClr val="accent3"/>
                </a:solidFill>
              </a:rPr>
              <a:t>U</a:t>
            </a:r>
            <a:r>
              <a:rPr lang="en-US" dirty="0" smtClean="0">
                <a:solidFill>
                  <a:schemeClr val="accent3"/>
                </a:solidFill>
              </a:rPr>
              <a:t>nsought product: </a:t>
            </a:r>
            <a:r>
              <a:rPr lang="en-US" dirty="0" smtClean="0"/>
              <a:t>A </a:t>
            </a:r>
            <a:r>
              <a:rPr lang="en-US" dirty="0"/>
              <a:t>consumer product that the </a:t>
            </a:r>
            <a:r>
              <a:rPr lang="en-US" dirty="0" smtClean="0"/>
              <a:t>consumer either </a:t>
            </a:r>
            <a:r>
              <a:rPr lang="en-US" dirty="0"/>
              <a:t>does not know about or </a:t>
            </a:r>
            <a:r>
              <a:rPr lang="en-US" dirty="0" smtClean="0"/>
              <a:t>knows about </a:t>
            </a:r>
            <a:r>
              <a:rPr lang="en-US" dirty="0"/>
              <a:t>but does not normally </a:t>
            </a:r>
            <a:r>
              <a:rPr lang="en-US" dirty="0" smtClean="0"/>
              <a:t>consider buying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3"/>
                </a:solidFill>
              </a:rPr>
              <a:t>Industrial </a:t>
            </a:r>
            <a:r>
              <a:rPr lang="en-US" dirty="0" smtClean="0">
                <a:solidFill>
                  <a:schemeClr val="accent3"/>
                </a:solidFill>
              </a:rPr>
              <a:t>product: </a:t>
            </a:r>
            <a:r>
              <a:rPr lang="en-US" dirty="0" smtClean="0"/>
              <a:t>A </a:t>
            </a:r>
            <a:r>
              <a:rPr lang="en-US" dirty="0"/>
              <a:t>product bought by individuals </a:t>
            </a:r>
            <a:r>
              <a:rPr lang="en-US" dirty="0" smtClean="0"/>
              <a:t>and organizations </a:t>
            </a:r>
            <a:r>
              <a:rPr lang="en-US" dirty="0"/>
              <a:t>for further processing or </a:t>
            </a:r>
            <a:r>
              <a:rPr lang="en-US" dirty="0" smtClean="0"/>
              <a:t>for use </a:t>
            </a:r>
            <a:r>
              <a:rPr lang="en-US" dirty="0"/>
              <a:t>in conducting a business.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089379" y="1812155"/>
            <a:ext cx="2593" cy="38993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1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58" y="668392"/>
            <a:ext cx="6053960" cy="55274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35007" y="2065282"/>
            <a:ext cx="26328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augmented product is an additional benefit </a:t>
            </a:r>
            <a:r>
              <a:rPr lang="en-US" dirty="0" smtClean="0"/>
              <a:t>or special</a:t>
            </a:r>
            <a:r>
              <a:rPr lang="en-US" dirty="0"/>
              <a:t> service supporting the main product. Sellers use this method to provide their clients with additional value for free. Offering a warranty is an example of product augmentation.</a:t>
            </a:r>
          </a:p>
        </p:txBody>
      </p:sp>
    </p:spTree>
    <p:extLst>
      <p:ext uri="{BB962C8B-B14F-4D97-AF65-F5344CB8AC3E}">
        <p14:creationId xmlns:p14="http://schemas.microsoft.com/office/powerpoint/2010/main" val="343678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1999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Packaging and Labeling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accent3"/>
                </a:solidFill>
              </a:rPr>
              <a:t>Packaging</a:t>
            </a:r>
            <a:r>
              <a:rPr lang="en-US" b="1" dirty="0" smtClean="0">
                <a:solidFill>
                  <a:schemeClr val="accent3"/>
                </a:solidFill>
              </a:rPr>
              <a:t>: </a:t>
            </a:r>
            <a:r>
              <a:rPr lang="en-US" dirty="0" smtClean="0"/>
              <a:t>The </a:t>
            </a:r>
            <a:r>
              <a:rPr lang="en-US" dirty="0"/>
              <a:t>activities of designing and </a:t>
            </a:r>
            <a:r>
              <a:rPr lang="en-US" dirty="0" smtClean="0"/>
              <a:t>producing the </a:t>
            </a:r>
            <a:r>
              <a:rPr lang="en-US" dirty="0"/>
              <a:t>container or wrapper for a product</a:t>
            </a:r>
            <a:r>
              <a:rPr lang="en-US" dirty="0" smtClean="0"/>
              <a:t>.</a:t>
            </a:r>
          </a:p>
          <a:p>
            <a:r>
              <a:rPr lang="en-US" sz="1800" b="1" dirty="0">
                <a:solidFill>
                  <a:schemeClr val="accent3"/>
                </a:solidFill>
              </a:rPr>
              <a:t>Labeling and </a:t>
            </a:r>
            <a:r>
              <a:rPr lang="en-US" sz="1800" b="1" dirty="0" smtClean="0">
                <a:solidFill>
                  <a:schemeClr val="accent3"/>
                </a:solidFill>
              </a:rPr>
              <a:t>Logos</a:t>
            </a:r>
            <a:r>
              <a:rPr lang="en-US" sz="1800" b="1" dirty="0" smtClean="0"/>
              <a:t>: </a:t>
            </a:r>
            <a:r>
              <a:rPr lang="en-US" dirty="0"/>
              <a:t>Labels and brand logos can support the brand’s positioning and add personality to </a:t>
            </a:r>
            <a:r>
              <a:rPr lang="en-US" dirty="0" smtClean="0"/>
              <a:t>the brand. Labels </a:t>
            </a:r>
            <a:r>
              <a:rPr lang="en-US" dirty="0"/>
              <a:t>and logos range from simple tags attached to products to complex graphics that </a:t>
            </a:r>
            <a:r>
              <a:rPr lang="en-US" dirty="0" smtClean="0"/>
              <a:t>are part </a:t>
            </a:r>
            <a:r>
              <a:rPr lang="en-US" dirty="0"/>
              <a:t>of the packaging. They perform several </a:t>
            </a:r>
            <a:r>
              <a:rPr lang="en-US" dirty="0" smtClean="0"/>
              <a:t>functions, the </a:t>
            </a:r>
            <a:r>
              <a:rPr lang="en-US" dirty="0"/>
              <a:t>label </a:t>
            </a:r>
            <a:r>
              <a:rPr lang="en-US" i="1" dirty="0" smtClean="0"/>
              <a:t>identifies </a:t>
            </a:r>
            <a:r>
              <a:rPr lang="en-US" dirty="0" smtClean="0"/>
              <a:t>the </a:t>
            </a:r>
            <a:r>
              <a:rPr lang="en-US" dirty="0"/>
              <a:t>product or </a:t>
            </a:r>
            <a:r>
              <a:rPr lang="en-US" dirty="0" smtClean="0"/>
              <a:t>brand, and clarifies: who </a:t>
            </a:r>
            <a:r>
              <a:rPr lang="en-US" dirty="0"/>
              <a:t>made it, where it was made, when it </a:t>
            </a:r>
            <a:r>
              <a:rPr lang="en-US" dirty="0" smtClean="0"/>
              <a:t>was made</a:t>
            </a:r>
            <a:r>
              <a:rPr lang="en-US" dirty="0"/>
              <a:t>, its contents, how it is to be used, and how to use it safely. Finally, the label </a:t>
            </a:r>
            <a:r>
              <a:rPr lang="en-US" dirty="0" smtClean="0"/>
              <a:t>might help </a:t>
            </a:r>
            <a:r>
              <a:rPr lang="en-US" dirty="0"/>
              <a:t>to </a:t>
            </a:r>
            <a:r>
              <a:rPr lang="en-US" i="1" dirty="0"/>
              <a:t>promote </a:t>
            </a:r>
            <a:r>
              <a:rPr lang="en-US" dirty="0"/>
              <a:t>the brand and engage </a:t>
            </a:r>
            <a:r>
              <a:rPr lang="en-US" dirty="0" smtClean="0"/>
              <a:t>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2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ger.googleusercontent.com/img/b/R29vZ2xl/AVvXsEhwZncZA7-yxhzveHcPTNvBy1AzAkjUFxDttLvbEezLeEA_u3kqriOZcwM96FzrRytADkdBY2SpZ16xqTnRdXVF3HUrVL9N59zaFP53PPRtkgRVcxHZ1b2TS9Jvp4WFd7ILpJ7mJIridicu/s1600/8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719" y="126125"/>
            <a:ext cx="8468163" cy="654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35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What is branding?</a:t>
            </a:r>
            <a:br>
              <a:rPr lang="en-US" b="1" dirty="0">
                <a:solidFill>
                  <a:schemeClr val="accent3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dirty="0">
                <a:effectLst/>
              </a:rPr>
              <a:t>Branding is “a name, term, sign, symbol, or design, or a combination of them,” These visual elements are “intended to identify the goods or services of one seller or group of sellers and to differentiate them from those of competitors</a:t>
            </a:r>
            <a:r>
              <a:rPr lang="en-US" dirty="0" smtClean="0">
                <a:effectLst/>
              </a:rPr>
              <a:t>.”</a:t>
            </a:r>
          </a:p>
          <a:p>
            <a:pPr marL="414000" lvl="1" indent="0" algn="ctr">
              <a:buNone/>
            </a:pPr>
            <a:r>
              <a:rPr lang="en-US" sz="2000" dirty="0" smtClean="0">
                <a:effectLst/>
              </a:rPr>
              <a:t>Branding </a:t>
            </a:r>
            <a:r>
              <a:rPr lang="en-US" sz="2000" dirty="0">
                <a:effectLst/>
              </a:rPr>
              <a:t>is a company’s unique identity that distinguishes it from its competitors. It’s </a:t>
            </a:r>
            <a:r>
              <a:rPr lang="en-US" sz="2000" dirty="0" smtClean="0">
                <a:effectLst/>
              </a:rPr>
              <a:t>why  customers </a:t>
            </a:r>
            <a:r>
              <a:rPr lang="en-US" sz="2000" dirty="0">
                <a:effectLst/>
              </a:rPr>
              <a:t>choose one brand over another. </a:t>
            </a:r>
            <a:endParaRPr lang="en-US" sz="2000" dirty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Brand equity: </a:t>
            </a:r>
            <a:r>
              <a:rPr lang="en-US" dirty="0" smtClean="0"/>
              <a:t>The </a:t>
            </a:r>
            <a:r>
              <a:rPr lang="en-US" dirty="0"/>
              <a:t>differential effect that knowing </a:t>
            </a:r>
            <a:r>
              <a:rPr lang="en-US" dirty="0" smtClean="0"/>
              <a:t>the brand </a:t>
            </a:r>
            <a:r>
              <a:rPr lang="en-US" dirty="0"/>
              <a:t>name has on customer </a:t>
            </a:r>
            <a:r>
              <a:rPr lang="en-US" dirty="0" smtClean="0"/>
              <a:t>response to </a:t>
            </a:r>
            <a:r>
              <a:rPr lang="en-US" dirty="0"/>
              <a:t>the product or </a:t>
            </a:r>
            <a:r>
              <a:rPr lang="en-US" dirty="0" smtClean="0"/>
              <a:t>it, Brands </a:t>
            </a:r>
            <a:r>
              <a:rPr lang="en-US" dirty="0"/>
              <a:t>vary in the amount of power and value they hold in the marketplace</a:t>
            </a:r>
            <a:r>
              <a:rPr lang="en-US" dirty="0" smtClean="0"/>
              <a:t>s </a:t>
            </a:r>
            <a:r>
              <a:rPr lang="en-US" dirty="0"/>
              <a:t>marketing</a:t>
            </a:r>
            <a:r>
              <a:rPr lang="en-US" dirty="0" smtClean="0"/>
              <a:t>.</a:t>
            </a:r>
            <a:r>
              <a:rPr lang="en-US" sz="1900" b="1" dirty="0">
                <a:solidFill>
                  <a:schemeClr val="accent3"/>
                </a:solidFill>
                <a:effectLst/>
              </a:rPr>
              <a:t> </a:t>
            </a:r>
            <a:r>
              <a:rPr lang="en-US" dirty="0"/>
              <a:t>positive brand equity derives </a:t>
            </a:r>
            <a:r>
              <a:rPr lang="en-US" dirty="0" smtClean="0"/>
              <a:t>from consumer </a:t>
            </a:r>
            <a:r>
              <a:rPr lang="en-US" dirty="0"/>
              <a:t>feelings about and connections with </a:t>
            </a:r>
            <a:r>
              <a:rPr lang="en-US" dirty="0" smtClean="0"/>
              <a:t>a brand</a:t>
            </a:r>
            <a:r>
              <a:rPr lang="en-US" dirty="0"/>
              <a:t>. A brand with high brand equity is a </a:t>
            </a:r>
            <a:r>
              <a:rPr lang="en-US" dirty="0" smtClean="0"/>
              <a:t>very valuable asset. </a:t>
            </a:r>
            <a:r>
              <a:rPr lang="en-US" b="1" dirty="0" smtClean="0">
                <a:solidFill>
                  <a:schemeClr val="accent3"/>
                </a:solidFill>
              </a:rPr>
              <a:t>Brand </a:t>
            </a:r>
            <a:r>
              <a:rPr lang="en-US" b="1" dirty="0">
                <a:solidFill>
                  <a:schemeClr val="accent3"/>
                </a:solidFill>
              </a:rPr>
              <a:t>value </a:t>
            </a:r>
            <a:r>
              <a:rPr lang="en-US" dirty="0"/>
              <a:t>is the total </a:t>
            </a:r>
            <a:r>
              <a:rPr lang="en-US" dirty="0" smtClean="0"/>
              <a:t>financial value </a:t>
            </a:r>
            <a:r>
              <a:rPr lang="en-US" dirty="0"/>
              <a:t>of a brand.</a:t>
            </a:r>
          </a:p>
        </p:txBody>
      </p:sp>
    </p:spTree>
    <p:extLst>
      <p:ext uri="{BB962C8B-B14F-4D97-AF65-F5344CB8AC3E}">
        <p14:creationId xmlns:p14="http://schemas.microsoft.com/office/powerpoint/2010/main" val="41026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4648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Brand Positioning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6953" y="2110820"/>
            <a:ext cx="3043350" cy="3725917"/>
          </a:xfrm>
        </p:spPr>
        <p:txBody>
          <a:bodyPr>
            <a:normAutofit fontScale="92500" lnSpcReduction="10000"/>
          </a:bodyPr>
          <a:lstStyle/>
          <a:p>
            <a:pPr marL="36900" indent="0" algn="ctr">
              <a:buNone/>
            </a:pPr>
            <a:r>
              <a:rPr lang="en-US" dirty="0"/>
              <a:t>When positioning a brand, the </a:t>
            </a:r>
            <a:r>
              <a:rPr lang="en-US" dirty="0" smtClean="0"/>
              <a:t>marketer should </a:t>
            </a:r>
            <a:r>
              <a:rPr lang="en-US" dirty="0"/>
              <a:t>establish a mission for the brand and a </a:t>
            </a:r>
            <a:r>
              <a:rPr lang="en-US" dirty="0" smtClean="0"/>
              <a:t>vision of </a:t>
            </a:r>
            <a:r>
              <a:rPr lang="en-US" dirty="0"/>
              <a:t>what the brand must be and do. A brand </a:t>
            </a:r>
            <a:r>
              <a:rPr lang="en-US" dirty="0" smtClean="0"/>
              <a:t>is the </a:t>
            </a:r>
            <a:r>
              <a:rPr lang="en-US" dirty="0"/>
              <a:t>company’s promise to deliver a specific set </a:t>
            </a:r>
            <a:r>
              <a:rPr lang="en-US" dirty="0" smtClean="0"/>
              <a:t>of features</a:t>
            </a:r>
            <a:r>
              <a:rPr lang="en-US" dirty="0"/>
              <a:t>, benefits, services, </a:t>
            </a:r>
            <a:r>
              <a:rPr lang="en-US" dirty="0" smtClean="0"/>
              <a:t>and experiences consistently to </a:t>
            </a:r>
            <a:r>
              <a:rPr lang="en-US" dirty="0"/>
              <a:t>buyers. The brand promise must </a:t>
            </a:r>
            <a:r>
              <a:rPr lang="en-US" dirty="0" smtClean="0"/>
              <a:t>be clear</a:t>
            </a:r>
            <a:r>
              <a:rPr lang="en-US" dirty="0"/>
              <a:t>, simple, and honest.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90" y="1898865"/>
            <a:ext cx="7610475" cy="37259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51738" y="1671144"/>
            <a:ext cx="7961586" cy="4165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4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67710"/>
            <a:ext cx="10353762" cy="970450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Brand Name Selection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76552"/>
            <a:ext cx="10353762" cy="4572000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dirty="0"/>
              <a:t>Desirable qualities for a brand name include the following: </a:t>
            </a:r>
            <a:endParaRPr lang="en-US" dirty="0" smtClean="0"/>
          </a:p>
          <a:p>
            <a:pPr marL="369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1) It should suggest </a:t>
            </a:r>
            <a:r>
              <a:rPr lang="en-US" dirty="0" smtClean="0">
                <a:solidFill>
                  <a:schemeClr val="tx1"/>
                </a:solidFill>
              </a:rPr>
              <a:t>something about </a:t>
            </a:r>
            <a:r>
              <a:rPr lang="en-US" dirty="0">
                <a:solidFill>
                  <a:schemeClr val="tx1"/>
                </a:solidFill>
              </a:rPr>
              <a:t>the product’s benefits and qualities: </a:t>
            </a:r>
            <a:r>
              <a:rPr lang="en-US" dirty="0" smtClean="0">
                <a:solidFill>
                  <a:schemeClr val="tx1"/>
                </a:solidFill>
              </a:rPr>
              <a:t>Instagram, </a:t>
            </a:r>
            <a:r>
              <a:rPr lang="en-US" dirty="0" err="1">
                <a:solidFill>
                  <a:schemeClr val="tx1"/>
                </a:solidFill>
              </a:rPr>
              <a:t>Slimfast</a:t>
            </a:r>
            <a:r>
              <a:rPr lang="en-US" dirty="0">
                <a:solidFill>
                  <a:schemeClr val="tx1"/>
                </a:solidFill>
              </a:rPr>
              <a:t>, Snapchat, Pinterest.</a:t>
            </a: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</a:rPr>
              <a:t>(2) It should be easy to pronounce, recognize, and remember: iPad, Tide, Jelly Belly, </a:t>
            </a:r>
            <a:r>
              <a:rPr lang="en-US" dirty="0" smtClean="0">
                <a:solidFill>
                  <a:schemeClr val="tx1"/>
                </a:solidFill>
              </a:rPr>
              <a:t>Twitter, JetBlue</a:t>
            </a:r>
            <a:r>
              <a:rPr lang="en-US" dirty="0">
                <a:solidFill>
                  <a:schemeClr val="tx1"/>
                </a:solidFill>
              </a:rPr>
              <a:t>. </a:t>
            </a:r>
            <a:endParaRPr lang="en-US" dirty="0" smtClean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3) The brand name should be distinctive: Panera, Swiffer, Zappos, Nest. </a:t>
            </a:r>
            <a:endParaRPr lang="en-US" dirty="0" smtClean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4) </a:t>
            </a:r>
            <a:r>
              <a:rPr lang="en-US" dirty="0" smtClean="0">
                <a:solidFill>
                  <a:schemeClr val="tx1"/>
                </a:solidFill>
              </a:rPr>
              <a:t>It should </a:t>
            </a:r>
            <a:r>
              <a:rPr lang="en-US" dirty="0">
                <a:solidFill>
                  <a:schemeClr val="tx1"/>
                </a:solidFill>
              </a:rPr>
              <a:t>be extendable—Amazon.com began as an online bookseller but chose a name </a:t>
            </a:r>
            <a:r>
              <a:rPr lang="en-US" dirty="0" smtClean="0">
                <a:solidFill>
                  <a:schemeClr val="tx1"/>
                </a:solidFill>
              </a:rPr>
              <a:t>that would </a:t>
            </a:r>
            <a:r>
              <a:rPr lang="en-US" dirty="0">
                <a:solidFill>
                  <a:schemeClr val="tx1"/>
                </a:solidFill>
              </a:rPr>
              <a:t>allow expansion into other categories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69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5) The name should translate easily </a:t>
            </a:r>
            <a:r>
              <a:rPr lang="en-US" dirty="0" smtClean="0">
                <a:solidFill>
                  <a:schemeClr val="tx1"/>
                </a:solidFill>
              </a:rPr>
              <a:t>into foreign </a:t>
            </a:r>
            <a:r>
              <a:rPr lang="en-US" dirty="0">
                <a:solidFill>
                  <a:schemeClr val="tx1"/>
                </a:solidFill>
              </a:rPr>
              <a:t>languages. The official name of Microsoft’s Bing search engine in China is </a:t>
            </a:r>
            <a:r>
              <a:rPr lang="en-US" i="1" dirty="0">
                <a:solidFill>
                  <a:schemeClr val="tx1"/>
                </a:solidFill>
              </a:rPr>
              <a:t>bi </a:t>
            </a:r>
            <a:r>
              <a:rPr lang="en-US" i="1" dirty="0" err="1" smtClean="0">
                <a:solidFill>
                  <a:schemeClr val="tx1"/>
                </a:solidFill>
              </a:rPr>
              <a:t>ying</a:t>
            </a:r>
            <a:r>
              <a:rPr lang="en-US" dirty="0" smtClean="0">
                <a:solidFill>
                  <a:schemeClr val="tx1"/>
                </a:solidFill>
              </a:rPr>
              <a:t>, which </a:t>
            </a:r>
            <a:r>
              <a:rPr lang="en-US" dirty="0">
                <a:solidFill>
                  <a:schemeClr val="tx1"/>
                </a:solidFill>
              </a:rPr>
              <a:t>literally means “very certain to respond” in Chinese. </a:t>
            </a:r>
            <a:endParaRPr lang="en-US" dirty="0" smtClean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6) It should be capable of </a:t>
            </a:r>
            <a:r>
              <a:rPr lang="en-US" dirty="0" smtClean="0">
                <a:solidFill>
                  <a:schemeClr val="tx1"/>
                </a:solidFill>
              </a:rPr>
              <a:t>registration and </a:t>
            </a:r>
            <a:r>
              <a:rPr lang="en-US" dirty="0">
                <a:solidFill>
                  <a:schemeClr val="tx1"/>
                </a:solidFill>
              </a:rPr>
              <a:t>legal protection. A brand name cannot be registered if it infringes on </a:t>
            </a:r>
            <a:r>
              <a:rPr lang="en-US" dirty="0" smtClean="0">
                <a:solidFill>
                  <a:schemeClr val="tx1"/>
                </a:solidFill>
              </a:rPr>
              <a:t>existing brand </a:t>
            </a:r>
            <a:r>
              <a:rPr lang="en-US" dirty="0">
                <a:solidFill>
                  <a:schemeClr val="tx1"/>
                </a:solidFill>
              </a:rPr>
              <a:t>names.</a:t>
            </a:r>
          </a:p>
        </p:txBody>
      </p:sp>
    </p:spTree>
    <p:extLst>
      <p:ext uri="{BB962C8B-B14F-4D97-AF65-F5344CB8AC3E}">
        <p14:creationId xmlns:p14="http://schemas.microsoft.com/office/powerpoint/2010/main" val="409917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Brand Development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Line </a:t>
            </a:r>
            <a:r>
              <a:rPr lang="en-US" dirty="0" smtClean="0">
                <a:solidFill>
                  <a:schemeClr val="accent3"/>
                </a:solidFill>
              </a:rPr>
              <a:t>extension</a:t>
            </a:r>
            <a:r>
              <a:rPr lang="en-US" dirty="0" smtClean="0"/>
              <a:t>, extending </a:t>
            </a:r>
            <a:r>
              <a:rPr lang="en-US" dirty="0"/>
              <a:t>an existing brand name to </a:t>
            </a:r>
            <a:r>
              <a:rPr lang="en-US" dirty="0" smtClean="0"/>
              <a:t>new forms</a:t>
            </a:r>
            <a:r>
              <a:rPr lang="en-US" dirty="0"/>
              <a:t>, colors, sizes, ingredients, or </a:t>
            </a:r>
            <a:r>
              <a:rPr lang="en-US" dirty="0" smtClean="0"/>
              <a:t>flavors of </a:t>
            </a:r>
            <a:r>
              <a:rPr lang="en-US" dirty="0"/>
              <a:t>an existing product category</a:t>
            </a:r>
            <a:r>
              <a:rPr lang="en-US" dirty="0" smtClean="0"/>
              <a:t>.</a:t>
            </a:r>
            <a:r>
              <a:rPr lang="en-US" dirty="0"/>
              <a:t> KFC has extended its “finger </a:t>
            </a:r>
            <a:r>
              <a:rPr lang="en-US" dirty="0" err="1"/>
              <a:t>lickin</a:t>
            </a:r>
            <a:r>
              <a:rPr lang="en-US" dirty="0"/>
              <a:t>’ good” chicken lineup well </a:t>
            </a:r>
            <a:r>
              <a:rPr lang="en-US" dirty="0" smtClean="0"/>
              <a:t>beyond original </a:t>
            </a:r>
            <a:r>
              <a:rPr lang="en-US" dirty="0"/>
              <a:t>recipe, bone-in Kentucky fried chicken. It now </a:t>
            </a:r>
            <a:r>
              <a:rPr lang="en-US" dirty="0" smtClean="0"/>
              <a:t>offers boneless fried chicken, wings, </a:t>
            </a:r>
            <a:r>
              <a:rPr lang="en-US" dirty="0"/>
              <a:t>chicken </a:t>
            </a:r>
            <a:r>
              <a:rPr lang="en-US" dirty="0" smtClean="0"/>
              <a:t>tenders etc.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Brand extension</a:t>
            </a:r>
            <a:r>
              <a:rPr lang="en-US" dirty="0" smtClean="0"/>
              <a:t>, extending </a:t>
            </a:r>
            <a:r>
              <a:rPr lang="en-US" dirty="0"/>
              <a:t>an existing brand name to </a:t>
            </a:r>
            <a:r>
              <a:rPr lang="en-US" dirty="0" smtClean="0"/>
              <a:t>new product </a:t>
            </a:r>
            <a:r>
              <a:rPr lang="en-US" dirty="0"/>
              <a:t>categories. Dove, initially known for its beauty bars, expanded into body washes, shampoos, deodorants, and men's grooming products.</a:t>
            </a:r>
            <a:endParaRPr lang="en-US" dirty="0" smtClean="0"/>
          </a:p>
          <a:p>
            <a:r>
              <a:rPr lang="en-US" dirty="0">
                <a:solidFill>
                  <a:schemeClr val="accent3"/>
                </a:solidFill>
                <a:effectLst/>
              </a:rPr>
              <a:t>A multi-brand strategy </a:t>
            </a:r>
            <a:r>
              <a:rPr lang="en-US" dirty="0">
                <a:effectLst/>
              </a:rPr>
              <a:t>means having a portfolio of products with different brands or names, all owned and managed by the same company</a:t>
            </a:r>
            <a:r>
              <a:rPr lang="en-US" dirty="0" smtClean="0">
                <a:effectLst/>
              </a:rPr>
              <a:t>.</a:t>
            </a:r>
            <a:r>
              <a:rPr lang="en-US" dirty="0">
                <a:effectLst/>
              </a:rPr>
              <a:t> Nestlé has a multi-brand portfolio </a:t>
            </a:r>
            <a:r>
              <a:rPr lang="en-US" dirty="0" smtClean="0">
                <a:effectLst/>
              </a:rPr>
              <a:t>of so many brands, </a:t>
            </a:r>
            <a:r>
              <a:rPr lang="en-US" dirty="0">
                <a:effectLst/>
              </a:rPr>
              <a:t>including </a:t>
            </a:r>
            <a:r>
              <a:rPr lang="en-US" dirty="0" smtClean="0">
                <a:effectLst/>
              </a:rPr>
              <a:t>Nescafe,FruitaVitals,Nido </a:t>
            </a:r>
            <a:r>
              <a:rPr lang="en-US" dirty="0">
                <a:effectLst/>
              </a:rPr>
              <a:t>and </a:t>
            </a:r>
            <a:r>
              <a:rPr lang="en-US" dirty="0" smtClean="0">
                <a:effectLst/>
              </a:rPr>
              <a:t>KitKat.</a:t>
            </a:r>
          </a:p>
          <a:p>
            <a:r>
              <a:rPr lang="en-US" dirty="0" smtClean="0">
                <a:solidFill>
                  <a:schemeClr val="accent3"/>
                </a:solidFill>
                <a:effectLst/>
              </a:rPr>
              <a:t>The </a:t>
            </a:r>
            <a:r>
              <a:rPr lang="en-US" dirty="0">
                <a:solidFill>
                  <a:schemeClr val="accent3"/>
                </a:solidFill>
                <a:effectLst/>
              </a:rPr>
              <a:t>new brand strategy </a:t>
            </a:r>
            <a:r>
              <a:rPr lang="en-US" dirty="0">
                <a:effectLst/>
              </a:rPr>
              <a:t>means developing a new product line and a brand that would be associated with it. The product line needs to be outside the scope of the current brand offering, that's why it requires a new brand</a:t>
            </a:r>
            <a:r>
              <a:rPr lang="en-US" dirty="0" smtClean="0">
                <a:effectLst/>
              </a:rPr>
              <a:t>.</a:t>
            </a:r>
            <a:r>
              <a:rPr lang="en-US" dirty="0"/>
              <a:t> For </a:t>
            </a:r>
            <a:r>
              <a:rPr lang="en-US" dirty="0" smtClean="0"/>
              <a:t>example, Toyota </a:t>
            </a:r>
            <a:r>
              <a:rPr lang="en-US" dirty="0"/>
              <a:t>created the separate Lexus brand aimed at luxury car consumers and the </a:t>
            </a:r>
            <a:r>
              <a:rPr lang="en-US" dirty="0" smtClean="0"/>
              <a:t>Scion brand targeted toward millennial consumers.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62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172</TotalTime>
  <Words>747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Calisto MT</vt:lpstr>
      <vt:lpstr>Trebuchet MS</vt:lpstr>
      <vt:lpstr>Wingdings 2</vt:lpstr>
      <vt:lpstr>Slate</vt:lpstr>
      <vt:lpstr>Marketing</vt:lpstr>
      <vt:lpstr>Product and Service Classification</vt:lpstr>
      <vt:lpstr>PowerPoint Presentation</vt:lpstr>
      <vt:lpstr>Packaging and Labeling</vt:lpstr>
      <vt:lpstr>PowerPoint Presentation</vt:lpstr>
      <vt:lpstr>What is branding? </vt:lpstr>
      <vt:lpstr>Brand Positioning</vt:lpstr>
      <vt:lpstr>Brand Name Selection</vt:lpstr>
      <vt:lpstr>Brand Development</vt:lpstr>
      <vt:lpstr>PowerPoint Presentation</vt:lpstr>
      <vt:lpstr>Think then answer: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</dc:title>
  <dc:creator>Sameen Fatima</dc:creator>
  <cp:lastModifiedBy>Sameen Fatima</cp:lastModifiedBy>
  <cp:revision>15</cp:revision>
  <dcterms:created xsi:type="dcterms:W3CDTF">2024-12-03T05:44:45Z</dcterms:created>
  <dcterms:modified xsi:type="dcterms:W3CDTF">2024-12-03T08:43:29Z</dcterms:modified>
</cp:coreProperties>
</file>