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8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9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2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4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5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1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3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6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535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832" y="3085766"/>
            <a:ext cx="10993549" cy="147501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Marketing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9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Wholesaling: All </a:t>
            </a:r>
            <a:r>
              <a:rPr lang="en-US" dirty="0"/>
              <a:t>the activities involved in selling </a:t>
            </a:r>
            <a:r>
              <a:rPr lang="en-US" dirty="0" smtClean="0"/>
              <a:t>goods and </a:t>
            </a:r>
            <a:r>
              <a:rPr lang="en-US" dirty="0"/>
              <a:t>services to those buying for </a:t>
            </a:r>
            <a:r>
              <a:rPr lang="en-US" dirty="0" smtClean="0"/>
              <a:t>resale or </a:t>
            </a:r>
            <a:r>
              <a:rPr lang="en-US" dirty="0"/>
              <a:t>business use.</a:t>
            </a:r>
          </a:p>
          <a:p>
            <a:r>
              <a:rPr lang="en-US" dirty="0" smtClean="0"/>
              <a:t>Wholesaler: A </a:t>
            </a:r>
            <a:r>
              <a:rPr lang="en-US" dirty="0"/>
              <a:t>firm engaged </a:t>
            </a:r>
            <a:r>
              <a:rPr lang="en-US" i="1" dirty="0"/>
              <a:t>primarily </a:t>
            </a:r>
            <a:r>
              <a:rPr lang="en-US" dirty="0"/>
              <a:t>in </a:t>
            </a:r>
            <a:r>
              <a:rPr lang="en-US" dirty="0" smtClean="0"/>
              <a:t>wholesaling activities.</a:t>
            </a:r>
          </a:p>
          <a:p>
            <a:r>
              <a:rPr lang="en-US" dirty="0" smtClean="0"/>
              <a:t>Retailing: All </a:t>
            </a:r>
            <a:r>
              <a:rPr lang="en-US" dirty="0"/>
              <a:t>the activities involved in selling </a:t>
            </a:r>
            <a:r>
              <a:rPr lang="en-US" dirty="0" smtClean="0"/>
              <a:t>goods or </a:t>
            </a:r>
            <a:r>
              <a:rPr lang="en-US" dirty="0"/>
              <a:t>services directly to final consumers </a:t>
            </a:r>
            <a:r>
              <a:rPr lang="en-US" dirty="0" smtClean="0"/>
              <a:t>for their </a:t>
            </a:r>
            <a:r>
              <a:rPr lang="en-US" dirty="0"/>
              <a:t>personal, nonbusiness use.</a:t>
            </a:r>
          </a:p>
          <a:p>
            <a:r>
              <a:rPr lang="en-US" dirty="0" smtClean="0"/>
              <a:t>Retailer: A </a:t>
            </a:r>
            <a:r>
              <a:rPr lang="en-US" dirty="0"/>
              <a:t>business whose sales come </a:t>
            </a:r>
            <a:r>
              <a:rPr lang="en-US" i="1" dirty="0" smtClean="0"/>
              <a:t>primarily </a:t>
            </a:r>
            <a:r>
              <a:rPr lang="en-US" dirty="0" smtClean="0"/>
              <a:t>from </a:t>
            </a:r>
            <a:r>
              <a:rPr lang="en-US" dirty="0"/>
              <a:t>retailing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Agent: A </a:t>
            </a:r>
            <a:r>
              <a:rPr lang="en-US" dirty="0"/>
              <a:t>wholesaler who represents buyers </a:t>
            </a:r>
            <a:r>
              <a:rPr lang="en-US" dirty="0" smtClean="0"/>
              <a:t>or sellers </a:t>
            </a:r>
            <a:r>
              <a:rPr lang="en-US" dirty="0"/>
              <a:t>on a relatively permanent </a:t>
            </a:r>
            <a:r>
              <a:rPr lang="en-US" dirty="0" smtClean="0"/>
              <a:t>basis, performs </a:t>
            </a:r>
            <a:r>
              <a:rPr lang="en-US" dirty="0"/>
              <a:t>only a few functions, and </a:t>
            </a:r>
            <a:r>
              <a:rPr lang="en-US" dirty="0" smtClean="0"/>
              <a:t>does not </a:t>
            </a:r>
            <a:r>
              <a:rPr lang="en-US" dirty="0"/>
              <a:t>take title to goods.</a:t>
            </a:r>
            <a:endParaRPr lang="en-US" dirty="0" smtClean="0"/>
          </a:p>
          <a:p>
            <a:r>
              <a:rPr lang="en-US" dirty="0" smtClean="0"/>
              <a:t>Broker: A </a:t>
            </a:r>
            <a:r>
              <a:rPr lang="en-US" dirty="0"/>
              <a:t>wholesaler who does not take title </a:t>
            </a:r>
            <a:r>
              <a:rPr lang="en-US" dirty="0" smtClean="0"/>
              <a:t>to goods </a:t>
            </a:r>
            <a:r>
              <a:rPr lang="en-US" dirty="0"/>
              <a:t>and whose function is to </a:t>
            </a:r>
            <a:r>
              <a:rPr lang="en-US" dirty="0" smtClean="0"/>
              <a:t>bring buyers </a:t>
            </a:r>
            <a:r>
              <a:rPr lang="en-US" dirty="0"/>
              <a:t>and sellers together and assist </a:t>
            </a:r>
            <a:r>
              <a:rPr lang="en-US" smtClean="0"/>
              <a:t>in negotiation.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536" y="3401024"/>
            <a:ext cx="10993549" cy="147501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Distribution channels in marketing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9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891342"/>
            <a:ext cx="11029616" cy="1013800"/>
          </a:xfrm>
        </p:spPr>
        <p:txBody>
          <a:bodyPr/>
          <a:lstStyle/>
          <a:p>
            <a:pPr algn="ctr"/>
            <a:r>
              <a:rPr lang="en-US" dirty="0" smtClean="0"/>
              <a:t>Distribution Channel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772311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distribution channel is the network of businesses or intermediaries through which a good or service passes until it reaches the final buyer (the end consumer). Distribution channels can include wholesalers, retailers, distributors, and the Internet.</a:t>
            </a:r>
          </a:p>
        </p:txBody>
      </p:sp>
      <p:pic>
        <p:nvPicPr>
          <p:cNvPr id="1028" name="Picture 4" descr="What Are the Best Digital Marketing Channels? - Verseo Ad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97" y="2617076"/>
            <a:ext cx="3085887" cy="244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8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59811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Conventional distribution </a:t>
            </a:r>
            <a:r>
              <a:rPr lang="en-US" dirty="0" smtClean="0"/>
              <a:t>channels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274587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channel consisting of one or </a:t>
            </a:r>
            <a:r>
              <a:rPr lang="en-US" dirty="0" smtClean="0"/>
              <a:t>more independent </a:t>
            </a:r>
            <a:r>
              <a:rPr lang="en-US" dirty="0"/>
              <a:t>producers, </a:t>
            </a:r>
            <a:r>
              <a:rPr lang="en-US" dirty="0" smtClean="0"/>
              <a:t>wholesalers, and </a:t>
            </a:r>
            <a:r>
              <a:rPr lang="en-US" dirty="0"/>
              <a:t>retailers, each a separate </a:t>
            </a:r>
            <a:r>
              <a:rPr lang="en-US" dirty="0" smtClean="0"/>
              <a:t>business seeking </a:t>
            </a:r>
            <a:r>
              <a:rPr lang="en-US" dirty="0"/>
              <a:t>to maximize its own </a:t>
            </a:r>
            <a:r>
              <a:rPr lang="en-US" dirty="0" smtClean="0"/>
              <a:t>profits, perhaps </a:t>
            </a:r>
            <a:r>
              <a:rPr lang="en-US" dirty="0"/>
              <a:t>even at the expense of </a:t>
            </a:r>
            <a:r>
              <a:rPr lang="en-US" dirty="0" smtClean="0"/>
              <a:t>profits for </a:t>
            </a:r>
            <a:r>
              <a:rPr lang="en-US" dirty="0"/>
              <a:t>the system as a whole.</a:t>
            </a:r>
          </a:p>
        </p:txBody>
      </p:sp>
      <p:pic>
        <p:nvPicPr>
          <p:cNvPr id="4" name="Picture 2" descr="Distribution - Free marketing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071" y="29480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4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81439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Vertical marketing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081" y="2198297"/>
            <a:ext cx="4495305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Vertical marketing system (</a:t>
            </a:r>
            <a:r>
              <a:rPr lang="en-US" sz="2400" b="1" dirty="0" smtClean="0"/>
              <a:t>VMS) </a:t>
            </a:r>
            <a:r>
              <a:rPr lang="en-US" sz="2400" dirty="0" smtClean="0"/>
              <a:t>A </a:t>
            </a:r>
            <a:r>
              <a:rPr lang="en-US" sz="2400" dirty="0"/>
              <a:t>channel structure in which </a:t>
            </a:r>
            <a:r>
              <a:rPr lang="en-US" sz="2400" dirty="0" smtClean="0"/>
              <a:t>producers, wholesalers</a:t>
            </a:r>
            <a:r>
              <a:rPr lang="en-US" sz="2400" dirty="0"/>
              <a:t>, and retailers act as a </a:t>
            </a:r>
            <a:r>
              <a:rPr lang="en-US" sz="2400" dirty="0" smtClean="0"/>
              <a:t>unified system</a:t>
            </a:r>
            <a:r>
              <a:rPr lang="en-US" sz="2400" dirty="0"/>
              <a:t>. One channel member owns </a:t>
            </a:r>
            <a:r>
              <a:rPr lang="en-US" sz="2400" dirty="0" smtClean="0"/>
              <a:t>the others</a:t>
            </a:r>
            <a:r>
              <a:rPr lang="en-US" sz="2400" dirty="0"/>
              <a:t>, has contracts with them, or </a:t>
            </a:r>
            <a:r>
              <a:rPr lang="en-US" sz="2400" dirty="0" smtClean="0"/>
              <a:t>has so </a:t>
            </a:r>
            <a:r>
              <a:rPr lang="en-US" sz="2400" dirty="0"/>
              <a:t>much power that they all cooperate.</a:t>
            </a:r>
          </a:p>
        </p:txBody>
      </p:sp>
      <p:pic>
        <p:nvPicPr>
          <p:cNvPr id="2050" name="Picture 2" descr="50 Omnichannel Marketing Icon High Res Illustrations - Getty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385" y="2667326"/>
            <a:ext cx="2506717" cy="27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6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12" y="780983"/>
            <a:ext cx="11029616" cy="1013800"/>
          </a:xfrm>
        </p:spPr>
        <p:txBody>
          <a:bodyPr/>
          <a:lstStyle/>
          <a:p>
            <a:pPr algn="ctr"/>
            <a:r>
              <a:rPr lang="en-US" dirty="0" smtClean="0"/>
              <a:t>VMS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365" y="2164731"/>
            <a:ext cx="4652960" cy="367830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vertical marketing system </a:t>
            </a:r>
            <a:r>
              <a:rPr lang="en-US" dirty="0" smtClean="0"/>
              <a:t>that combines </a:t>
            </a:r>
            <a:r>
              <a:rPr lang="en-US" dirty="0"/>
              <a:t>successive stages </a:t>
            </a:r>
            <a:r>
              <a:rPr lang="en-US" dirty="0" smtClean="0"/>
              <a:t>of production </a:t>
            </a:r>
            <a:r>
              <a:rPr lang="en-US" dirty="0"/>
              <a:t>and distribution under </a:t>
            </a:r>
            <a:r>
              <a:rPr lang="en-US" dirty="0" smtClean="0"/>
              <a:t>single ownership-channel </a:t>
            </a:r>
            <a:r>
              <a:rPr lang="en-US" dirty="0"/>
              <a:t>leadership </a:t>
            </a:r>
            <a:r>
              <a:rPr lang="en-US" dirty="0" smtClean="0"/>
              <a:t>is established </a:t>
            </a:r>
            <a:r>
              <a:rPr lang="en-US" dirty="0"/>
              <a:t>through common ownership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Contractual  VMS</a:t>
            </a:r>
            <a:r>
              <a:rPr lang="en-US" dirty="0" smtClean="0"/>
              <a:t>: A </a:t>
            </a:r>
            <a:r>
              <a:rPr lang="en-US" dirty="0"/>
              <a:t>vertical marketing system in </a:t>
            </a:r>
            <a:r>
              <a:rPr lang="en-US" dirty="0" smtClean="0"/>
              <a:t>which independent </a:t>
            </a:r>
            <a:r>
              <a:rPr lang="en-US" dirty="0"/>
              <a:t>firms at different levels </a:t>
            </a:r>
            <a:r>
              <a:rPr lang="en-US" dirty="0" smtClean="0"/>
              <a:t>of production </a:t>
            </a:r>
            <a:r>
              <a:rPr lang="en-US" dirty="0"/>
              <a:t>and distribution join </a:t>
            </a:r>
            <a:r>
              <a:rPr lang="en-US" dirty="0" smtClean="0"/>
              <a:t>together through </a:t>
            </a:r>
            <a:r>
              <a:rPr lang="en-US" dirty="0"/>
              <a:t>contracts.</a:t>
            </a:r>
          </a:p>
        </p:txBody>
      </p:sp>
      <p:pic>
        <p:nvPicPr>
          <p:cNvPr id="4098" name="Picture 2" descr="Assorted phone icon lot, Multichannel marketing Omnichannel Marketing  channel Marketing strategy, Marketing, text, rectangle png | PNGE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13" y="2346532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2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859811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Marketing channel 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725014" cy="4251835"/>
          </a:xfrm>
        </p:spPr>
        <p:txBody>
          <a:bodyPr>
            <a:normAutofit/>
          </a:bodyPr>
          <a:lstStyle/>
          <a:p>
            <a:r>
              <a:rPr lang="en-US" dirty="0"/>
              <a:t>Designing the marketing channel starts with finding out what target consumers want from the </a:t>
            </a:r>
            <a:r>
              <a:rPr lang="en-US" dirty="0" smtClean="0"/>
              <a:t>channel.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begins with analyzing </a:t>
            </a:r>
            <a:r>
              <a:rPr lang="en-US" dirty="0"/>
              <a:t>customer needs, </a:t>
            </a:r>
            <a:r>
              <a:rPr lang="en-US" dirty="0" smtClean="0"/>
              <a:t>setting channel </a:t>
            </a:r>
            <a:r>
              <a:rPr lang="en-US" dirty="0"/>
              <a:t>objectives, identifying </a:t>
            </a:r>
            <a:r>
              <a:rPr lang="en-US" dirty="0" smtClean="0"/>
              <a:t>major channel </a:t>
            </a:r>
            <a:r>
              <a:rPr lang="en-US" dirty="0"/>
              <a:t>alternatives, and evaluating </a:t>
            </a:r>
            <a:r>
              <a:rPr lang="en-US" dirty="0" smtClean="0"/>
              <a:t>those alternatives.</a:t>
            </a:r>
          </a:p>
          <a:p>
            <a:r>
              <a:rPr lang="en-US" dirty="0" smtClean="0"/>
              <a:t>Do </a:t>
            </a:r>
            <a:r>
              <a:rPr lang="en-US" dirty="0"/>
              <a:t>consumers want to buy nearby, or are they willing to travel to more centralized locations?</a:t>
            </a:r>
          </a:p>
          <a:p>
            <a:r>
              <a:rPr lang="en-US" dirty="0"/>
              <a:t>Would customers rather buy in person, by phone, or online?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consumers want many add-on </a:t>
            </a:r>
            <a:r>
              <a:rPr lang="en-US" dirty="0" smtClean="0"/>
              <a:t>services (delivery</a:t>
            </a:r>
            <a:r>
              <a:rPr lang="en-US" dirty="0"/>
              <a:t>, installation, repairs), or will they obtain these services elsewhere?</a:t>
            </a:r>
          </a:p>
        </p:txBody>
      </p:sp>
      <p:pic>
        <p:nvPicPr>
          <p:cNvPr id="2050" name="Picture 2" descr="Distribution Channel Icon Royalty-Free Images, Stock Photos &amp; Pictures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679" y="2740682"/>
            <a:ext cx="2438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07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Identifying Major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company has defined its channel objectives, it should next identify its </a:t>
            </a:r>
            <a:r>
              <a:rPr lang="en-US" dirty="0" smtClean="0"/>
              <a:t>major channel </a:t>
            </a:r>
            <a:r>
              <a:rPr lang="en-US" dirty="0"/>
              <a:t>alternatives in terms of the </a:t>
            </a:r>
            <a:r>
              <a:rPr lang="en-US" i="1" dirty="0"/>
              <a:t>types </a:t>
            </a:r>
            <a:r>
              <a:rPr lang="en-US" dirty="0"/>
              <a:t>of intermediaries, the </a:t>
            </a:r>
            <a:r>
              <a:rPr lang="en-US" i="1" dirty="0"/>
              <a:t>number </a:t>
            </a:r>
            <a:r>
              <a:rPr lang="en-US" dirty="0"/>
              <a:t>of </a:t>
            </a:r>
            <a:r>
              <a:rPr lang="en-US" dirty="0" smtClean="0"/>
              <a:t>intermediaries, and </a:t>
            </a:r>
            <a:r>
              <a:rPr lang="en-US" dirty="0"/>
              <a:t>the </a:t>
            </a:r>
            <a:r>
              <a:rPr lang="en-US" i="1" dirty="0"/>
              <a:t>responsibilities </a:t>
            </a:r>
            <a:r>
              <a:rPr lang="en-US" dirty="0"/>
              <a:t>of each channel member.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Types </a:t>
            </a:r>
            <a:r>
              <a:rPr lang="en-US" b="1" dirty="0"/>
              <a:t>of </a:t>
            </a:r>
            <a:r>
              <a:rPr lang="en-US" b="1" dirty="0" smtClean="0"/>
              <a:t>Intermediaries:</a:t>
            </a:r>
          </a:p>
          <a:p>
            <a:r>
              <a:rPr lang="en-US" b="1" dirty="0"/>
              <a:t>Intensive </a:t>
            </a:r>
            <a:r>
              <a:rPr lang="en-US" b="1" dirty="0" smtClean="0"/>
              <a:t>distribution: </a:t>
            </a:r>
            <a:r>
              <a:rPr lang="en-US" dirty="0" smtClean="0"/>
              <a:t>Stocking </a:t>
            </a:r>
            <a:r>
              <a:rPr lang="en-US" dirty="0"/>
              <a:t>the product in as many </a:t>
            </a:r>
            <a:r>
              <a:rPr lang="en-US" dirty="0" smtClean="0"/>
              <a:t>outlets as </a:t>
            </a:r>
            <a:r>
              <a:rPr lang="en-US" dirty="0"/>
              <a:t>possible</a:t>
            </a:r>
            <a:r>
              <a:rPr lang="en-US" dirty="0" smtClean="0"/>
              <a:t>.</a:t>
            </a:r>
          </a:p>
          <a:p>
            <a:r>
              <a:rPr lang="en-US" b="1" dirty="0"/>
              <a:t>E</a:t>
            </a:r>
            <a:r>
              <a:rPr lang="en-US" b="1" dirty="0" smtClean="0"/>
              <a:t>xclusive distribution: </a:t>
            </a:r>
            <a:r>
              <a:rPr lang="en-US" dirty="0" smtClean="0"/>
              <a:t>Giving </a:t>
            </a:r>
            <a:r>
              <a:rPr lang="en-US" dirty="0"/>
              <a:t>a limited number of dealers </a:t>
            </a:r>
            <a:r>
              <a:rPr lang="en-US" dirty="0" smtClean="0"/>
              <a:t>the exclusive </a:t>
            </a:r>
            <a:r>
              <a:rPr lang="en-US" dirty="0"/>
              <a:t>right to distribute the </a:t>
            </a:r>
            <a:r>
              <a:rPr lang="en-US" dirty="0" smtClean="0"/>
              <a:t>company’s products </a:t>
            </a:r>
            <a:r>
              <a:rPr lang="en-US" dirty="0"/>
              <a:t>in their territories.</a:t>
            </a:r>
          </a:p>
          <a:p>
            <a:r>
              <a:rPr lang="en-US" b="1" dirty="0"/>
              <a:t>Selective </a:t>
            </a:r>
            <a:r>
              <a:rPr lang="en-US" b="1" dirty="0" smtClean="0"/>
              <a:t>distribution: </a:t>
            </a:r>
            <a:r>
              <a:rPr lang="en-US" dirty="0" smtClean="0"/>
              <a:t>The </a:t>
            </a:r>
            <a:r>
              <a:rPr lang="en-US" dirty="0"/>
              <a:t>use of more than one but fewer </a:t>
            </a:r>
            <a:r>
              <a:rPr lang="en-US" dirty="0" smtClean="0"/>
              <a:t>than all </a:t>
            </a:r>
            <a:r>
              <a:rPr lang="en-US" dirty="0"/>
              <a:t>of the intermediaries that are willing </a:t>
            </a:r>
            <a:r>
              <a:rPr lang="en-US" dirty="0" smtClean="0"/>
              <a:t>to carry </a:t>
            </a:r>
            <a:r>
              <a:rPr lang="en-US" dirty="0"/>
              <a:t>the company’s products</a:t>
            </a:r>
          </a:p>
        </p:txBody>
      </p:sp>
    </p:spTree>
    <p:extLst>
      <p:ext uri="{BB962C8B-B14F-4D97-AF65-F5344CB8AC3E}">
        <p14:creationId xmlns:p14="http://schemas.microsoft.com/office/powerpoint/2010/main" val="39581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slidemodel.com/wp-content/uploads/21489-01-distribution-channels-powerpoint-template-16x9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2" b="7416"/>
          <a:stretch/>
        </p:blipFill>
        <p:spPr bwMode="auto">
          <a:xfrm>
            <a:off x="0" y="1308538"/>
            <a:ext cx="11797862" cy="528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62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153</TotalTime>
  <Words>502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Marketing</vt:lpstr>
      <vt:lpstr>Distribution channels in marketing</vt:lpstr>
      <vt:lpstr>Distribution Channel </vt:lpstr>
      <vt:lpstr>Conventional distribution channels </vt:lpstr>
      <vt:lpstr>Vertical marketing system</vt:lpstr>
      <vt:lpstr>VMS </vt:lpstr>
      <vt:lpstr>Marketing channel design </vt:lpstr>
      <vt:lpstr>Identifying Major Alternatives</vt:lpstr>
      <vt:lpstr>PowerPoint Presentation</vt:lpstr>
      <vt:lpstr>Terms to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Sameen Fatima</dc:creator>
  <cp:lastModifiedBy>Sameen Fatima</cp:lastModifiedBy>
  <cp:revision>18</cp:revision>
  <dcterms:created xsi:type="dcterms:W3CDTF">2024-12-10T07:47:30Z</dcterms:created>
  <dcterms:modified xsi:type="dcterms:W3CDTF">2024-12-23T06:16:28Z</dcterms:modified>
</cp:coreProperties>
</file>