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394210B-3E2D-43ED-9ADC-05A730CFB66C}" type="datetimeFigureOut">
              <a:rPr lang="en-PK" smtClean="0"/>
              <a:t>10/10/2024</a:t>
            </a:fld>
            <a:endParaRPr lang="en-PK"/>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PK"/>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A746F45-8B3B-4C9A-93DB-001C790D3BF6}" type="slidenum">
              <a:rPr lang="en-PK" smtClean="0"/>
              <a:t>‹#›</a:t>
            </a:fld>
            <a:endParaRPr lang="en-PK"/>
          </a:p>
        </p:txBody>
      </p:sp>
    </p:spTree>
    <p:extLst>
      <p:ext uri="{BB962C8B-B14F-4D97-AF65-F5344CB8AC3E}">
        <p14:creationId xmlns:p14="http://schemas.microsoft.com/office/powerpoint/2010/main" val="428276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94210B-3E2D-43ED-9ADC-05A730CFB66C}" type="datetimeFigureOut">
              <a:rPr lang="en-PK" smtClean="0"/>
              <a:t>10/10/2024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1A746F45-8B3B-4C9A-93DB-001C790D3BF6}" type="slidenum">
              <a:rPr lang="en-PK" smtClean="0"/>
              <a:t>‹#›</a:t>
            </a:fld>
            <a:endParaRPr lang="en-PK"/>
          </a:p>
        </p:txBody>
      </p:sp>
    </p:spTree>
    <p:extLst>
      <p:ext uri="{BB962C8B-B14F-4D97-AF65-F5344CB8AC3E}">
        <p14:creationId xmlns:p14="http://schemas.microsoft.com/office/powerpoint/2010/main" val="382401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394210B-3E2D-43ED-9ADC-05A730CFB66C}" type="datetimeFigureOut">
              <a:rPr lang="en-PK" smtClean="0"/>
              <a:t>10/10/2024</a:t>
            </a:fld>
            <a:endParaRPr lang="en-PK"/>
          </a:p>
        </p:txBody>
      </p:sp>
      <p:sp>
        <p:nvSpPr>
          <p:cNvPr id="5" name="Footer Placeholder 4"/>
          <p:cNvSpPr>
            <a:spLocks noGrp="1"/>
          </p:cNvSpPr>
          <p:nvPr>
            <p:ph type="ftr" sz="quarter" idx="11"/>
          </p:nvPr>
        </p:nvSpPr>
        <p:spPr>
          <a:xfrm>
            <a:off x="774923" y="5951811"/>
            <a:ext cx="7896279" cy="365125"/>
          </a:xfrm>
        </p:spPr>
        <p:txBody>
          <a:bodyPr/>
          <a:lstStyle/>
          <a:p>
            <a:endParaRPr lang="en-PK"/>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A746F45-8B3B-4C9A-93DB-001C790D3BF6}" type="slidenum">
              <a:rPr lang="en-PK" smtClean="0"/>
              <a:t>‹#›</a:t>
            </a:fld>
            <a:endParaRPr lang="en-PK"/>
          </a:p>
        </p:txBody>
      </p:sp>
    </p:spTree>
    <p:extLst>
      <p:ext uri="{BB962C8B-B14F-4D97-AF65-F5344CB8AC3E}">
        <p14:creationId xmlns:p14="http://schemas.microsoft.com/office/powerpoint/2010/main" val="141870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94210B-3E2D-43ED-9ADC-05A730CFB66C}" type="datetimeFigureOut">
              <a:rPr lang="en-PK" smtClean="0"/>
              <a:t>10/10/2024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10558300" y="5956137"/>
            <a:ext cx="1052508" cy="365125"/>
          </a:xfrm>
        </p:spPr>
        <p:txBody>
          <a:bodyPr/>
          <a:lstStyle/>
          <a:p>
            <a:fld id="{1A746F45-8B3B-4C9A-93DB-001C790D3BF6}" type="slidenum">
              <a:rPr lang="en-PK" smtClean="0"/>
              <a:t>‹#›</a:t>
            </a:fld>
            <a:endParaRPr lang="en-PK"/>
          </a:p>
        </p:txBody>
      </p:sp>
    </p:spTree>
    <p:extLst>
      <p:ext uri="{BB962C8B-B14F-4D97-AF65-F5344CB8AC3E}">
        <p14:creationId xmlns:p14="http://schemas.microsoft.com/office/powerpoint/2010/main" val="8282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394210B-3E2D-43ED-9ADC-05A730CFB66C}" type="datetimeFigureOut">
              <a:rPr lang="en-PK" smtClean="0"/>
              <a:t>10/10/2024</a:t>
            </a:fld>
            <a:endParaRPr lang="en-PK"/>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PK"/>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A746F45-8B3B-4C9A-93DB-001C790D3BF6}" type="slidenum">
              <a:rPr lang="en-PK" smtClean="0"/>
              <a:t>‹#›</a:t>
            </a:fld>
            <a:endParaRPr lang="en-PK"/>
          </a:p>
        </p:txBody>
      </p:sp>
    </p:spTree>
    <p:extLst>
      <p:ext uri="{BB962C8B-B14F-4D97-AF65-F5344CB8AC3E}">
        <p14:creationId xmlns:p14="http://schemas.microsoft.com/office/powerpoint/2010/main" val="410859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94210B-3E2D-43ED-9ADC-05A730CFB66C}" type="datetimeFigureOut">
              <a:rPr lang="en-PK" smtClean="0"/>
              <a:t>10/10/2024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1A746F45-8B3B-4C9A-93DB-001C790D3BF6}" type="slidenum">
              <a:rPr lang="en-PK" smtClean="0"/>
              <a:t>‹#›</a:t>
            </a:fld>
            <a:endParaRPr lang="en-PK"/>
          </a:p>
        </p:txBody>
      </p:sp>
    </p:spTree>
    <p:extLst>
      <p:ext uri="{BB962C8B-B14F-4D97-AF65-F5344CB8AC3E}">
        <p14:creationId xmlns:p14="http://schemas.microsoft.com/office/powerpoint/2010/main" val="263781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94210B-3E2D-43ED-9ADC-05A730CFB66C}" type="datetimeFigureOut">
              <a:rPr lang="en-PK" smtClean="0"/>
              <a:t>10/10/2024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1A746F45-8B3B-4C9A-93DB-001C790D3BF6}" type="slidenum">
              <a:rPr lang="en-PK" smtClean="0"/>
              <a:t>‹#›</a:t>
            </a:fld>
            <a:endParaRPr lang="en-PK"/>
          </a:p>
        </p:txBody>
      </p:sp>
    </p:spTree>
    <p:extLst>
      <p:ext uri="{BB962C8B-B14F-4D97-AF65-F5344CB8AC3E}">
        <p14:creationId xmlns:p14="http://schemas.microsoft.com/office/powerpoint/2010/main" val="402523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94210B-3E2D-43ED-9ADC-05A730CFB66C}" type="datetimeFigureOut">
              <a:rPr lang="en-PK" smtClean="0"/>
              <a:t>10/10/2024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1A746F45-8B3B-4C9A-93DB-001C790D3BF6}" type="slidenum">
              <a:rPr lang="en-PK" smtClean="0"/>
              <a:t>‹#›</a:t>
            </a:fld>
            <a:endParaRPr lang="en-PK"/>
          </a:p>
        </p:txBody>
      </p:sp>
    </p:spTree>
    <p:extLst>
      <p:ext uri="{BB962C8B-B14F-4D97-AF65-F5344CB8AC3E}">
        <p14:creationId xmlns:p14="http://schemas.microsoft.com/office/powerpoint/2010/main" val="3077365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4210B-3E2D-43ED-9ADC-05A730CFB66C}" type="datetimeFigureOut">
              <a:rPr lang="en-PK" smtClean="0"/>
              <a:t>10/10/2024</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1A746F45-8B3B-4C9A-93DB-001C790D3BF6}" type="slidenum">
              <a:rPr lang="en-PK" smtClean="0"/>
              <a:t>‹#›</a:t>
            </a:fld>
            <a:endParaRPr lang="en-PK"/>
          </a:p>
        </p:txBody>
      </p:sp>
    </p:spTree>
    <p:extLst>
      <p:ext uri="{BB962C8B-B14F-4D97-AF65-F5344CB8AC3E}">
        <p14:creationId xmlns:p14="http://schemas.microsoft.com/office/powerpoint/2010/main" val="2701571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394210B-3E2D-43ED-9ADC-05A730CFB66C}" type="datetimeFigureOut">
              <a:rPr lang="en-PK" smtClean="0"/>
              <a:t>10/10/2024</a:t>
            </a:fld>
            <a:endParaRPr lang="en-PK"/>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PK"/>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A746F45-8B3B-4C9A-93DB-001C790D3BF6}" type="slidenum">
              <a:rPr lang="en-PK" smtClean="0"/>
              <a:t>‹#›</a:t>
            </a:fld>
            <a:endParaRPr lang="en-PK"/>
          </a:p>
        </p:txBody>
      </p:sp>
    </p:spTree>
    <p:extLst>
      <p:ext uri="{BB962C8B-B14F-4D97-AF65-F5344CB8AC3E}">
        <p14:creationId xmlns:p14="http://schemas.microsoft.com/office/powerpoint/2010/main" val="339047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94210B-3E2D-43ED-9ADC-05A730CFB66C}" type="datetimeFigureOut">
              <a:rPr lang="en-PK" smtClean="0"/>
              <a:t>10/10/2024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1A746F45-8B3B-4C9A-93DB-001C790D3BF6}" type="slidenum">
              <a:rPr lang="en-PK" smtClean="0"/>
              <a:t>‹#›</a:t>
            </a:fld>
            <a:endParaRPr lang="en-PK"/>
          </a:p>
        </p:txBody>
      </p:sp>
    </p:spTree>
    <p:extLst>
      <p:ext uri="{BB962C8B-B14F-4D97-AF65-F5344CB8AC3E}">
        <p14:creationId xmlns:p14="http://schemas.microsoft.com/office/powerpoint/2010/main" val="308675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394210B-3E2D-43ED-9ADC-05A730CFB66C}" type="datetimeFigureOut">
              <a:rPr lang="en-PK" smtClean="0"/>
              <a:t>10/10/2024</a:t>
            </a:fld>
            <a:endParaRPr lang="en-PK"/>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PK"/>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A746F45-8B3B-4C9A-93DB-001C790D3BF6}" type="slidenum">
              <a:rPr lang="en-PK" smtClean="0"/>
              <a:t>‹#›</a:t>
            </a:fld>
            <a:endParaRPr lang="en-PK"/>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918558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A492-1BBD-4E5E-895D-0BF57B742986}"/>
              </a:ext>
            </a:extLst>
          </p:cNvPr>
          <p:cNvSpPr>
            <a:spLocks noGrp="1"/>
          </p:cNvSpPr>
          <p:nvPr>
            <p:ph type="ctrTitle"/>
          </p:nvPr>
        </p:nvSpPr>
        <p:spPr>
          <a:xfrm>
            <a:off x="475173" y="3631109"/>
            <a:ext cx="10993549" cy="1475013"/>
          </a:xfrm>
        </p:spPr>
        <p:txBody>
          <a:bodyPr>
            <a:normAutofit/>
          </a:bodyPr>
          <a:lstStyle/>
          <a:p>
            <a:pPr algn="ctr"/>
            <a:r>
              <a:rPr lang="en-US" sz="5400" spc="600" dirty="0">
                <a:solidFill>
                  <a:schemeClr val="bg1"/>
                </a:solidFill>
              </a:rPr>
              <a:t>Marketing</a:t>
            </a:r>
            <a:endParaRPr lang="en-PK" sz="5400" spc="600" dirty="0">
              <a:solidFill>
                <a:schemeClr val="bg1"/>
              </a:solidFill>
            </a:endParaRPr>
          </a:p>
        </p:txBody>
      </p:sp>
    </p:spTree>
    <p:extLst>
      <p:ext uri="{BB962C8B-B14F-4D97-AF65-F5344CB8AC3E}">
        <p14:creationId xmlns:p14="http://schemas.microsoft.com/office/powerpoint/2010/main" val="4003689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1C7F-5403-499A-91B9-D0CBA57D88D1}"/>
              </a:ext>
            </a:extLst>
          </p:cNvPr>
          <p:cNvSpPr>
            <a:spLocks noGrp="1"/>
          </p:cNvSpPr>
          <p:nvPr>
            <p:ph type="ctrTitle"/>
          </p:nvPr>
        </p:nvSpPr>
        <p:spPr>
          <a:xfrm>
            <a:off x="581191" y="3644361"/>
            <a:ext cx="10993549" cy="1475013"/>
          </a:xfrm>
        </p:spPr>
        <p:txBody>
          <a:bodyPr/>
          <a:lstStyle/>
          <a:p>
            <a:pPr algn="ctr"/>
            <a:r>
              <a:rPr lang="en-US" dirty="0">
                <a:solidFill>
                  <a:schemeClr val="bg1"/>
                </a:solidFill>
              </a:rPr>
              <a:t>Understanding the terms Need, Wants demand and desire</a:t>
            </a:r>
            <a:endParaRPr lang="en-PK" dirty="0">
              <a:solidFill>
                <a:schemeClr val="bg1"/>
              </a:solidFill>
            </a:endParaRPr>
          </a:p>
        </p:txBody>
      </p:sp>
      <p:pic>
        <p:nvPicPr>
          <p:cNvPr id="4" name="Picture 3">
            <a:extLst>
              <a:ext uri="{FF2B5EF4-FFF2-40B4-BE49-F238E27FC236}">
                <a16:creationId xmlns:a16="http://schemas.microsoft.com/office/drawing/2014/main" id="{2FAA904B-6AF2-4D08-9269-EBA799A93AFF}"/>
              </a:ext>
            </a:extLst>
          </p:cNvPr>
          <p:cNvPicPr>
            <a:picLocks noChangeAspect="1"/>
          </p:cNvPicPr>
          <p:nvPr/>
        </p:nvPicPr>
        <p:blipFill>
          <a:blip r:embed="rId2"/>
          <a:stretch>
            <a:fillRect/>
          </a:stretch>
        </p:blipFill>
        <p:spPr>
          <a:xfrm>
            <a:off x="5024437" y="873193"/>
            <a:ext cx="2143125" cy="2143125"/>
          </a:xfrm>
          <a:prstGeom prst="rect">
            <a:avLst/>
          </a:prstGeom>
        </p:spPr>
      </p:pic>
    </p:spTree>
    <p:extLst>
      <p:ext uri="{BB962C8B-B14F-4D97-AF65-F5344CB8AC3E}">
        <p14:creationId xmlns:p14="http://schemas.microsoft.com/office/powerpoint/2010/main" val="1880912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E3EE-AC91-48A5-972C-0EBC57779799}"/>
              </a:ext>
            </a:extLst>
          </p:cNvPr>
          <p:cNvSpPr>
            <a:spLocks noGrp="1"/>
          </p:cNvSpPr>
          <p:nvPr>
            <p:ph type="title"/>
          </p:nvPr>
        </p:nvSpPr>
        <p:spPr/>
        <p:txBody>
          <a:bodyPr/>
          <a:lstStyle/>
          <a:p>
            <a:pPr algn="ctr"/>
            <a:r>
              <a:rPr lang="en-US" dirty="0"/>
              <a:t>Demand </a:t>
            </a:r>
            <a:endParaRPr lang="en-PK" dirty="0"/>
          </a:p>
        </p:txBody>
      </p:sp>
      <p:sp>
        <p:nvSpPr>
          <p:cNvPr id="3" name="Content Placeholder 2">
            <a:extLst>
              <a:ext uri="{FF2B5EF4-FFF2-40B4-BE49-F238E27FC236}">
                <a16:creationId xmlns:a16="http://schemas.microsoft.com/office/drawing/2014/main" id="{BEF520C1-3C86-4F0D-BB08-6229A1F449F1}"/>
              </a:ext>
            </a:extLst>
          </p:cNvPr>
          <p:cNvSpPr>
            <a:spLocks noGrp="1"/>
          </p:cNvSpPr>
          <p:nvPr>
            <p:ph idx="1"/>
          </p:nvPr>
        </p:nvSpPr>
        <p:spPr>
          <a:xfrm>
            <a:off x="581192" y="2180497"/>
            <a:ext cx="11029615" cy="2510774"/>
          </a:xfrm>
        </p:spPr>
        <p:txBody>
          <a:bodyPr/>
          <a:lstStyle/>
          <a:p>
            <a:r>
              <a:rPr lang="en-US" b="0" i="0" dirty="0">
                <a:solidFill>
                  <a:srgbClr val="393939"/>
                </a:solidFill>
                <a:effectLst/>
                <a:latin typeface="+mj-lt"/>
              </a:rPr>
              <a:t>Demand is the consumer’s desire to purchase a particular good or service. Market demand refers to the total quantity of a product or service that consumers are willing and able to purchase at a given price within a specific market. It represents the collective desire and purchasing power of all potential customers.</a:t>
            </a:r>
          </a:p>
          <a:p>
            <a:r>
              <a:rPr lang="en-US" dirty="0">
                <a:latin typeface="+mj-lt"/>
              </a:rPr>
              <a:t>This is determined by how willing consumers are to spend a certain price on a particular good or service. As market demand increases, so does price. When the demand decreases, price will go down as well.</a:t>
            </a:r>
            <a:endParaRPr lang="en-PK" dirty="0">
              <a:latin typeface="+mj-lt"/>
            </a:endParaRPr>
          </a:p>
        </p:txBody>
      </p:sp>
      <p:pic>
        <p:nvPicPr>
          <p:cNvPr id="2052" name="Picture 4" descr="Demand - Free people icons">
            <a:extLst>
              <a:ext uri="{FF2B5EF4-FFF2-40B4-BE49-F238E27FC236}">
                <a16:creationId xmlns:a16="http://schemas.microsoft.com/office/drawing/2014/main" id="{4A30E126-5F11-412C-BBD3-E62CE522B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436" y="457055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830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4FF2E-6DD6-47C7-9441-223386A0BEDB}"/>
              </a:ext>
            </a:extLst>
          </p:cNvPr>
          <p:cNvSpPr>
            <a:spLocks noGrp="1"/>
          </p:cNvSpPr>
          <p:nvPr>
            <p:ph type="ctrTitle"/>
          </p:nvPr>
        </p:nvSpPr>
        <p:spPr>
          <a:xfrm>
            <a:off x="581191" y="3617856"/>
            <a:ext cx="10993549" cy="1475013"/>
          </a:xfrm>
        </p:spPr>
        <p:txBody>
          <a:bodyPr/>
          <a:lstStyle/>
          <a:p>
            <a:pPr algn="ctr"/>
            <a:r>
              <a:rPr lang="en-US" dirty="0">
                <a:solidFill>
                  <a:schemeClr val="bg1"/>
                </a:solidFill>
              </a:rPr>
              <a:t>TYPES OF Demand</a:t>
            </a:r>
            <a:endParaRPr lang="en-PK" dirty="0">
              <a:solidFill>
                <a:schemeClr val="bg1"/>
              </a:solidFill>
            </a:endParaRPr>
          </a:p>
        </p:txBody>
      </p:sp>
      <p:pic>
        <p:nvPicPr>
          <p:cNvPr id="1026" name="Picture 2" descr="purchase icon, comercial icon, trading icon, demand icon, supply icon">
            <a:extLst>
              <a:ext uri="{FF2B5EF4-FFF2-40B4-BE49-F238E27FC236}">
                <a16:creationId xmlns:a16="http://schemas.microsoft.com/office/drawing/2014/main" id="{B499FF4B-73AC-475B-9D4C-9EB1E6146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402" y="75392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07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F8BF253C-04CD-4D77-9AD5-F6CE91FAC5EF}"/>
              </a:ext>
            </a:extLst>
          </p:cNvPr>
          <p:cNvGraphicFramePr>
            <a:graphicFrameLocks noGrp="1"/>
          </p:cNvGraphicFramePr>
          <p:nvPr>
            <p:ph idx="1"/>
            <p:extLst>
              <p:ext uri="{D42A27DB-BD31-4B8C-83A1-F6EECF244321}">
                <p14:modId xmlns:p14="http://schemas.microsoft.com/office/powerpoint/2010/main" val="2750224168"/>
              </p:ext>
            </p:extLst>
          </p:nvPr>
        </p:nvGraphicFramePr>
        <p:xfrm>
          <a:off x="224167" y="166894"/>
          <a:ext cx="11743665" cy="6638208"/>
        </p:xfrm>
        <a:graphic>
          <a:graphicData uri="http://schemas.openxmlformats.org/drawingml/2006/table">
            <a:tbl>
              <a:tblPr firstRow="1" bandRow="1">
                <a:tableStyleId>{5C22544A-7EE6-4342-B048-85BDC9FD1C3A}</a:tableStyleId>
              </a:tblPr>
              <a:tblGrid>
                <a:gridCol w="2751293">
                  <a:extLst>
                    <a:ext uri="{9D8B030D-6E8A-4147-A177-3AD203B41FA5}">
                      <a16:colId xmlns:a16="http://schemas.microsoft.com/office/drawing/2014/main" val="3047439132"/>
                    </a:ext>
                  </a:extLst>
                </a:gridCol>
                <a:gridCol w="4496186">
                  <a:extLst>
                    <a:ext uri="{9D8B030D-6E8A-4147-A177-3AD203B41FA5}">
                      <a16:colId xmlns:a16="http://schemas.microsoft.com/office/drawing/2014/main" val="2347300397"/>
                    </a:ext>
                  </a:extLst>
                </a:gridCol>
                <a:gridCol w="4496186">
                  <a:extLst>
                    <a:ext uri="{9D8B030D-6E8A-4147-A177-3AD203B41FA5}">
                      <a16:colId xmlns:a16="http://schemas.microsoft.com/office/drawing/2014/main" val="351156786"/>
                    </a:ext>
                  </a:extLst>
                </a:gridCol>
              </a:tblGrid>
              <a:tr h="292103">
                <a:tc>
                  <a:txBody>
                    <a:bodyPr/>
                    <a:lstStyle/>
                    <a:p>
                      <a:r>
                        <a:rPr lang="en-US" sz="1800" dirty="0"/>
                        <a:t>Type of Demand</a:t>
                      </a:r>
                      <a:endParaRPr lang="en-PK" sz="1800" dirty="0"/>
                    </a:p>
                  </a:txBody>
                  <a:tcPr/>
                </a:tc>
                <a:tc>
                  <a:txBody>
                    <a:bodyPr/>
                    <a:lstStyle/>
                    <a:p>
                      <a:r>
                        <a:rPr lang="en-US" sz="1800" dirty="0"/>
                        <a:t>Situation</a:t>
                      </a:r>
                      <a:endParaRPr lang="en-PK" sz="1800" dirty="0"/>
                    </a:p>
                  </a:txBody>
                  <a:tcPr/>
                </a:tc>
                <a:tc>
                  <a:txBody>
                    <a:bodyPr/>
                    <a:lstStyle/>
                    <a:p>
                      <a:r>
                        <a:rPr lang="en-US" sz="1800" dirty="0"/>
                        <a:t>Approach</a:t>
                      </a:r>
                      <a:endParaRPr lang="en-PK" sz="1800" dirty="0"/>
                    </a:p>
                  </a:txBody>
                  <a:tcPr/>
                </a:tc>
                <a:extLst>
                  <a:ext uri="{0D108BD9-81ED-4DB2-BD59-A6C34878D82A}">
                    <a16:rowId xmlns:a16="http://schemas.microsoft.com/office/drawing/2014/main" val="1483166354"/>
                  </a:ext>
                </a:extLst>
              </a:tr>
              <a:tr h="720255">
                <a:tc>
                  <a:txBody>
                    <a:bodyPr/>
                    <a:lstStyle/>
                    <a:p>
                      <a:r>
                        <a:rPr lang="en-US" sz="1800" b="1" dirty="0"/>
                        <a:t>Negative Demand</a:t>
                      </a:r>
                      <a:endParaRPr lang="en-PK" sz="1800" b="1" dirty="0"/>
                    </a:p>
                  </a:txBody>
                  <a:tcPr/>
                </a:tc>
                <a:tc>
                  <a:txBody>
                    <a:bodyPr/>
                    <a:lstStyle/>
                    <a:p>
                      <a:r>
                        <a:rPr lang="en-US" sz="1800" dirty="0"/>
                        <a:t>Consumers actively dislike or avoid a product or service.</a:t>
                      </a:r>
                      <a:endParaRPr lang="en-PK" sz="1800" dirty="0"/>
                    </a:p>
                  </a:txBody>
                  <a:tcPr/>
                </a:tc>
                <a:tc>
                  <a:txBody>
                    <a:bodyPr/>
                    <a:lstStyle/>
                    <a:p>
                      <a:r>
                        <a:rPr lang="en-US" sz="1800" b="0" i="0" kern="1200" dirty="0">
                          <a:solidFill>
                            <a:schemeClr val="dk1"/>
                          </a:solidFill>
                          <a:effectLst/>
                          <a:latin typeface="+mn-lt"/>
                          <a:ea typeface="+mn-ea"/>
                          <a:cs typeface="+mn-cs"/>
                        </a:rPr>
                        <a:t>Focus on product improvements, rebranding, or effective communication of benefits.</a:t>
                      </a:r>
                      <a:endParaRPr lang="en-PK" sz="1800" dirty="0"/>
                    </a:p>
                  </a:txBody>
                  <a:tcPr/>
                </a:tc>
                <a:extLst>
                  <a:ext uri="{0D108BD9-81ED-4DB2-BD59-A6C34878D82A}">
                    <a16:rowId xmlns:a16="http://schemas.microsoft.com/office/drawing/2014/main" val="1203641067"/>
                  </a:ext>
                </a:extLst>
              </a:tr>
              <a:tr h="720255">
                <a:tc>
                  <a:txBody>
                    <a:bodyPr/>
                    <a:lstStyle/>
                    <a:p>
                      <a:r>
                        <a:rPr lang="en-US" sz="1800" b="1" dirty="0"/>
                        <a:t>Nonexistent Demand</a:t>
                      </a:r>
                    </a:p>
                  </a:txBody>
                  <a:tcPr/>
                </a:tc>
                <a:tc>
                  <a:txBody>
                    <a:bodyPr/>
                    <a:lstStyle/>
                    <a:p>
                      <a:r>
                        <a:rPr lang="en-US" sz="1800" dirty="0"/>
                        <a:t>There is little to no awareness or interest in the product or service.</a:t>
                      </a:r>
                      <a:endParaRPr lang="en-PK" sz="1800" dirty="0"/>
                    </a:p>
                  </a:txBody>
                  <a:tcPr/>
                </a:tc>
                <a:tc>
                  <a:txBody>
                    <a:bodyPr/>
                    <a:lstStyle/>
                    <a:p>
                      <a:r>
                        <a:rPr lang="en-US" sz="1800" b="0" i="0" kern="1200" dirty="0">
                          <a:solidFill>
                            <a:schemeClr val="dk1"/>
                          </a:solidFill>
                          <a:effectLst/>
                          <a:latin typeface="+mn-lt"/>
                          <a:ea typeface="+mn-ea"/>
                          <a:cs typeface="+mn-cs"/>
                        </a:rPr>
                        <a:t>Create awareness and generate interest through compelling value propositions and promotions.</a:t>
                      </a:r>
                      <a:endParaRPr lang="en-PK" sz="1800" dirty="0"/>
                    </a:p>
                  </a:txBody>
                  <a:tcPr/>
                </a:tc>
                <a:extLst>
                  <a:ext uri="{0D108BD9-81ED-4DB2-BD59-A6C34878D82A}">
                    <a16:rowId xmlns:a16="http://schemas.microsoft.com/office/drawing/2014/main" val="970622008"/>
                  </a:ext>
                </a:extLst>
              </a:tr>
              <a:tr h="720255">
                <a:tc>
                  <a:txBody>
                    <a:bodyPr/>
                    <a:lstStyle/>
                    <a:p>
                      <a:r>
                        <a:rPr lang="en-US" sz="1800" b="1" dirty="0"/>
                        <a:t>Latent Demand</a:t>
                      </a:r>
                    </a:p>
                  </a:txBody>
                  <a:tcPr/>
                </a:tc>
                <a:tc>
                  <a:txBody>
                    <a:bodyPr/>
                    <a:lstStyle/>
                    <a:p>
                      <a:r>
                        <a:rPr lang="en-US" sz="1800" dirty="0"/>
                        <a:t>Consumers have an underlying need but may not be aware of a specific solution.</a:t>
                      </a:r>
                      <a:endParaRPr lang="en-PK" sz="1800" dirty="0"/>
                    </a:p>
                  </a:txBody>
                  <a:tcPr/>
                </a:tc>
                <a:tc>
                  <a:txBody>
                    <a:bodyPr/>
                    <a:lstStyle/>
                    <a:p>
                      <a:r>
                        <a:rPr lang="en-US" sz="1800" b="0" i="0" kern="1200" dirty="0">
                          <a:solidFill>
                            <a:schemeClr val="dk1"/>
                          </a:solidFill>
                          <a:effectLst/>
                          <a:latin typeface="+mn-lt"/>
                          <a:ea typeface="+mn-ea"/>
                          <a:cs typeface="+mn-cs"/>
                        </a:rPr>
                        <a:t>Identify the latent needs and educate consumers on how your offering can address their unmet needs.</a:t>
                      </a:r>
                      <a:endParaRPr lang="en-PK" sz="1800" dirty="0"/>
                    </a:p>
                  </a:txBody>
                  <a:tcPr/>
                </a:tc>
                <a:extLst>
                  <a:ext uri="{0D108BD9-81ED-4DB2-BD59-A6C34878D82A}">
                    <a16:rowId xmlns:a16="http://schemas.microsoft.com/office/drawing/2014/main" val="2257239063"/>
                  </a:ext>
                </a:extLst>
              </a:tr>
              <a:tr h="936331">
                <a:tc>
                  <a:txBody>
                    <a:bodyPr/>
                    <a:lstStyle/>
                    <a:p>
                      <a:r>
                        <a:rPr lang="en-US" sz="1800" b="1" dirty="0"/>
                        <a:t>Declining Demand</a:t>
                      </a:r>
                      <a:endParaRPr lang="en-PK" sz="1800" b="1" dirty="0"/>
                    </a:p>
                  </a:txBody>
                  <a:tcPr/>
                </a:tc>
                <a:tc>
                  <a:txBody>
                    <a:bodyPr/>
                    <a:lstStyle/>
                    <a:p>
                      <a:r>
                        <a:rPr lang="en-US" sz="1800" dirty="0"/>
                        <a:t>Demand for a product or service is decreasing over time.</a:t>
                      </a:r>
                      <a:endParaRPr lang="en-PK" sz="1800" dirty="0"/>
                    </a:p>
                  </a:txBody>
                  <a:tcPr/>
                </a:tc>
                <a:tc>
                  <a:txBody>
                    <a:bodyPr/>
                    <a:lstStyle/>
                    <a:p>
                      <a:r>
                        <a:rPr lang="en-US" sz="1800" b="0" i="0" kern="1200" dirty="0">
                          <a:solidFill>
                            <a:schemeClr val="dk1"/>
                          </a:solidFill>
                          <a:effectLst/>
                          <a:latin typeface="+mn-lt"/>
                          <a:ea typeface="+mn-ea"/>
                          <a:cs typeface="+mn-cs"/>
                        </a:rPr>
                        <a:t>Investigate the reasons behind the decline and focus on product innovation or diversification to revitalize interest.</a:t>
                      </a:r>
                      <a:endParaRPr lang="en-PK" sz="1800" dirty="0"/>
                    </a:p>
                  </a:txBody>
                  <a:tcPr/>
                </a:tc>
                <a:extLst>
                  <a:ext uri="{0D108BD9-81ED-4DB2-BD59-A6C34878D82A}">
                    <a16:rowId xmlns:a16="http://schemas.microsoft.com/office/drawing/2014/main" val="479824178"/>
                  </a:ext>
                </a:extLst>
              </a:tr>
              <a:tr h="936331">
                <a:tc>
                  <a:txBody>
                    <a:bodyPr/>
                    <a:lstStyle/>
                    <a:p>
                      <a:r>
                        <a:rPr lang="en-US" sz="1800" b="1" dirty="0"/>
                        <a:t>Irregular Demand</a:t>
                      </a:r>
                      <a:endParaRPr lang="en-PK" sz="1800" b="1" dirty="0"/>
                    </a:p>
                  </a:txBody>
                  <a:tcPr/>
                </a:tc>
                <a:tc>
                  <a:txBody>
                    <a:bodyPr/>
                    <a:lstStyle/>
                    <a:p>
                      <a:r>
                        <a:rPr lang="en-US" sz="1800" dirty="0"/>
                        <a:t>Demand fluctuates unpredictably, often due to seasonal factors or external events.</a:t>
                      </a:r>
                      <a:endParaRPr lang="en-PK" sz="1800" dirty="0"/>
                    </a:p>
                  </a:txBody>
                  <a:tcPr/>
                </a:tc>
                <a:tc>
                  <a:txBody>
                    <a:bodyPr/>
                    <a:lstStyle/>
                    <a:p>
                      <a:r>
                        <a:rPr lang="en-US" sz="1800" b="0" i="0" kern="1200" dirty="0">
                          <a:solidFill>
                            <a:schemeClr val="dk1"/>
                          </a:solidFill>
                          <a:effectLst/>
                          <a:latin typeface="+mn-lt"/>
                          <a:ea typeface="+mn-ea"/>
                          <a:cs typeface="+mn-cs"/>
                        </a:rPr>
                        <a:t>Implement flexible pricing strategies, plan effective marketing campaign. Promotions and discounts during peak demand periods</a:t>
                      </a:r>
                      <a:endParaRPr lang="en-PK" sz="1800" dirty="0"/>
                    </a:p>
                  </a:txBody>
                  <a:tcPr/>
                </a:tc>
                <a:extLst>
                  <a:ext uri="{0D108BD9-81ED-4DB2-BD59-A6C34878D82A}">
                    <a16:rowId xmlns:a16="http://schemas.microsoft.com/office/drawing/2014/main" val="821810638"/>
                  </a:ext>
                </a:extLst>
              </a:tr>
              <a:tr h="936331">
                <a:tc>
                  <a:txBody>
                    <a:bodyPr/>
                    <a:lstStyle/>
                    <a:p>
                      <a:r>
                        <a:rPr lang="en-US" sz="1800" b="1" dirty="0"/>
                        <a:t>Full Demand</a:t>
                      </a:r>
                      <a:endParaRPr lang="en-PK" sz="1800" b="1" dirty="0"/>
                    </a:p>
                  </a:txBody>
                  <a:tcPr/>
                </a:tc>
                <a:tc>
                  <a:txBody>
                    <a:bodyPr/>
                    <a:lstStyle/>
                    <a:p>
                      <a:r>
                        <a:rPr lang="en-US" sz="1800" dirty="0"/>
                        <a:t>Demand matches or exceeds the available supply.</a:t>
                      </a:r>
                      <a:endParaRPr lang="en-PK" sz="1800" dirty="0"/>
                    </a:p>
                  </a:txBody>
                  <a:tcPr/>
                </a:tc>
                <a:tc>
                  <a:txBody>
                    <a:bodyPr/>
                    <a:lstStyle/>
                    <a:p>
                      <a:r>
                        <a:rPr lang="en-US" sz="1800" b="0" i="0" kern="1200" dirty="0">
                          <a:solidFill>
                            <a:schemeClr val="dk1"/>
                          </a:solidFill>
                          <a:effectLst/>
                          <a:latin typeface="+mn-lt"/>
                          <a:ea typeface="+mn-ea"/>
                          <a:cs typeface="+mn-cs"/>
                        </a:rPr>
                        <a:t>Maintain quality and customer satisfaction. Explore opportunities to upsell or cross-sell to existing customers.</a:t>
                      </a:r>
                      <a:endParaRPr lang="en-PK" sz="1800" dirty="0"/>
                    </a:p>
                  </a:txBody>
                  <a:tcPr/>
                </a:tc>
                <a:extLst>
                  <a:ext uri="{0D108BD9-81ED-4DB2-BD59-A6C34878D82A}">
                    <a16:rowId xmlns:a16="http://schemas.microsoft.com/office/drawing/2014/main" val="1816574770"/>
                  </a:ext>
                </a:extLst>
              </a:tr>
              <a:tr h="720255">
                <a:tc>
                  <a:txBody>
                    <a:bodyPr/>
                    <a:lstStyle/>
                    <a:p>
                      <a:r>
                        <a:rPr lang="en-US" sz="1800" b="1" dirty="0"/>
                        <a:t>Overfull Demand</a:t>
                      </a:r>
                    </a:p>
                    <a:p>
                      <a:endParaRPr lang="en-US" sz="18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Demand exceeds the available supply, leading to shortages.</a:t>
                      </a:r>
                    </a:p>
                    <a:p>
                      <a:endParaRPr lang="en-PK" sz="1800" dirty="0"/>
                    </a:p>
                  </a:txBody>
                  <a:tcPr/>
                </a:tc>
                <a:tc>
                  <a:txBody>
                    <a:bodyPr/>
                    <a:lstStyle/>
                    <a:p>
                      <a:r>
                        <a:rPr lang="en-US" sz="1800" dirty="0"/>
                        <a:t>Increase production capacity, manage customer expectations transparently</a:t>
                      </a:r>
                      <a:endParaRPr lang="en-PK" sz="1800" dirty="0"/>
                    </a:p>
                  </a:txBody>
                  <a:tcPr/>
                </a:tc>
                <a:extLst>
                  <a:ext uri="{0D108BD9-81ED-4DB2-BD59-A6C34878D82A}">
                    <a16:rowId xmlns:a16="http://schemas.microsoft.com/office/drawing/2014/main" val="362669285"/>
                  </a:ext>
                </a:extLst>
              </a:tr>
            </a:tbl>
          </a:graphicData>
        </a:graphic>
      </p:graphicFrame>
    </p:spTree>
    <p:extLst>
      <p:ext uri="{BB962C8B-B14F-4D97-AF65-F5344CB8AC3E}">
        <p14:creationId xmlns:p14="http://schemas.microsoft.com/office/powerpoint/2010/main" val="3530555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B44DF9-2344-4B07-BF5D-3A3AFE3BCF3D}"/>
              </a:ext>
            </a:extLst>
          </p:cNvPr>
          <p:cNvPicPr>
            <a:picLocks noChangeAspect="1"/>
          </p:cNvPicPr>
          <p:nvPr/>
        </p:nvPicPr>
        <p:blipFill>
          <a:blip r:embed="rId2"/>
          <a:stretch>
            <a:fillRect/>
          </a:stretch>
        </p:blipFill>
        <p:spPr>
          <a:xfrm>
            <a:off x="2999133" y="5625913"/>
            <a:ext cx="6193734" cy="1232087"/>
          </a:xfrm>
          <a:prstGeom prst="rect">
            <a:avLst/>
          </a:prstGeom>
        </p:spPr>
      </p:pic>
      <p:sp>
        <p:nvSpPr>
          <p:cNvPr id="2" name="Title 1">
            <a:extLst>
              <a:ext uri="{FF2B5EF4-FFF2-40B4-BE49-F238E27FC236}">
                <a16:creationId xmlns:a16="http://schemas.microsoft.com/office/drawing/2014/main" id="{6058A1E7-BFD3-4E39-99FE-3BF7B84867CE}"/>
              </a:ext>
            </a:extLst>
          </p:cNvPr>
          <p:cNvSpPr>
            <a:spLocks noGrp="1"/>
          </p:cNvSpPr>
          <p:nvPr>
            <p:ph type="title"/>
          </p:nvPr>
        </p:nvSpPr>
        <p:spPr/>
        <p:txBody>
          <a:bodyPr/>
          <a:lstStyle/>
          <a:p>
            <a:pPr algn="ctr"/>
            <a:r>
              <a:rPr lang="en-US" dirty="0"/>
              <a:t>In a nutshell</a:t>
            </a:r>
            <a:endParaRPr lang="en-PK" dirty="0"/>
          </a:p>
        </p:txBody>
      </p:sp>
      <p:sp>
        <p:nvSpPr>
          <p:cNvPr id="3" name="Content Placeholder 2">
            <a:extLst>
              <a:ext uri="{FF2B5EF4-FFF2-40B4-BE49-F238E27FC236}">
                <a16:creationId xmlns:a16="http://schemas.microsoft.com/office/drawing/2014/main" id="{76C650FB-B28D-42C5-8922-6D3B2C41AA4C}"/>
              </a:ext>
            </a:extLst>
          </p:cNvPr>
          <p:cNvSpPr>
            <a:spLocks noGrp="1"/>
          </p:cNvSpPr>
          <p:nvPr>
            <p:ph idx="1"/>
          </p:nvPr>
        </p:nvSpPr>
        <p:spPr>
          <a:xfrm>
            <a:off x="687210" y="1891748"/>
            <a:ext cx="11029615" cy="3975348"/>
          </a:xfrm>
        </p:spPr>
        <p:txBody>
          <a:bodyPr/>
          <a:lstStyle/>
          <a:p>
            <a:r>
              <a:rPr lang="en-US" b="1" dirty="0"/>
              <a:t>Needs: </a:t>
            </a:r>
            <a:r>
              <a:rPr lang="en-US" dirty="0"/>
              <a:t>Needs are the basic requirements for human survival such as food, shelter, and clothing. They are considered a primary motivator for consumers as they are essential to sustain life.</a:t>
            </a:r>
          </a:p>
          <a:p>
            <a:r>
              <a:rPr lang="en-US" b="1" dirty="0"/>
              <a:t>Wants: </a:t>
            </a:r>
            <a:r>
              <a:rPr lang="en-US" dirty="0"/>
              <a:t>Wants are desires or aspirations that go beyond basic human needs. For example, a person may need food to survive, but they may want a specific type of food or brand. Wants are often influenced by social and cultural factors and can vary greatly from person to person.</a:t>
            </a:r>
          </a:p>
          <a:p>
            <a:r>
              <a:rPr lang="en-US" b="1" dirty="0"/>
              <a:t>Demands: </a:t>
            </a:r>
            <a:r>
              <a:rPr lang="en-US" dirty="0"/>
              <a:t>Demands refer to the willingness and ability of customers to purchase a product or service. It represents the economic desire for a product or service backed by the ability to pay for it.</a:t>
            </a:r>
          </a:p>
          <a:p>
            <a:r>
              <a:rPr lang="en-US" b="1" dirty="0"/>
              <a:t>Desires: </a:t>
            </a:r>
            <a:r>
              <a:rPr lang="en-US" dirty="0"/>
              <a:t>Desires are strong wishes or wants that often arise from the social or cultural context of an individual. They may not be essential, but they are compelling motivators for consumption.</a:t>
            </a:r>
          </a:p>
        </p:txBody>
      </p:sp>
    </p:spTree>
    <p:extLst>
      <p:ext uri="{BB962C8B-B14F-4D97-AF65-F5344CB8AC3E}">
        <p14:creationId xmlns:p14="http://schemas.microsoft.com/office/powerpoint/2010/main" val="4181296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84035-0515-48C2-B369-17148441715F}"/>
              </a:ext>
            </a:extLst>
          </p:cNvPr>
          <p:cNvSpPr>
            <a:spLocks noGrp="1"/>
          </p:cNvSpPr>
          <p:nvPr>
            <p:ph type="title"/>
          </p:nvPr>
        </p:nvSpPr>
        <p:spPr/>
        <p:txBody>
          <a:bodyPr/>
          <a:lstStyle/>
          <a:p>
            <a:pPr algn="ctr"/>
            <a:r>
              <a:rPr lang="en-US" dirty="0"/>
              <a:t>Customer driven marketing strategy</a:t>
            </a:r>
            <a:endParaRPr lang="en-PK" dirty="0"/>
          </a:p>
        </p:txBody>
      </p:sp>
      <p:sp>
        <p:nvSpPr>
          <p:cNvPr id="3" name="Content Placeholder 2">
            <a:extLst>
              <a:ext uri="{FF2B5EF4-FFF2-40B4-BE49-F238E27FC236}">
                <a16:creationId xmlns:a16="http://schemas.microsoft.com/office/drawing/2014/main" id="{80B788EB-E504-4CDC-88A9-D033BAF23807}"/>
              </a:ext>
            </a:extLst>
          </p:cNvPr>
          <p:cNvSpPr>
            <a:spLocks noGrp="1"/>
          </p:cNvSpPr>
          <p:nvPr>
            <p:ph idx="1"/>
          </p:nvPr>
        </p:nvSpPr>
        <p:spPr>
          <a:xfrm>
            <a:off x="1588359" y="2100461"/>
            <a:ext cx="9291678" cy="2744538"/>
          </a:xfrm>
        </p:spPr>
        <p:txBody>
          <a:bodyPr>
            <a:normAutofit/>
          </a:bodyPr>
          <a:lstStyle/>
          <a:p>
            <a:pPr marL="0" indent="0" algn="ctr">
              <a:buNone/>
            </a:pPr>
            <a:r>
              <a:rPr lang="en-US" sz="2000" dirty="0"/>
              <a:t>“Customer-driven marketing is a marketing approach that focuses on building strong, positive relationships with existing customers. By identifying your target market, meeting the needs of your customers, and ensuring they are satisfied with their experience at every touch point, your company will become a magnet for new prospects and returning customers”.</a:t>
            </a:r>
            <a:endParaRPr lang="en-PK" sz="2000" dirty="0"/>
          </a:p>
        </p:txBody>
      </p:sp>
      <p:pic>
        <p:nvPicPr>
          <p:cNvPr id="4100" name="Picture 4" descr="Conceptual Vector Branding Marketing Strategy Icon Of Hand Repeatedly  Sending Brand In To Customer Mind Or In To Brain In His Open Head | Modern  Flat Design Business Linear Illustration And Infographic">
            <a:extLst>
              <a:ext uri="{FF2B5EF4-FFF2-40B4-BE49-F238E27FC236}">
                <a16:creationId xmlns:a16="http://schemas.microsoft.com/office/drawing/2014/main" id="{7D2C88BA-3643-4142-8242-6FDB459C5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437" y="458380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172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2C81-BA3B-4D80-AF43-CB0EC3E4D463}"/>
              </a:ext>
            </a:extLst>
          </p:cNvPr>
          <p:cNvSpPr>
            <a:spLocks noGrp="1"/>
          </p:cNvSpPr>
          <p:nvPr>
            <p:ph type="title"/>
          </p:nvPr>
        </p:nvSpPr>
        <p:spPr/>
        <p:txBody>
          <a:bodyPr/>
          <a:lstStyle/>
          <a:p>
            <a:pPr algn="ctr"/>
            <a:r>
              <a:rPr lang="en-US" dirty="0"/>
              <a:t>The three C's </a:t>
            </a:r>
            <a:endParaRPr lang="en-PK" dirty="0"/>
          </a:p>
        </p:txBody>
      </p:sp>
      <p:sp>
        <p:nvSpPr>
          <p:cNvPr id="3" name="Content Placeholder 2">
            <a:extLst>
              <a:ext uri="{FF2B5EF4-FFF2-40B4-BE49-F238E27FC236}">
                <a16:creationId xmlns:a16="http://schemas.microsoft.com/office/drawing/2014/main" id="{2F8CB939-B4FE-4A32-A1B6-AEC9B524AE93}"/>
              </a:ext>
            </a:extLst>
          </p:cNvPr>
          <p:cNvSpPr>
            <a:spLocks noGrp="1"/>
          </p:cNvSpPr>
          <p:nvPr>
            <p:ph idx="1"/>
          </p:nvPr>
        </p:nvSpPr>
        <p:spPr>
          <a:xfrm>
            <a:off x="1649897" y="2967057"/>
            <a:ext cx="3869634" cy="2940836"/>
          </a:xfrm>
        </p:spPr>
        <p:txBody>
          <a:bodyPr>
            <a:normAutofit/>
          </a:bodyPr>
          <a:lstStyle/>
          <a:p>
            <a:pPr marL="0" indent="0" algn="ctr">
              <a:buNone/>
            </a:pPr>
            <a:r>
              <a:rPr lang="en-US" sz="2000" b="1" dirty="0"/>
              <a:t>Customers, Competition and Company </a:t>
            </a:r>
          </a:p>
          <a:p>
            <a:pPr marL="0" indent="0" algn="ctr">
              <a:buNone/>
            </a:pPr>
            <a:r>
              <a:rPr lang="en-US" sz="2000" dirty="0"/>
              <a:t>are essential to creating a marketing strategy that will resonate with your target audience, differentiate your offerings from your competition, and effectively communicate your brand's value.</a:t>
            </a:r>
            <a:endParaRPr lang="en-PK" sz="2000" dirty="0"/>
          </a:p>
        </p:txBody>
      </p:sp>
      <p:pic>
        <p:nvPicPr>
          <p:cNvPr id="3074" name="Picture 2" descr="The 3 Cs to a Great B2B Marketing Strategy">
            <a:extLst>
              <a:ext uri="{FF2B5EF4-FFF2-40B4-BE49-F238E27FC236}">
                <a16:creationId xmlns:a16="http://schemas.microsoft.com/office/drawing/2014/main" id="{588BFCCA-6B81-462F-AEF4-55E884D25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538" y="2808746"/>
            <a:ext cx="3120887" cy="2940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95302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60</TotalTime>
  <Words>574</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Wingdings 2</vt:lpstr>
      <vt:lpstr>Dividend</vt:lpstr>
      <vt:lpstr>Marketing</vt:lpstr>
      <vt:lpstr>Understanding the terms Need, Wants demand and desire</vt:lpstr>
      <vt:lpstr>Demand </vt:lpstr>
      <vt:lpstr>TYPES OF Demand</vt:lpstr>
      <vt:lpstr>PowerPoint Presentation</vt:lpstr>
      <vt:lpstr>In a nutshell</vt:lpstr>
      <vt:lpstr>Customer driven marketing strategy</vt:lpstr>
      <vt:lpstr>The three 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dc:title>
  <dc:creator>Sameen Fatima</dc:creator>
  <cp:lastModifiedBy>Sameen Fatima</cp:lastModifiedBy>
  <cp:revision>4</cp:revision>
  <dcterms:created xsi:type="dcterms:W3CDTF">2024-10-10T06:37:38Z</dcterms:created>
  <dcterms:modified xsi:type="dcterms:W3CDTF">2024-10-10T07:37:48Z</dcterms:modified>
</cp:coreProperties>
</file>