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10" r:id="rId1"/>
  </p:sldMasterIdLst>
  <p:sldIdLst>
    <p:sldId id="256" r:id="rId2"/>
    <p:sldId id="268" r:id="rId3"/>
    <p:sldId id="259" r:id="rId4"/>
    <p:sldId id="260" r:id="rId5"/>
    <p:sldId id="261" r:id="rId6"/>
    <p:sldId id="257" r:id="rId7"/>
    <p:sldId id="262" r:id="rId8"/>
    <p:sldId id="263" r:id="rId9"/>
    <p:sldId id="264" r:id="rId10"/>
    <p:sldId id="267" r:id="rId11"/>
    <p:sldId id="266" r:id="rId12"/>
    <p:sldId id="272"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61" d="100"/>
          <a:sy n="61" d="100"/>
        </p:scale>
        <p:origin x="108"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DDA51639-B2D6-4652-B8C3-1B4C224A7BAF}" type="datetimeFigureOut">
              <a:rPr lang="en-US" smtClean="0"/>
              <a:t>10/10/2024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7059539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smtClean="0"/>
              <a:t>10/10/2024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63995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smtClean="0"/>
              <a:t>10/10/2024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7043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smtClean="0"/>
              <a:t>10/10/2024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45006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C44961B7-6B89-48AB-966F-622E2788EECC}" type="datetimeFigureOut">
              <a:rPr lang="en-US" smtClean="0"/>
              <a:t>10/10/2024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7476682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DBD3D6FB-79CC-4683-A046-BBE785BA1BED}" type="datetimeFigureOut">
              <a:rPr lang="en-US" smtClean="0"/>
              <a:t>10/10/2024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60637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9512B3E8-48F1-4B23-8498-D8A04A81EC9C}" type="datetimeFigureOut">
              <a:rPr lang="en-US" smtClean="0"/>
              <a:t>10/10/2024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827585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smtClean="0"/>
              <a:t>10/10/2024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31773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smtClean="0"/>
              <a:t>10/10/2024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0211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1CF131DD-A141-4471-BCF9-C6073EDD7E20}" type="datetimeFigureOut">
              <a:rPr lang="en-US" smtClean="0"/>
              <a:t>10/10/2024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827992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AB334A90-EB03-42F3-8859-2C2B2724C058}" type="datetimeFigureOut">
              <a:rPr lang="en-US" smtClean="0"/>
              <a:t>10/10/2024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63108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CBC48EC7-AF6A-48D3-8284-14BACBEBDD84}" type="datetimeFigureOut">
              <a:rPr lang="en-US" smtClean="0"/>
              <a:t>10/10/2024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3467794"/>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7832" y="1460643"/>
            <a:ext cx="9068586" cy="2590800"/>
          </a:xfrm>
        </p:spPr>
        <p:txBody>
          <a:bodyPr>
            <a:normAutofit/>
          </a:bodyPr>
          <a:lstStyle/>
          <a:p>
            <a:pPr algn="ctr"/>
            <a:r>
              <a:rPr lang="en-US" sz="8000" spc="600" dirty="0" smtClean="0">
                <a:solidFill>
                  <a:schemeClr val="accent1"/>
                </a:solidFill>
              </a:rPr>
              <a:t>MARKETING</a:t>
            </a:r>
            <a:endParaRPr lang="en-US" sz="8000" spc="600" dirty="0">
              <a:solidFill>
                <a:schemeClr val="accent1"/>
              </a:solidFill>
            </a:endParaRPr>
          </a:p>
        </p:txBody>
      </p:sp>
    </p:spTree>
    <p:extLst>
      <p:ext uri="{BB962C8B-B14F-4D97-AF65-F5344CB8AC3E}">
        <p14:creationId xmlns:p14="http://schemas.microsoft.com/office/powerpoint/2010/main" val="360782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SWOT ANALYSIS</a:t>
            </a:r>
          </a:p>
        </p:txBody>
      </p:sp>
    </p:spTree>
    <p:extLst>
      <p:ext uri="{BB962C8B-B14F-4D97-AF65-F5344CB8AC3E}">
        <p14:creationId xmlns:p14="http://schemas.microsoft.com/office/powerpoint/2010/main" val="1963926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0051" y="2963917"/>
            <a:ext cx="10058400" cy="1219305"/>
          </a:xfrm>
        </p:spPr>
        <p:txBody>
          <a:bodyPr/>
          <a:lstStyle/>
          <a:p>
            <a:pPr algn="ctr"/>
            <a:r>
              <a:rPr lang="en-US" dirty="0" smtClean="0"/>
              <a:t>Let’s do a self-check</a:t>
            </a:r>
            <a:endParaRPr lang="en-US" dirty="0"/>
          </a:p>
        </p:txBody>
      </p:sp>
    </p:spTree>
    <p:extLst>
      <p:ext uri="{BB962C8B-B14F-4D97-AF65-F5344CB8AC3E}">
        <p14:creationId xmlns:p14="http://schemas.microsoft.com/office/powerpoint/2010/main" val="4198935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SWOT analysis</a:t>
            </a:r>
            <a:endParaRPr lang="en-US" dirty="0"/>
          </a:p>
        </p:txBody>
      </p:sp>
      <p:sp>
        <p:nvSpPr>
          <p:cNvPr id="3" name="Content Placeholder 2"/>
          <p:cNvSpPr>
            <a:spLocks noGrp="1"/>
          </p:cNvSpPr>
          <p:nvPr>
            <p:ph idx="1"/>
          </p:nvPr>
        </p:nvSpPr>
        <p:spPr>
          <a:xfrm>
            <a:off x="2231136" y="2638044"/>
            <a:ext cx="7729728" cy="2737997"/>
          </a:xfrm>
        </p:spPr>
        <p:txBody>
          <a:bodyPr>
            <a:normAutofit/>
          </a:bodyPr>
          <a:lstStyle/>
          <a:p>
            <a:pPr>
              <a:buFont typeface="Wingdings" panose="05000000000000000000" pitchFamily="2" charset="2"/>
              <a:buChar char="§"/>
            </a:pPr>
            <a:r>
              <a:rPr lang="en-US" sz="2000" dirty="0"/>
              <a:t>SWOT </a:t>
            </a:r>
            <a:r>
              <a:rPr lang="en-US" sz="2000" dirty="0" smtClean="0"/>
              <a:t>analysis </a:t>
            </a:r>
            <a:r>
              <a:rPr lang="en-US" sz="2000" dirty="0"/>
              <a:t>is a </a:t>
            </a:r>
            <a:r>
              <a:rPr lang="en-US" sz="2000" dirty="0" smtClean="0"/>
              <a:t>strategic </a:t>
            </a:r>
            <a:r>
              <a:rPr lang="en-US" sz="2000" dirty="0"/>
              <a:t>planning technique that provides assessment tools.</a:t>
            </a:r>
          </a:p>
          <a:p>
            <a:pPr>
              <a:buFont typeface="Wingdings" panose="05000000000000000000" pitchFamily="2" charset="2"/>
              <a:buChar char="§"/>
            </a:pPr>
            <a:r>
              <a:rPr lang="en-US" sz="2000" dirty="0" smtClean="0"/>
              <a:t>It’s a framework </a:t>
            </a:r>
            <a:r>
              <a:rPr lang="en-US" sz="2000" dirty="0"/>
              <a:t>used to evaluate a company's competitive </a:t>
            </a:r>
            <a:r>
              <a:rPr lang="en-US" sz="2000" dirty="0" smtClean="0"/>
              <a:t>position. </a:t>
            </a:r>
          </a:p>
          <a:p>
            <a:pPr>
              <a:buFont typeface="Wingdings" panose="05000000000000000000" pitchFamily="2" charset="2"/>
              <a:buChar char="§"/>
            </a:pPr>
            <a:r>
              <a:rPr lang="en-US" sz="2000" dirty="0" smtClean="0"/>
              <a:t>Identifying core strengths, weaknesses, opportunities, and threats leads to fact-based analysis, fresh perspectives, and new ideas.</a:t>
            </a:r>
          </a:p>
          <a:p>
            <a:pPr>
              <a:buFont typeface="Wingdings" panose="05000000000000000000" pitchFamily="2" charset="2"/>
              <a:buChar char="§"/>
            </a:pPr>
            <a:r>
              <a:rPr lang="en-US" sz="2000" dirty="0" smtClean="0"/>
              <a:t>SWOT </a:t>
            </a:r>
            <a:r>
              <a:rPr lang="en-US" sz="2000" dirty="0"/>
              <a:t>analysis assesses internal and external factors, as well as current and future potential. </a:t>
            </a:r>
            <a:endParaRPr lang="en-US" sz="2000" dirty="0" smtClean="0"/>
          </a:p>
        </p:txBody>
      </p:sp>
    </p:spTree>
    <p:extLst>
      <p:ext uri="{BB962C8B-B14F-4D97-AF65-F5344CB8AC3E}">
        <p14:creationId xmlns:p14="http://schemas.microsoft.com/office/powerpoint/2010/main" val="3202644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rot="16200000">
            <a:off x="-1350580" y="2715814"/>
            <a:ext cx="5554718" cy="1403131"/>
          </a:xfrm>
          <a:prstGeom prst="rect">
            <a:avLst/>
          </a:prstGeom>
          <a:solidFill>
            <a:schemeClr val="accent1"/>
          </a:solidFill>
        </p:spPr>
        <p:txBody>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endParaRPr lang="en-US" dirty="0" smtClean="0"/>
          </a:p>
          <a:p>
            <a:r>
              <a:rPr lang="en-US" dirty="0" smtClean="0"/>
              <a:t>SWOT ANALYSIS</a:t>
            </a:r>
            <a:endParaRPr lang="en-US" dirty="0"/>
          </a:p>
        </p:txBody>
      </p:sp>
      <p:pic>
        <p:nvPicPr>
          <p:cNvPr id="5" name="Picture 4"/>
          <p:cNvPicPr>
            <a:picLocks noChangeAspect="1"/>
          </p:cNvPicPr>
          <p:nvPr/>
        </p:nvPicPr>
        <p:blipFill>
          <a:blip r:embed="rId2"/>
          <a:stretch>
            <a:fillRect/>
          </a:stretch>
        </p:blipFill>
        <p:spPr>
          <a:xfrm>
            <a:off x="3074275" y="640020"/>
            <a:ext cx="8198069" cy="5476876"/>
          </a:xfrm>
          <a:prstGeom prst="rect">
            <a:avLst/>
          </a:prstGeom>
        </p:spPr>
      </p:pic>
      <p:sp>
        <p:nvSpPr>
          <p:cNvPr id="6" name="Rectangle 5"/>
          <p:cNvSpPr/>
          <p:nvPr/>
        </p:nvSpPr>
        <p:spPr>
          <a:xfrm>
            <a:off x="9270124" y="5486400"/>
            <a:ext cx="1923393" cy="583324"/>
          </a:xfrm>
          <a:prstGeom prst="rect">
            <a:avLst/>
          </a:prstGeom>
          <a:solidFill>
            <a:srgbClr val="F7F7FB"/>
          </a:solidFill>
          <a:ln>
            <a:solidFill>
              <a:srgbClr val="F7F7F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9826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Marketing Mix (4P</a:t>
            </a:r>
            <a:r>
              <a:rPr lang="en-US" sz="1400" dirty="0"/>
              <a:t>S</a:t>
            </a:r>
            <a:r>
              <a:rPr lang="en-US" sz="4000" dirty="0"/>
              <a:t>)</a:t>
            </a:r>
            <a:endParaRPr lang="en-US" dirty="0"/>
          </a:p>
        </p:txBody>
      </p:sp>
      <p:sp>
        <p:nvSpPr>
          <p:cNvPr id="3" name="Text Placeholder 2"/>
          <p:cNvSpPr>
            <a:spLocks noGrp="1"/>
          </p:cNvSpPr>
          <p:nvPr>
            <p:ph type="body" idx="1"/>
          </p:nvPr>
        </p:nvSpPr>
        <p:spPr>
          <a:xfrm>
            <a:off x="2695194" y="4352465"/>
            <a:ext cx="6801612" cy="739797"/>
          </a:xfrm>
        </p:spPr>
        <p:txBody>
          <a:bodyPr>
            <a:normAutofit/>
          </a:bodyPr>
          <a:lstStyle/>
          <a:p>
            <a:r>
              <a:rPr lang="en-US" sz="2800" dirty="0"/>
              <a:t>Product, Place, Price </a:t>
            </a:r>
            <a:r>
              <a:rPr lang="en-US" sz="2800" dirty="0" smtClean="0"/>
              <a:t>and </a:t>
            </a:r>
            <a:r>
              <a:rPr lang="en-US" sz="2800" dirty="0"/>
              <a:t>Promotions</a:t>
            </a:r>
          </a:p>
          <a:p>
            <a:endParaRPr lang="en-US" dirty="0"/>
          </a:p>
        </p:txBody>
      </p:sp>
    </p:spTree>
    <p:extLst>
      <p:ext uri="{BB962C8B-B14F-4D97-AF65-F5344CB8AC3E}">
        <p14:creationId xmlns:p14="http://schemas.microsoft.com/office/powerpoint/2010/main" val="3037786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86455" y="346842"/>
            <a:ext cx="8355724" cy="6124903"/>
          </a:xfrm>
          <a:prstGeom prst="rect">
            <a:avLst/>
          </a:prstGeom>
        </p:spPr>
      </p:pic>
    </p:spTree>
    <p:extLst>
      <p:ext uri="{BB962C8B-B14F-4D97-AF65-F5344CB8AC3E}">
        <p14:creationId xmlns:p14="http://schemas.microsoft.com/office/powerpoint/2010/main" val="3239201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520262"/>
            <a:ext cx="10058400" cy="822960"/>
          </a:xfrm>
        </p:spPr>
        <p:txBody>
          <a:bodyPr/>
          <a:lstStyle/>
          <a:p>
            <a:pPr algn="ctr"/>
            <a:r>
              <a:rPr lang="en-US" dirty="0" smtClean="0"/>
              <a:t>Explanation</a:t>
            </a:r>
            <a:endParaRPr lang="en-US" dirty="0"/>
          </a:p>
        </p:txBody>
      </p:sp>
      <p:sp>
        <p:nvSpPr>
          <p:cNvPr id="3" name="Content Placeholder 2"/>
          <p:cNvSpPr>
            <a:spLocks noGrp="1"/>
          </p:cNvSpPr>
          <p:nvPr>
            <p:ph idx="1"/>
          </p:nvPr>
        </p:nvSpPr>
        <p:spPr>
          <a:xfrm>
            <a:off x="1097280" y="1845734"/>
            <a:ext cx="10348486" cy="4023360"/>
          </a:xfrm>
        </p:spPr>
        <p:txBody>
          <a:bodyPr>
            <a:normAutofit fontScale="25000" lnSpcReduction="20000"/>
          </a:bodyPr>
          <a:lstStyle/>
          <a:p>
            <a:pPr fontAlgn="base"/>
            <a:r>
              <a:rPr lang="en-US" sz="7200" b="1" dirty="0" smtClean="0"/>
              <a:t>Product: Product</a:t>
            </a:r>
            <a:r>
              <a:rPr lang="en-US" sz="7200" dirty="0" smtClean="0"/>
              <a:t> refers to what the company offers. This is about designing the product or service to meet the needs and wants of the customers. Factors such as the quality, design and packaging of the product must also be considered. In particular, the product life cycle plays a hugely important role in product strategy planning.</a:t>
            </a:r>
          </a:p>
          <a:p>
            <a:pPr fontAlgn="base"/>
            <a:r>
              <a:rPr lang="en-US" sz="7200" b="1" dirty="0" smtClean="0"/>
              <a:t>Price: </a:t>
            </a:r>
            <a:r>
              <a:rPr lang="en-US" sz="7200" dirty="0" smtClean="0"/>
              <a:t>Price is the amount a customer has to pay for the product. </a:t>
            </a:r>
            <a:r>
              <a:rPr lang="en-US" sz="7200" dirty="0"/>
              <a:t>T</a:t>
            </a:r>
            <a:r>
              <a:rPr lang="en-US" sz="7200" dirty="0" smtClean="0"/>
              <a:t>he company must find the right price to both generate profits and remain competitive. Factors such as discounts, promotions, and payment terms must also be considered in the pricing strategy.</a:t>
            </a:r>
          </a:p>
          <a:p>
            <a:pPr fontAlgn="base"/>
            <a:r>
              <a:rPr lang="en-US" sz="7200" b="1" dirty="0" smtClean="0"/>
              <a:t>Place: </a:t>
            </a:r>
            <a:r>
              <a:rPr lang="en-US" sz="7200" dirty="0" smtClean="0"/>
              <a:t>Placement refers to the way the product is made available to the customer. This is about finding the right distribution channel and the right distribution partners to get the product delivered to the customer. Factors such as the availability and presentation of the product at the point of sale must also be taken into account.</a:t>
            </a:r>
            <a:r>
              <a:rPr lang="en-US" sz="7200" b="1" dirty="0" smtClean="0"/>
              <a:t> </a:t>
            </a:r>
          </a:p>
          <a:p>
            <a:pPr fontAlgn="base"/>
            <a:r>
              <a:rPr lang="en-US" sz="7200" b="1" dirty="0" smtClean="0"/>
              <a:t>Promotion:</a:t>
            </a:r>
            <a:r>
              <a:rPr lang="en-US" sz="7200" dirty="0"/>
              <a:t> </a:t>
            </a:r>
            <a:r>
              <a:rPr lang="en-US" sz="7200" dirty="0" smtClean="0"/>
              <a:t>Promotion refers to the way the company advertises the product or service  that is, the communication channels. The aim here is to appeal to the target group and convince them to buy the product. Various advertising media are used.</a:t>
            </a:r>
          </a:p>
          <a:p>
            <a:pPr fontAlgn="base"/>
            <a:r>
              <a:rPr lang="en-US" sz="7200" dirty="0" smtClean="0"/>
              <a:t/>
            </a:r>
            <a:br>
              <a:rPr lang="en-US" sz="7200" dirty="0" smtClean="0"/>
            </a:br>
            <a:endParaRPr lang="en-US" sz="7200" dirty="0" smtClean="0"/>
          </a:p>
          <a:p>
            <a:endParaRPr lang="en-US" dirty="0"/>
          </a:p>
        </p:txBody>
      </p:sp>
    </p:spTree>
    <p:extLst>
      <p:ext uri="{BB962C8B-B14F-4D97-AF65-F5344CB8AC3E}">
        <p14:creationId xmlns:p14="http://schemas.microsoft.com/office/powerpoint/2010/main" val="3065460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8093" y="740979"/>
            <a:ext cx="10058400" cy="838726"/>
          </a:xfrm>
        </p:spPr>
        <p:txBody>
          <a:bodyPr/>
          <a:lstStyle/>
          <a:p>
            <a:pPr algn="ctr"/>
            <a:r>
              <a:rPr lang="en-US" dirty="0" smtClean="0"/>
              <a:t>Product</a:t>
            </a:r>
            <a:endParaRPr lang="en-US" dirty="0"/>
          </a:p>
        </p:txBody>
      </p:sp>
      <p:sp>
        <p:nvSpPr>
          <p:cNvPr id="3" name="Content Placeholder 2"/>
          <p:cNvSpPr>
            <a:spLocks noGrp="1"/>
          </p:cNvSpPr>
          <p:nvPr>
            <p:ph idx="1"/>
          </p:nvPr>
        </p:nvSpPr>
        <p:spPr>
          <a:xfrm>
            <a:off x="908093" y="1579705"/>
            <a:ext cx="10058400" cy="4177861"/>
          </a:xfrm>
        </p:spPr>
        <p:txBody>
          <a:bodyPr>
            <a:noAutofit/>
          </a:bodyPr>
          <a:lstStyle/>
          <a:p>
            <a:pPr marL="434340" indent="-342900">
              <a:buFont typeface="Wingdings" panose="05000000000000000000" pitchFamily="2" charset="2"/>
              <a:buChar char="§"/>
            </a:pPr>
            <a:r>
              <a:rPr lang="en-US" sz="2000" b="1" dirty="0" smtClean="0"/>
              <a:t>Features</a:t>
            </a:r>
            <a:r>
              <a:rPr lang="en-US" sz="2000" b="1" dirty="0"/>
              <a:t>: </a:t>
            </a:r>
            <a:r>
              <a:rPr lang="en-US" sz="2000" dirty="0"/>
              <a:t>The product needs unique </a:t>
            </a:r>
            <a:r>
              <a:rPr lang="en-US" sz="2000" dirty="0" smtClean="0"/>
              <a:t>features and quality </a:t>
            </a:r>
            <a:r>
              <a:rPr lang="en-US" sz="2000" dirty="0"/>
              <a:t>that meet customer needs and outperform competitors</a:t>
            </a:r>
            <a:r>
              <a:rPr lang="en-US" sz="2000" dirty="0" smtClean="0"/>
              <a:t>.</a:t>
            </a:r>
            <a:r>
              <a:rPr lang="en-US" sz="2000" dirty="0"/>
              <a:t> Product design should be attractive, recognizable, and suitable for the target audience</a:t>
            </a:r>
            <a:r>
              <a:rPr lang="en-US" sz="2000" dirty="0" smtClean="0"/>
              <a:t>.</a:t>
            </a:r>
            <a:endParaRPr lang="en-US" sz="2000" dirty="0"/>
          </a:p>
          <a:p>
            <a:pPr marL="434340" indent="-342900">
              <a:buFont typeface="Wingdings" panose="05000000000000000000" pitchFamily="2" charset="2"/>
              <a:buChar char="§"/>
            </a:pPr>
            <a:r>
              <a:rPr lang="en-US" sz="2000" b="1" dirty="0" smtClean="0"/>
              <a:t>Packaging</a:t>
            </a:r>
            <a:r>
              <a:rPr lang="en-US" sz="2000" b="1" dirty="0"/>
              <a:t>: </a:t>
            </a:r>
            <a:r>
              <a:rPr lang="en-US" sz="2000" dirty="0"/>
              <a:t>Packaging helps in differentiating the product from </a:t>
            </a:r>
            <a:r>
              <a:rPr lang="en-US" sz="2000" dirty="0" smtClean="0"/>
              <a:t>competitors and in protecting the products accordingly.</a:t>
            </a:r>
          </a:p>
          <a:p>
            <a:pPr marL="434340" indent="-342900">
              <a:buFont typeface="Wingdings" panose="05000000000000000000" pitchFamily="2" charset="2"/>
              <a:buChar char="§"/>
            </a:pPr>
            <a:r>
              <a:rPr lang="en-US" sz="2000" b="1" dirty="0" smtClean="0"/>
              <a:t>Accompanying </a:t>
            </a:r>
            <a:r>
              <a:rPr lang="en-US" sz="2000" b="1" dirty="0"/>
              <a:t>services: </a:t>
            </a:r>
            <a:r>
              <a:rPr lang="en-US" sz="2000" dirty="0"/>
              <a:t>Additional services like warranty, maintenance, and customer care are also important parts of the </a:t>
            </a:r>
            <a:r>
              <a:rPr lang="en-US" sz="2000" dirty="0" smtClean="0"/>
              <a:t>product.</a:t>
            </a:r>
          </a:p>
          <a:p>
            <a:pPr>
              <a:buFont typeface="Wingdings" panose="05000000000000000000" pitchFamily="2" charset="2"/>
              <a:buChar char="§"/>
            </a:pPr>
            <a:r>
              <a:rPr lang="en-US" sz="2000" dirty="0"/>
              <a:t>What is your product? </a:t>
            </a:r>
          </a:p>
          <a:p>
            <a:pPr>
              <a:buFont typeface="Wingdings" panose="05000000000000000000" pitchFamily="2" charset="2"/>
              <a:buChar char="§"/>
            </a:pPr>
            <a:r>
              <a:rPr lang="en-US" sz="2000" dirty="0"/>
              <a:t>What does your product do? Does the product meet an unfilled need or provide a novel experience? </a:t>
            </a:r>
          </a:p>
          <a:p>
            <a:pPr>
              <a:buFont typeface="Wingdings" panose="05000000000000000000" pitchFamily="2" charset="2"/>
              <a:buChar char="§"/>
            </a:pPr>
            <a:r>
              <a:rPr lang="en-US" sz="2000" dirty="0"/>
              <a:t>Who is your product’s target audience? </a:t>
            </a:r>
          </a:p>
          <a:p>
            <a:pPr>
              <a:buFont typeface="Wingdings" panose="05000000000000000000" pitchFamily="2" charset="2"/>
              <a:buChar char="§"/>
            </a:pPr>
            <a:r>
              <a:rPr lang="en-US" sz="2000" dirty="0" smtClean="0"/>
              <a:t>What makes your product unique?</a:t>
            </a:r>
            <a:r>
              <a:rPr lang="en-US" sz="2000" dirty="0"/>
              <a:t> </a:t>
            </a:r>
          </a:p>
          <a:p>
            <a:pPr marL="434340" indent="-342900">
              <a:lnSpc>
                <a:spcPct val="170000"/>
              </a:lnSpc>
              <a:buFont typeface="Wingdings" panose="05000000000000000000" pitchFamily="2" charset="2"/>
              <a:buChar char="§"/>
            </a:pPr>
            <a:endParaRPr lang="en-US" sz="1600" dirty="0"/>
          </a:p>
        </p:txBody>
      </p:sp>
    </p:spTree>
    <p:extLst>
      <p:ext uri="{BB962C8B-B14F-4D97-AF65-F5344CB8AC3E}">
        <p14:creationId xmlns:p14="http://schemas.microsoft.com/office/powerpoint/2010/main" val="3806837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696506"/>
            <a:ext cx="10058400" cy="895811"/>
          </a:xfrm>
        </p:spPr>
        <p:txBody>
          <a:bodyPr/>
          <a:lstStyle/>
          <a:p>
            <a:pPr algn="ctr"/>
            <a:r>
              <a:rPr lang="en-US" dirty="0" smtClean="0"/>
              <a:t>Price</a:t>
            </a:r>
            <a:endParaRPr lang="en-US" dirty="0"/>
          </a:p>
        </p:txBody>
      </p:sp>
      <p:sp>
        <p:nvSpPr>
          <p:cNvPr id="3" name="Content Placeholder 2"/>
          <p:cNvSpPr>
            <a:spLocks noGrp="1"/>
          </p:cNvSpPr>
          <p:nvPr>
            <p:ph idx="1"/>
          </p:nvPr>
        </p:nvSpPr>
        <p:spPr>
          <a:xfrm>
            <a:off x="1097280" y="1781504"/>
            <a:ext cx="9575975" cy="4335518"/>
          </a:xfrm>
        </p:spPr>
        <p:txBody>
          <a:bodyPr>
            <a:normAutofit fontScale="55000" lnSpcReduction="20000"/>
          </a:bodyPr>
          <a:lstStyle/>
          <a:p>
            <a:endParaRPr lang="en-US" sz="2600" dirty="0" smtClean="0"/>
          </a:p>
          <a:p>
            <a:pPr>
              <a:lnSpc>
                <a:spcPct val="120000"/>
              </a:lnSpc>
              <a:buFont typeface="Wingdings" panose="05000000000000000000" pitchFamily="2" charset="2"/>
              <a:buChar char="§"/>
            </a:pPr>
            <a:r>
              <a:rPr lang="en-US" sz="3200" b="1" dirty="0"/>
              <a:t>Cost-Based Pricing: </a:t>
            </a:r>
            <a:r>
              <a:rPr lang="en-US" sz="3200" dirty="0"/>
              <a:t>Setting prices based on the product’s production cost, plus a </a:t>
            </a:r>
            <a:r>
              <a:rPr lang="en-US" sz="3200" dirty="0" smtClean="0"/>
              <a:t>reasonable </a:t>
            </a:r>
            <a:r>
              <a:rPr lang="en-US" sz="3200" dirty="0"/>
              <a:t>profit margin.</a:t>
            </a:r>
          </a:p>
          <a:p>
            <a:pPr>
              <a:lnSpc>
                <a:spcPct val="120000"/>
              </a:lnSpc>
              <a:buFont typeface="Wingdings" panose="05000000000000000000" pitchFamily="2" charset="2"/>
              <a:buChar char="§"/>
            </a:pPr>
            <a:r>
              <a:rPr lang="en-US" sz="3200" b="1" dirty="0"/>
              <a:t>Value-Based Pricing: </a:t>
            </a:r>
            <a:r>
              <a:rPr lang="en-US" sz="3200" dirty="0"/>
              <a:t>Determining price based on the perceived value of the product to the customer.</a:t>
            </a:r>
          </a:p>
          <a:p>
            <a:pPr>
              <a:lnSpc>
                <a:spcPct val="120000"/>
              </a:lnSpc>
              <a:buFont typeface="Wingdings" panose="05000000000000000000" pitchFamily="2" charset="2"/>
              <a:buChar char="§"/>
            </a:pPr>
            <a:r>
              <a:rPr lang="en-US" sz="3200" b="1" dirty="0"/>
              <a:t>Competitive Pricing: </a:t>
            </a:r>
            <a:r>
              <a:rPr lang="en-US" sz="3200" dirty="0"/>
              <a:t>Aligning prices with competitors to match or undercut them.</a:t>
            </a:r>
          </a:p>
          <a:p>
            <a:pPr>
              <a:lnSpc>
                <a:spcPct val="120000"/>
              </a:lnSpc>
              <a:buFont typeface="Wingdings" panose="05000000000000000000" pitchFamily="2" charset="2"/>
              <a:buChar char="§"/>
            </a:pPr>
            <a:r>
              <a:rPr lang="en-US" sz="3200" b="1" dirty="0"/>
              <a:t>Psychological Pricing: </a:t>
            </a:r>
            <a:r>
              <a:rPr lang="en-US" sz="3200" dirty="0"/>
              <a:t>Using pricing tactics to influence customer perception (</a:t>
            </a:r>
            <a:r>
              <a:rPr lang="en-US" sz="3200" dirty="0" smtClean="0"/>
              <a:t>e.g. Rs.149, Rs.999).</a:t>
            </a:r>
            <a:endParaRPr lang="en-US" sz="3200" dirty="0"/>
          </a:p>
          <a:p>
            <a:pPr>
              <a:lnSpc>
                <a:spcPct val="120000"/>
              </a:lnSpc>
              <a:buFont typeface="Wingdings" panose="05000000000000000000" pitchFamily="2" charset="2"/>
              <a:buChar char="§"/>
            </a:pPr>
            <a:r>
              <a:rPr lang="en-US" sz="3200" b="1" dirty="0"/>
              <a:t>Dynamic Pricing: </a:t>
            </a:r>
            <a:r>
              <a:rPr lang="en-US" sz="3200" dirty="0"/>
              <a:t>Adjusting prices based on demand, competition, or other </a:t>
            </a:r>
            <a:r>
              <a:rPr lang="en-US" sz="3200" dirty="0" smtClean="0"/>
              <a:t>factors.</a:t>
            </a:r>
          </a:p>
          <a:p>
            <a:pPr>
              <a:lnSpc>
                <a:spcPct val="120000"/>
              </a:lnSpc>
              <a:buFont typeface="Wingdings" panose="05000000000000000000" pitchFamily="2" charset="2"/>
              <a:buChar char="§"/>
            </a:pPr>
            <a:r>
              <a:rPr lang="en-US" sz="3200" dirty="0" smtClean="0"/>
              <a:t>What </a:t>
            </a:r>
            <a:r>
              <a:rPr lang="en-US" sz="3200" dirty="0"/>
              <a:t>is the price range of your product’s competitors? </a:t>
            </a:r>
          </a:p>
          <a:p>
            <a:pPr>
              <a:lnSpc>
                <a:spcPct val="120000"/>
              </a:lnSpc>
              <a:buFont typeface="Wingdings" panose="05000000000000000000" pitchFamily="2" charset="2"/>
              <a:buChar char="§"/>
            </a:pPr>
            <a:r>
              <a:rPr lang="en-US" sz="3200" dirty="0"/>
              <a:t>What is the price range of your target audience? </a:t>
            </a:r>
          </a:p>
          <a:p>
            <a:pPr>
              <a:lnSpc>
                <a:spcPct val="120000"/>
              </a:lnSpc>
              <a:buFont typeface="Wingdings" panose="05000000000000000000" pitchFamily="2" charset="2"/>
              <a:buChar char="§"/>
            </a:pPr>
            <a:r>
              <a:rPr lang="en-US" sz="3200" dirty="0" smtClean="0"/>
              <a:t>What </a:t>
            </a:r>
            <a:r>
              <a:rPr lang="en-US" sz="3200" dirty="0"/>
              <a:t>price best fits your target market? </a:t>
            </a:r>
          </a:p>
          <a:p>
            <a:pPr>
              <a:lnSpc>
                <a:spcPct val="120000"/>
              </a:lnSpc>
            </a:pPr>
            <a:endParaRPr lang="en-US" sz="3200" dirty="0"/>
          </a:p>
        </p:txBody>
      </p:sp>
    </p:spTree>
    <p:extLst>
      <p:ext uri="{BB962C8B-B14F-4D97-AF65-F5344CB8AC3E}">
        <p14:creationId xmlns:p14="http://schemas.microsoft.com/office/powerpoint/2010/main" val="417015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Place</a:t>
            </a:r>
            <a:endParaRPr lang="en-US" dirty="0"/>
          </a:p>
        </p:txBody>
      </p:sp>
      <p:sp>
        <p:nvSpPr>
          <p:cNvPr id="3" name="Content Placeholder 2"/>
          <p:cNvSpPr>
            <a:spLocks noGrp="1"/>
          </p:cNvSpPr>
          <p:nvPr>
            <p:ph idx="1"/>
          </p:nvPr>
        </p:nvSpPr>
        <p:spPr>
          <a:xfrm>
            <a:off x="961697" y="2412124"/>
            <a:ext cx="10089931" cy="4020207"/>
          </a:xfrm>
        </p:spPr>
        <p:txBody>
          <a:bodyPr>
            <a:normAutofit fontScale="92500"/>
          </a:bodyPr>
          <a:lstStyle/>
          <a:p>
            <a:pPr>
              <a:buFont typeface="Wingdings" panose="05000000000000000000" pitchFamily="2" charset="2"/>
              <a:buChar char="§"/>
            </a:pPr>
            <a:r>
              <a:rPr lang="en-US" sz="2100" b="1" dirty="0" smtClean="0"/>
              <a:t>Distribution Channel: </a:t>
            </a:r>
            <a:r>
              <a:rPr lang="en-US" sz="2100" dirty="0" smtClean="0"/>
              <a:t>The </a:t>
            </a:r>
            <a:r>
              <a:rPr lang="en-US" sz="2100" dirty="0"/>
              <a:t>paths a product takes to reach </a:t>
            </a:r>
            <a:r>
              <a:rPr lang="en-US" sz="2100" dirty="0" smtClean="0"/>
              <a:t>customers ,i.e. direct or indirect channels.</a:t>
            </a:r>
            <a:endParaRPr lang="en-US" sz="2100" b="1" dirty="0" smtClean="0"/>
          </a:p>
          <a:p>
            <a:pPr>
              <a:buFont typeface="Wingdings" panose="05000000000000000000" pitchFamily="2" charset="2"/>
              <a:buChar char="§"/>
            </a:pPr>
            <a:r>
              <a:rPr lang="en-US" sz="2100" b="1" dirty="0" smtClean="0"/>
              <a:t>Inventory </a:t>
            </a:r>
            <a:r>
              <a:rPr lang="en-US" sz="2100" b="1" dirty="0"/>
              <a:t>management: </a:t>
            </a:r>
            <a:r>
              <a:rPr lang="en-US" sz="2100" dirty="0"/>
              <a:t>Ensuring the right amount of product is available at the right time.</a:t>
            </a:r>
          </a:p>
          <a:p>
            <a:pPr>
              <a:buFont typeface="Wingdings" panose="05000000000000000000" pitchFamily="2" charset="2"/>
              <a:buChar char="§"/>
            </a:pPr>
            <a:r>
              <a:rPr lang="en-US" sz="2100" b="1" dirty="0"/>
              <a:t>Logistics and transportation: </a:t>
            </a:r>
            <a:r>
              <a:rPr lang="en-US" sz="2100" dirty="0"/>
              <a:t>Efficiently moving products from the producer to the consumer.</a:t>
            </a:r>
          </a:p>
          <a:p>
            <a:pPr>
              <a:buFont typeface="Wingdings" panose="05000000000000000000" pitchFamily="2" charset="2"/>
              <a:buChar char="§"/>
            </a:pPr>
            <a:r>
              <a:rPr lang="en-US" sz="2100" b="1" dirty="0"/>
              <a:t>Physical store </a:t>
            </a:r>
            <a:r>
              <a:rPr lang="en-US" sz="2100" b="1" dirty="0" smtClean="0"/>
              <a:t>location: </a:t>
            </a:r>
            <a:r>
              <a:rPr lang="en-US" sz="2100" dirty="0"/>
              <a:t>Selecting optimal locations based on customer demographics and accessibility.</a:t>
            </a:r>
          </a:p>
          <a:p>
            <a:pPr>
              <a:buFont typeface="Wingdings" panose="05000000000000000000" pitchFamily="2" charset="2"/>
              <a:buChar char="§"/>
            </a:pPr>
            <a:r>
              <a:rPr lang="en-US" sz="2100" b="1" dirty="0"/>
              <a:t>Market coverage: </a:t>
            </a:r>
            <a:r>
              <a:rPr lang="en-US" sz="2100" dirty="0"/>
              <a:t>Determining the desired level of market penetration.</a:t>
            </a:r>
          </a:p>
          <a:p>
            <a:pPr>
              <a:buFont typeface="Wingdings" panose="05000000000000000000" pitchFamily="2" charset="2"/>
              <a:buChar char="§"/>
            </a:pPr>
            <a:r>
              <a:rPr lang="en-US" sz="2100" dirty="0" smtClean="0"/>
              <a:t>Where will you sell your product?</a:t>
            </a:r>
          </a:p>
          <a:p>
            <a:pPr>
              <a:buFont typeface="Wingdings" panose="05000000000000000000" pitchFamily="2" charset="2"/>
              <a:buChar char="§"/>
            </a:pPr>
            <a:r>
              <a:rPr lang="en-US" sz="2100" dirty="0" smtClean="0"/>
              <a:t>Where </a:t>
            </a:r>
            <a:r>
              <a:rPr lang="en-US" sz="2100" dirty="0"/>
              <a:t>does your target audience shop? </a:t>
            </a:r>
          </a:p>
          <a:p>
            <a:pPr>
              <a:buFont typeface="Wingdings" panose="05000000000000000000" pitchFamily="2" charset="2"/>
              <a:buChar char="§"/>
            </a:pPr>
            <a:r>
              <a:rPr lang="en-US" sz="2100" dirty="0"/>
              <a:t>What distribution channels are best to reach your target market? </a:t>
            </a:r>
          </a:p>
          <a:p>
            <a:endParaRPr lang="en-US" dirty="0"/>
          </a:p>
        </p:txBody>
      </p:sp>
    </p:spTree>
    <p:extLst>
      <p:ext uri="{BB962C8B-B14F-4D97-AF65-F5344CB8AC3E}">
        <p14:creationId xmlns:p14="http://schemas.microsoft.com/office/powerpoint/2010/main" val="586524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Promotion</a:t>
            </a:r>
            <a:endParaRPr lang="en-US" dirty="0"/>
          </a:p>
        </p:txBody>
      </p:sp>
      <p:sp>
        <p:nvSpPr>
          <p:cNvPr id="3" name="Content Placeholder 2"/>
          <p:cNvSpPr>
            <a:spLocks noGrp="1"/>
          </p:cNvSpPr>
          <p:nvPr>
            <p:ph idx="1"/>
          </p:nvPr>
        </p:nvSpPr>
        <p:spPr>
          <a:xfrm>
            <a:off x="756745" y="2795699"/>
            <a:ext cx="10452538" cy="3101983"/>
          </a:xfrm>
        </p:spPr>
        <p:txBody>
          <a:bodyPr>
            <a:normAutofit/>
          </a:bodyPr>
          <a:lstStyle/>
          <a:p>
            <a:pPr>
              <a:buFont typeface="Wingdings" panose="05000000000000000000" pitchFamily="2" charset="2"/>
              <a:buChar char="§"/>
            </a:pPr>
            <a:r>
              <a:rPr lang="en-US" sz="2000" b="1" dirty="0"/>
              <a:t>Advertising: </a:t>
            </a:r>
            <a:r>
              <a:rPr lang="en-US" sz="2000" dirty="0"/>
              <a:t>Paid forms of non-personal communication through various </a:t>
            </a:r>
            <a:r>
              <a:rPr lang="en-US" sz="2000" dirty="0" smtClean="0"/>
              <a:t>channels </a:t>
            </a:r>
            <a:r>
              <a:rPr lang="en-US" sz="2000" dirty="0"/>
              <a:t>(</a:t>
            </a:r>
            <a:r>
              <a:rPr lang="en-US" sz="2000" dirty="0" smtClean="0"/>
              <a:t>TV ,Billboards ,posters</a:t>
            </a:r>
            <a:r>
              <a:rPr lang="en-US" sz="2000" dirty="0"/>
              <a:t> </a:t>
            </a:r>
            <a:r>
              <a:rPr lang="en-US" sz="2000" dirty="0" smtClean="0"/>
              <a:t>etc.).</a:t>
            </a:r>
            <a:endParaRPr lang="en-US" sz="2000" dirty="0"/>
          </a:p>
          <a:p>
            <a:pPr>
              <a:buFont typeface="Wingdings" panose="05000000000000000000" pitchFamily="2" charset="2"/>
              <a:buChar char="§"/>
            </a:pPr>
            <a:r>
              <a:rPr lang="en-US" sz="2000" b="1" dirty="0" smtClean="0"/>
              <a:t>Sales </a:t>
            </a:r>
            <a:r>
              <a:rPr lang="en-US" sz="2000" b="1" dirty="0"/>
              <a:t>Promotions: </a:t>
            </a:r>
            <a:r>
              <a:rPr lang="en-US" sz="2000" dirty="0"/>
              <a:t>Short-term incentives to encourage purchase (discounts, coupons, contests).</a:t>
            </a:r>
          </a:p>
          <a:p>
            <a:pPr>
              <a:buFont typeface="Wingdings" panose="05000000000000000000" pitchFamily="2" charset="2"/>
              <a:buChar char="§"/>
            </a:pPr>
            <a:r>
              <a:rPr lang="en-US" sz="2000" b="1" dirty="0" smtClean="0"/>
              <a:t>Direct </a:t>
            </a:r>
            <a:r>
              <a:rPr lang="en-US" sz="2000" b="1" dirty="0"/>
              <a:t>Marketing: </a:t>
            </a:r>
            <a:r>
              <a:rPr lang="en-US" sz="2000" dirty="0"/>
              <a:t>Personalized communication with customers (direct mail, email, telemarketing).</a:t>
            </a:r>
          </a:p>
          <a:p>
            <a:pPr>
              <a:buFont typeface="Wingdings" panose="05000000000000000000" pitchFamily="2" charset="2"/>
              <a:buChar char="§"/>
            </a:pPr>
            <a:r>
              <a:rPr lang="en-US" sz="2000" b="1" dirty="0"/>
              <a:t>Digital Marketing: </a:t>
            </a:r>
            <a:r>
              <a:rPr lang="en-US" sz="2000" dirty="0"/>
              <a:t>Online marketing activities (SEO, social media, </a:t>
            </a:r>
            <a:r>
              <a:rPr lang="en-US" sz="2000" dirty="0" smtClean="0"/>
              <a:t>influencer marketing, </a:t>
            </a:r>
            <a:r>
              <a:rPr lang="en-US" sz="2000" dirty="0"/>
              <a:t>email marketing).</a:t>
            </a:r>
          </a:p>
          <a:p>
            <a:pPr marL="0" indent="0">
              <a:buNone/>
            </a:pPr>
            <a:endParaRPr lang="en-US" sz="2000" dirty="0"/>
          </a:p>
        </p:txBody>
      </p:sp>
    </p:spTree>
    <p:extLst>
      <p:ext uri="{BB962C8B-B14F-4D97-AF65-F5344CB8AC3E}">
        <p14:creationId xmlns:p14="http://schemas.microsoft.com/office/powerpoint/2010/main" val="3803074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0936" y="1008994"/>
            <a:ext cx="8097170" cy="1059034"/>
          </a:xfrm>
        </p:spPr>
        <p:txBody>
          <a:bodyPr>
            <a:normAutofit fontScale="90000"/>
          </a:bodyPr>
          <a:lstStyle/>
          <a:p>
            <a:pPr algn="ctr"/>
            <a:r>
              <a:rPr lang="en-US" dirty="0" smtClean="0"/>
              <a:t/>
            </a:r>
            <a:br>
              <a:rPr lang="en-US" dirty="0" smtClean="0"/>
            </a:br>
            <a:r>
              <a:rPr lang="en-US" dirty="0" smtClean="0"/>
              <a:t>Marketing Strategy </a:t>
            </a:r>
            <a:r>
              <a:rPr lang="en-US" dirty="0"/>
              <a:t/>
            </a:r>
            <a:br>
              <a:rPr lang="en-US" dirty="0"/>
            </a:br>
            <a:endParaRPr lang="en-US" dirty="0"/>
          </a:p>
        </p:txBody>
      </p:sp>
      <p:sp>
        <p:nvSpPr>
          <p:cNvPr id="3" name="Content Placeholder 2"/>
          <p:cNvSpPr>
            <a:spLocks noGrp="1"/>
          </p:cNvSpPr>
          <p:nvPr>
            <p:ph idx="1"/>
          </p:nvPr>
        </p:nvSpPr>
        <p:spPr>
          <a:xfrm>
            <a:off x="903363" y="2430636"/>
            <a:ext cx="10252317" cy="3859805"/>
          </a:xfrm>
        </p:spPr>
        <p:txBody>
          <a:bodyPr>
            <a:noAutofit/>
          </a:bodyPr>
          <a:lstStyle/>
          <a:p>
            <a:pPr marL="0" indent="0" algn="ctr">
              <a:lnSpc>
                <a:spcPct val="120000"/>
              </a:lnSpc>
              <a:buNone/>
            </a:pPr>
            <a:r>
              <a:rPr lang="en-US" dirty="0" smtClean="0"/>
              <a:t>A </a:t>
            </a:r>
            <a:r>
              <a:rPr lang="en-US" dirty="0"/>
              <a:t>marketing strategy outlines business goals, target market, buyer personas, competitors, and value for customers. It </a:t>
            </a:r>
            <a:r>
              <a:rPr lang="en-US" dirty="0" smtClean="0"/>
              <a:t>is </a:t>
            </a:r>
            <a:r>
              <a:rPr lang="en-US" dirty="0"/>
              <a:t>the marketing logic by which the company hopes to create customer value and achieve profitable customer </a:t>
            </a:r>
            <a:r>
              <a:rPr lang="en-US" dirty="0" smtClean="0"/>
              <a:t>relationships.  This </a:t>
            </a:r>
            <a:r>
              <a:rPr lang="en-US" dirty="0"/>
              <a:t>process involves four steps:</a:t>
            </a:r>
          </a:p>
          <a:p>
            <a:pPr marL="457200" indent="-457200">
              <a:lnSpc>
                <a:spcPct val="120000"/>
              </a:lnSpc>
              <a:buFont typeface="+mj-lt"/>
              <a:buAutoNum type="arabicPeriod"/>
            </a:pPr>
            <a:r>
              <a:rPr lang="en-US" b="1" dirty="0"/>
              <a:t>Market segmentation</a:t>
            </a:r>
            <a:r>
              <a:rPr lang="en-US" dirty="0"/>
              <a:t>: dividing a market into distinct groups of buyers who have different, needs, characteristics or </a:t>
            </a:r>
            <a:r>
              <a:rPr lang="en-US" dirty="0" smtClean="0"/>
              <a:t>behavior </a:t>
            </a:r>
            <a:r>
              <a:rPr lang="en-US" dirty="0"/>
              <a:t>and who might require separate products or marketing </a:t>
            </a:r>
            <a:r>
              <a:rPr lang="en-US" dirty="0" smtClean="0"/>
              <a:t>programs. </a:t>
            </a:r>
            <a:r>
              <a:rPr lang="en-US" i="1" dirty="0"/>
              <a:t>A market segment</a:t>
            </a:r>
            <a:r>
              <a:rPr lang="en-US" b="1" i="1" dirty="0"/>
              <a:t> </a:t>
            </a:r>
            <a:r>
              <a:rPr lang="en-US" i="1" dirty="0"/>
              <a:t>is a group of consumers who respond in a similar way to a given set of marketing efforts.</a:t>
            </a:r>
          </a:p>
          <a:p>
            <a:pPr marL="457200" indent="-457200">
              <a:lnSpc>
                <a:spcPct val="120000"/>
              </a:lnSpc>
              <a:buFont typeface="+mj-lt"/>
              <a:buAutoNum type="arabicPeriod"/>
            </a:pPr>
            <a:r>
              <a:rPr lang="en-US" b="1" dirty="0"/>
              <a:t>Market targeting</a:t>
            </a:r>
            <a:r>
              <a:rPr lang="en-US" dirty="0"/>
              <a:t> is the process of evaluating each market segment’s attractiveness and selecting one or more segments to enter.</a:t>
            </a:r>
          </a:p>
          <a:p>
            <a:pPr marL="457200" indent="-457200">
              <a:lnSpc>
                <a:spcPct val="120000"/>
              </a:lnSpc>
              <a:buFont typeface="+mj-lt"/>
              <a:buAutoNum type="arabicPeriod"/>
            </a:pPr>
            <a:r>
              <a:rPr lang="en-US" b="1" dirty="0"/>
              <a:t>Positioning</a:t>
            </a:r>
            <a:r>
              <a:rPr lang="en-US" dirty="0"/>
              <a:t> is arranging for a product to occupy a clear, distinctive and desirable place relative to competing products in the minds of consumers.</a:t>
            </a:r>
          </a:p>
          <a:p>
            <a:pPr marL="457200" indent="-457200">
              <a:lnSpc>
                <a:spcPct val="120000"/>
              </a:lnSpc>
              <a:buFont typeface="+mj-lt"/>
              <a:buAutoNum type="arabicPeriod"/>
            </a:pPr>
            <a:r>
              <a:rPr lang="en-US" b="1" dirty="0"/>
              <a:t>Differentiation</a:t>
            </a:r>
            <a:r>
              <a:rPr lang="en-US" dirty="0"/>
              <a:t> is actually differentiating the market offering to create superior </a:t>
            </a:r>
            <a:r>
              <a:rPr lang="en-US" dirty="0" smtClean="0"/>
              <a:t>customer </a:t>
            </a:r>
            <a:r>
              <a:rPr lang="en-US" dirty="0"/>
              <a:t>value</a:t>
            </a:r>
            <a:r>
              <a:rPr lang="en-US" dirty="0" smtClean="0"/>
              <a:t>.</a:t>
            </a:r>
            <a:endParaRPr lang="en-US" dirty="0"/>
          </a:p>
        </p:txBody>
      </p:sp>
    </p:spTree>
    <p:extLst>
      <p:ext uri="{BB962C8B-B14F-4D97-AF65-F5344CB8AC3E}">
        <p14:creationId xmlns:p14="http://schemas.microsoft.com/office/powerpoint/2010/main" val="1820408514"/>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271</TotalTime>
  <Words>695</Words>
  <Application>Microsoft Office PowerPoint</Application>
  <PresentationFormat>Widescreen</PresentationFormat>
  <Paragraphs>56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Gill Sans MT</vt:lpstr>
      <vt:lpstr>Wingdings</vt:lpstr>
      <vt:lpstr>Parcel</vt:lpstr>
      <vt:lpstr>MARKETING</vt:lpstr>
      <vt:lpstr>Marketing Mix (4PS)</vt:lpstr>
      <vt:lpstr>PowerPoint Presentation</vt:lpstr>
      <vt:lpstr>Explanation</vt:lpstr>
      <vt:lpstr>Product</vt:lpstr>
      <vt:lpstr>Price</vt:lpstr>
      <vt:lpstr>Place</vt:lpstr>
      <vt:lpstr>Promotion</vt:lpstr>
      <vt:lpstr> Marketing Strategy  </vt:lpstr>
      <vt:lpstr>SWOT ANALYSIS</vt:lpstr>
      <vt:lpstr>Let’s do a self-check</vt:lpstr>
      <vt:lpstr>SWOT analysis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dc:title>
  <dc:creator>Sameen Fatima</dc:creator>
  <cp:lastModifiedBy>Sameen Fatima</cp:lastModifiedBy>
  <cp:revision>18</cp:revision>
  <dcterms:created xsi:type="dcterms:W3CDTF">2024-10-11T06:49:20Z</dcterms:created>
  <dcterms:modified xsi:type="dcterms:W3CDTF">2024-10-11T11:20:40Z</dcterms:modified>
</cp:coreProperties>
</file>