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HK3yDsUXzsEpXrboB0XYkOapx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18"/>
          <p:cNvGrpSpPr/>
          <p:nvPr/>
        </p:nvGrpSpPr>
        <p:grpSpPr>
          <a:xfrm>
            <a:off x="-1588" y="0"/>
            <a:ext cx="12193588" cy="6861555"/>
            <a:chOff x="-1588" y="0"/>
            <a:chExt cx="12193588" cy="6861555"/>
          </a:xfrm>
        </p:grpSpPr>
        <p:sp>
          <p:nvSpPr>
            <p:cNvPr id="22" name="Google Shape;22;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8"/>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8"/>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8"/>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7" name="Google Shape;27;p18"/>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440"/>
              <a:buNone/>
              <a:defRPr cap="none">
                <a:solidFill>
                  <a:srgbClr val="86D1D8"/>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29" name="Google Shape;29;p18"/>
          <p:cNvSpPr txBox="1"/>
          <p:nvPr>
            <p:ph idx="10" type="dt"/>
          </p:nvPr>
        </p:nvSpPr>
        <p:spPr>
          <a:xfrm rot="5400000">
            <a:off x="10158984" y="1792224"/>
            <a:ext cx="990599" cy="30479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rot="5400000">
            <a:off x="8951976" y="3227832"/>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sz="1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showMasterSp="0">
  <p:cSld name="Panoramic Picture with Caption">
    <p:spTree>
      <p:nvGrpSpPr>
        <p:cNvPr id="115" name="Shape 115"/>
        <p:cNvGrpSpPr/>
        <p:nvPr/>
      </p:nvGrpSpPr>
      <p:grpSpPr>
        <a:xfrm>
          <a:off x="0" y="0"/>
          <a:ext cx="0" cy="0"/>
          <a:chOff x="0" y="0"/>
          <a:chExt cx="0" cy="0"/>
        </a:xfrm>
      </p:grpSpPr>
      <p:grpSp>
        <p:nvGrpSpPr>
          <p:cNvPr id="116" name="Google Shape;116;p27"/>
          <p:cNvGrpSpPr/>
          <p:nvPr/>
        </p:nvGrpSpPr>
        <p:grpSpPr>
          <a:xfrm>
            <a:off x="-1588" y="0"/>
            <a:ext cx="12193588" cy="6861555"/>
            <a:chOff x="-1588" y="0"/>
            <a:chExt cx="12193588" cy="6861555"/>
          </a:xfrm>
        </p:grpSpPr>
        <p:sp>
          <p:nvSpPr>
            <p:cNvPr id="117" name="Google Shape;117;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7"/>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7"/>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7"/>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7"/>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7"/>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23" name="Google Shape;123;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24" name="Google Shape;124;p27"/>
          <p:cNvSpPr txBox="1"/>
          <p:nvPr>
            <p:ph type="title"/>
          </p:nvPr>
        </p:nvSpPr>
        <p:spPr>
          <a:xfrm>
            <a:off x="1154957" y="496992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7"/>
          <p:cNvSpPr/>
          <p:nvPr>
            <p:ph idx="2" type="pic"/>
          </p:nvPr>
        </p:nvSpPr>
        <p:spPr>
          <a:xfrm>
            <a:off x="1154955" y="685800"/>
            <a:ext cx="8825658" cy="3429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6" name="Google Shape;126;p27"/>
          <p:cNvSpPr txBox="1"/>
          <p:nvPr>
            <p:ph idx="1" type="body"/>
          </p:nvPr>
        </p:nvSpPr>
        <p:spPr>
          <a:xfrm>
            <a:off x="1154957" y="553666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solidFill>
                  <a:srgbClr val="86D1D8"/>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7" name="Google Shape;127;p27"/>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7"/>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1" name="Shape 131"/>
        <p:cNvGrpSpPr/>
        <p:nvPr/>
      </p:nvGrpSpPr>
      <p:grpSpPr>
        <a:xfrm>
          <a:off x="0" y="0"/>
          <a:ext cx="0" cy="0"/>
          <a:chOff x="0" y="0"/>
          <a:chExt cx="0" cy="0"/>
        </a:xfrm>
      </p:grpSpPr>
      <p:grpSp>
        <p:nvGrpSpPr>
          <p:cNvPr id="132" name="Google Shape;132;p28"/>
          <p:cNvGrpSpPr/>
          <p:nvPr/>
        </p:nvGrpSpPr>
        <p:grpSpPr>
          <a:xfrm>
            <a:off x="-1588" y="0"/>
            <a:ext cx="12193588" cy="6861555"/>
            <a:chOff x="-1588" y="0"/>
            <a:chExt cx="12193588" cy="6861555"/>
          </a:xfrm>
        </p:grpSpPr>
        <p:sp>
          <p:nvSpPr>
            <p:cNvPr id="133" name="Google Shape;133;p2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8"/>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8"/>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8"/>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8"/>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38" name="Google Shape;138;p28"/>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0" name="Google Shape;140;p28"/>
          <p:cNvSpPr txBox="1"/>
          <p:nvPr>
            <p:ph type="title"/>
          </p:nvPr>
        </p:nvSpPr>
        <p:spPr>
          <a:xfrm>
            <a:off x="1154954" y="1060704"/>
            <a:ext cx="8833104"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8"/>
          <p:cNvSpPr txBox="1"/>
          <p:nvPr>
            <p:ph idx="1" type="body"/>
          </p:nvPr>
        </p:nvSpPr>
        <p:spPr>
          <a:xfrm>
            <a:off x="1152144" y="3547872"/>
            <a:ext cx="8825659" cy="247802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42" name="Google Shape;142;p28"/>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28"/>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46" name="Shape 146"/>
        <p:cNvGrpSpPr/>
        <p:nvPr/>
      </p:nvGrpSpPr>
      <p:grpSpPr>
        <a:xfrm>
          <a:off x="0" y="0"/>
          <a:ext cx="0" cy="0"/>
          <a:chOff x="0" y="0"/>
          <a:chExt cx="0" cy="0"/>
        </a:xfrm>
      </p:grpSpPr>
      <p:grpSp>
        <p:nvGrpSpPr>
          <p:cNvPr id="147" name="Google Shape;147;p29"/>
          <p:cNvGrpSpPr/>
          <p:nvPr/>
        </p:nvGrpSpPr>
        <p:grpSpPr>
          <a:xfrm>
            <a:off x="-1588" y="0"/>
            <a:ext cx="12193588" cy="6861555"/>
            <a:chOff x="-1588" y="0"/>
            <a:chExt cx="12193588" cy="6861555"/>
          </a:xfrm>
        </p:grpSpPr>
        <p:sp>
          <p:nvSpPr>
            <p:cNvPr id="148" name="Google Shape;148;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9"/>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9"/>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9"/>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9"/>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9"/>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54" name="Google Shape;154;p2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5" name="Google Shape;155;p29"/>
          <p:cNvSpPr txBox="1"/>
          <p:nvPr/>
        </p:nvSpPr>
        <p:spPr>
          <a:xfrm>
            <a:off x="898295" y="596767"/>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6" name="Google Shape;156;p29"/>
          <p:cNvSpPr txBox="1"/>
          <p:nvPr/>
        </p:nvSpPr>
        <p:spPr>
          <a:xfrm>
            <a:off x="9715063" y="2629300"/>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n-US" sz="96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7" name="Google Shape;157;p29"/>
          <p:cNvSpPr txBox="1"/>
          <p:nvPr>
            <p:ph type="title"/>
          </p:nvPr>
        </p:nvSpPr>
        <p:spPr>
          <a:xfrm>
            <a:off x="1574801" y="980517"/>
            <a:ext cx="8460983" cy="269824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9"/>
          <p:cNvSpPr txBox="1"/>
          <p:nvPr>
            <p:ph idx="1" type="body"/>
          </p:nvPr>
        </p:nvSpPr>
        <p:spPr>
          <a:xfrm>
            <a:off x="1945945" y="3679987"/>
            <a:ext cx="7725772"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cap="small">
                <a:solidFill>
                  <a:srgbClr val="86D1D8"/>
                </a:solidFill>
                <a:latin typeface="Century Gothic"/>
                <a:ea typeface="Century Gothic"/>
                <a:cs typeface="Century Gothic"/>
                <a:sym typeface="Century Gothic"/>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59" name="Google Shape;159;p29"/>
          <p:cNvSpPr txBox="1"/>
          <p:nvPr>
            <p:ph idx="2" type="body"/>
          </p:nvPr>
        </p:nvSpPr>
        <p:spPr>
          <a:xfrm>
            <a:off x="1154954" y="5029198"/>
            <a:ext cx="8825659" cy="997858"/>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60" name="Google Shape;160;p29"/>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29"/>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64" name="Shape 164"/>
        <p:cNvGrpSpPr/>
        <p:nvPr/>
      </p:nvGrpSpPr>
      <p:grpSpPr>
        <a:xfrm>
          <a:off x="0" y="0"/>
          <a:ext cx="0" cy="0"/>
          <a:chOff x="0" y="0"/>
          <a:chExt cx="0" cy="0"/>
        </a:xfrm>
      </p:grpSpPr>
      <p:grpSp>
        <p:nvGrpSpPr>
          <p:cNvPr id="165" name="Google Shape;165;p30"/>
          <p:cNvGrpSpPr/>
          <p:nvPr/>
        </p:nvGrpSpPr>
        <p:grpSpPr>
          <a:xfrm>
            <a:off x="-1588" y="0"/>
            <a:ext cx="12193588" cy="6861555"/>
            <a:chOff x="-1588" y="0"/>
            <a:chExt cx="12193588" cy="6861555"/>
          </a:xfrm>
        </p:grpSpPr>
        <p:sp>
          <p:nvSpPr>
            <p:cNvPr id="166" name="Google Shape;166;p3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0"/>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0"/>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0"/>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0"/>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0"/>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2" name="Google Shape;172;p3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3" name="Google Shape;173;p30"/>
          <p:cNvSpPr txBox="1"/>
          <p:nvPr>
            <p:ph type="title"/>
          </p:nvPr>
        </p:nvSpPr>
        <p:spPr>
          <a:xfrm>
            <a:off x="1154954" y="2373525"/>
            <a:ext cx="8865623" cy="181965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30"/>
          <p:cNvSpPr txBox="1"/>
          <p:nvPr>
            <p:ph idx="1" type="body"/>
          </p:nvPr>
        </p:nvSpPr>
        <p:spPr>
          <a:xfrm>
            <a:off x="1154954" y="5029200"/>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75" name="Google Shape;175;p30"/>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30"/>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3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79" name="Shape 179"/>
        <p:cNvGrpSpPr/>
        <p:nvPr/>
      </p:nvGrpSpPr>
      <p:grpSpPr>
        <a:xfrm>
          <a:off x="0" y="0"/>
          <a:ext cx="0" cy="0"/>
          <a:chOff x="0" y="0"/>
          <a:chExt cx="0" cy="0"/>
        </a:xfrm>
      </p:grpSpPr>
      <p:sp>
        <p:nvSpPr>
          <p:cNvPr id="180" name="Google Shape;180;p31"/>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31"/>
          <p:cNvSpPr txBox="1"/>
          <p:nvPr>
            <p:ph idx="1" type="body"/>
          </p:nvPr>
        </p:nvSpPr>
        <p:spPr>
          <a:xfrm>
            <a:off x="1154954" y="2603500"/>
            <a:ext cx="3129168" cy="57626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82" name="Google Shape;182;p31"/>
          <p:cNvSpPr txBox="1"/>
          <p:nvPr>
            <p:ph idx="2" type="body"/>
          </p:nvPr>
        </p:nvSpPr>
        <p:spPr>
          <a:xfrm>
            <a:off x="1154954" y="3179764"/>
            <a:ext cx="3129168" cy="28472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83" name="Google Shape;183;p31"/>
          <p:cNvSpPr txBox="1"/>
          <p:nvPr>
            <p:ph idx="3" type="body"/>
          </p:nvPr>
        </p:nvSpPr>
        <p:spPr>
          <a:xfrm>
            <a:off x="4512721" y="2603500"/>
            <a:ext cx="3145380" cy="57626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84" name="Google Shape;184;p31"/>
          <p:cNvSpPr txBox="1"/>
          <p:nvPr>
            <p:ph idx="4" type="body"/>
          </p:nvPr>
        </p:nvSpPr>
        <p:spPr>
          <a:xfrm>
            <a:off x="4512721" y="3179764"/>
            <a:ext cx="3145380" cy="28472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85" name="Google Shape;185;p31"/>
          <p:cNvSpPr txBox="1"/>
          <p:nvPr>
            <p:ph idx="5" type="body"/>
          </p:nvPr>
        </p:nvSpPr>
        <p:spPr>
          <a:xfrm>
            <a:off x="7886700" y="2595032"/>
            <a:ext cx="3161029" cy="58473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86" name="Google Shape;186;p31"/>
          <p:cNvSpPr txBox="1"/>
          <p:nvPr>
            <p:ph idx="6" type="body"/>
          </p:nvPr>
        </p:nvSpPr>
        <p:spPr>
          <a:xfrm>
            <a:off x="7886700" y="3179764"/>
            <a:ext cx="3161029" cy="28472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87" name="Google Shape;187;p31"/>
          <p:cNvCxnSpPr/>
          <p:nvPr/>
        </p:nvCxnSpPr>
        <p:spPr>
          <a:xfrm>
            <a:off x="4384991" y="2603500"/>
            <a:ext cx="32564" cy="3423554"/>
          </a:xfrm>
          <a:prstGeom prst="straightConnector1">
            <a:avLst/>
          </a:prstGeom>
          <a:noFill/>
          <a:ln cap="flat" cmpd="sng" w="12700">
            <a:solidFill>
              <a:schemeClr val="dk1">
                <a:alpha val="40000"/>
              </a:schemeClr>
            </a:solidFill>
            <a:prstDash val="solid"/>
            <a:round/>
            <a:headEnd len="sm" w="sm" type="none"/>
            <a:tailEnd len="sm" w="sm" type="none"/>
          </a:ln>
        </p:spPr>
      </p:cxnSp>
      <p:cxnSp>
        <p:nvCxnSpPr>
          <p:cNvPr id="188" name="Google Shape;188;p31"/>
          <p:cNvCxnSpPr/>
          <p:nvPr/>
        </p:nvCxnSpPr>
        <p:spPr>
          <a:xfrm>
            <a:off x="7775824" y="2603500"/>
            <a:ext cx="0" cy="3423554"/>
          </a:xfrm>
          <a:prstGeom prst="straightConnector1">
            <a:avLst/>
          </a:prstGeom>
          <a:noFill/>
          <a:ln cap="flat" cmpd="sng" w="12700">
            <a:solidFill>
              <a:schemeClr val="dk1">
                <a:alpha val="40000"/>
              </a:schemeClr>
            </a:solidFill>
            <a:prstDash val="solid"/>
            <a:round/>
            <a:headEnd len="sm" w="sm" type="none"/>
            <a:tailEnd len="sm" w="sm" type="none"/>
          </a:ln>
        </p:spPr>
      </p:cxnSp>
      <p:sp>
        <p:nvSpPr>
          <p:cNvPr id="189" name="Google Shape;189;p31"/>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31"/>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92" name="Shape 192"/>
        <p:cNvGrpSpPr/>
        <p:nvPr/>
      </p:nvGrpSpPr>
      <p:grpSpPr>
        <a:xfrm>
          <a:off x="0" y="0"/>
          <a:ext cx="0" cy="0"/>
          <a:chOff x="0" y="0"/>
          <a:chExt cx="0" cy="0"/>
        </a:xfrm>
      </p:grpSpPr>
      <p:sp>
        <p:nvSpPr>
          <p:cNvPr id="193" name="Google Shape;193;p32"/>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32"/>
          <p:cNvSpPr txBox="1"/>
          <p:nvPr>
            <p:ph idx="1" type="body"/>
          </p:nvPr>
        </p:nvSpPr>
        <p:spPr>
          <a:xfrm>
            <a:off x="1154954" y="4532845"/>
            <a:ext cx="3050438" cy="57626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95" name="Google Shape;195;p32"/>
          <p:cNvSpPr/>
          <p:nvPr>
            <p:ph idx="2" type="pic"/>
          </p:nvPr>
        </p:nvSpPr>
        <p:spPr>
          <a:xfrm>
            <a:off x="1334552" y="2610916"/>
            <a:ext cx="2691242" cy="1584094"/>
          </a:xfrm>
          <a:prstGeom prst="roundRect">
            <a:avLst>
              <a:gd fmla="val 1858" name="adj"/>
            </a:avLst>
          </a:prstGeom>
          <a:noFill/>
          <a:ln>
            <a:noFill/>
          </a:ln>
          <a:effectLst>
            <a:outerShdw blurRad="50800" rotWithShape="0" algn="tl" dir="5400000" dist="50800">
              <a:srgbClr val="000000">
                <a:alpha val="42352"/>
              </a:srgbClr>
            </a:outerShdw>
          </a:effectLst>
        </p:spPr>
      </p:sp>
      <p:sp>
        <p:nvSpPr>
          <p:cNvPr id="196" name="Google Shape;196;p32"/>
          <p:cNvSpPr txBox="1"/>
          <p:nvPr>
            <p:ph idx="3" type="body"/>
          </p:nvPr>
        </p:nvSpPr>
        <p:spPr>
          <a:xfrm>
            <a:off x="1154954" y="5109107"/>
            <a:ext cx="3050438" cy="9179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97" name="Google Shape;197;p32"/>
          <p:cNvSpPr txBox="1"/>
          <p:nvPr>
            <p:ph idx="4" type="body"/>
          </p:nvPr>
        </p:nvSpPr>
        <p:spPr>
          <a:xfrm>
            <a:off x="4568865" y="4532842"/>
            <a:ext cx="30504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98" name="Google Shape;198;p32"/>
          <p:cNvSpPr/>
          <p:nvPr>
            <p:ph idx="5" type="pic"/>
          </p:nvPr>
        </p:nvSpPr>
        <p:spPr>
          <a:xfrm>
            <a:off x="4748463"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99" name="Google Shape;199;p32"/>
          <p:cNvSpPr txBox="1"/>
          <p:nvPr>
            <p:ph idx="6" type="body"/>
          </p:nvPr>
        </p:nvSpPr>
        <p:spPr>
          <a:xfrm>
            <a:off x="4568865" y="5109108"/>
            <a:ext cx="3050438" cy="91257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0" name="Google Shape;200;p32"/>
          <p:cNvSpPr txBox="1"/>
          <p:nvPr>
            <p:ph idx="7" type="body"/>
          </p:nvPr>
        </p:nvSpPr>
        <p:spPr>
          <a:xfrm>
            <a:off x="7983433" y="4532842"/>
            <a:ext cx="30504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1" name="Google Shape;201;p32"/>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sp>
      <p:sp>
        <p:nvSpPr>
          <p:cNvPr id="202" name="Google Shape;202;p32"/>
          <p:cNvSpPr txBox="1"/>
          <p:nvPr>
            <p:ph idx="9" type="body"/>
          </p:nvPr>
        </p:nvSpPr>
        <p:spPr>
          <a:xfrm>
            <a:off x="7983433" y="5109107"/>
            <a:ext cx="3050438" cy="9179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03" name="Google Shape;203;p32"/>
          <p:cNvCxnSpPr/>
          <p:nvPr/>
        </p:nvCxnSpPr>
        <p:spPr>
          <a:xfrm>
            <a:off x="4384245" y="2603500"/>
            <a:ext cx="1" cy="3461811"/>
          </a:xfrm>
          <a:prstGeom prst="straightConnector1">
            <a:avLst/>
          </a:prstGeom>
          <a:noFill/>
          <a:ln cap="flat" cmpd="sng" w="12700">
            <a:solidFill>
              <a:schemeClr val="dk1">
                <a:alpha val="40000"/>
              </a:schemeClr>
            </a:solidFill>
            <a:prstDash val="solid"/>
            <a:round/>
            <a:headEnd len="sm" w="sm" type="none"/>
            <a:tailEnd len="sm" w="sm" type="none"/>
          </a:ln>
        </p:spPr>
      </p:cxnSp>
      <p:cxnSp>
        <p:nvCxnSpPr>
          <p:cNvPr id="204" name="Google Shape;204;p32"/>
          <p:cNvCxnSpPr/>
          <p:nvPr/>
        </p:nvCxnSpPr>
        <p:spPr>
          <a:xfrm>
            <a:off x="7807352" y="2603500"/>
            <a:ext cx="0" cy="3461811"/>
          </a:xfrm>
          <a:prstGeom prst="straightConnector1">
            <a:avLst/>
          </a:prstGeom>
          <a:noFill/>
          <a:ln cap="flat" cmpd="sng" w="12700">
            <a:solidFill>
              <a:schemeClr val="dk1">
                <a:alpha val="40000"/>
              </a:schemeClr>
            </a:solidFill>
            <a:prstDash val="solid"/>
            <a:round/>
            <a:headEnd len="sm" w="sm" type="none"/>
            <a:tailEnd len="sm" w="sm" type="none"/>
          </a:ln>
        </p:spPr>
      </p:cxnSp>
      <p:sp>
        <p:nvSpPr>
          <p:cNvPr id="205" name="Google Shape;205;p32"/>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32"/>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8" name="Shape 208"/>
        <p:cNvGrpSpPr/>
        <p:nvPr/>
      </p:nvGrpSpPr>
      <p:grpSpPr>
        <a:xfrm>
          <a:off x="0" y="0"/>
          <a:ext cx="0" cy="0"/>
          <a:chOff x="0" y="0"/>
          <a:chExt cx="0" cy="0"/>
        </a:xfrm>
      </p:grpSpPr>
      <p:sp>
        <p:nvSpPr>
          <p:cNvPr id="209" name="Google Shape;209;p33"/>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33"/>
          <p:cNvSpPr txBox="1"/>
          <p:nvPr>
            <p:ph idx="1" type="body"/>
          </p:nvPr>
        </p:nvSpPr>
        <p:spPr>
          <a:xfrm rot="5400000">
            <a:off x="3855400" y="-105412"/>
            <a:ext cx="3424768" cy="882565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11" name="Google Shape;211;p33"/>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33"/>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14" name="Shape 214"/>
        <p:cNvGrpSpPr/>
        <p:nvPr/>
      </p:nvGrpSpPr>
      <p:grpSpPr>
        <a:xfrm>
          <a:off x="0" y="0"/>
          <a:ext cx="0" cy="0"/>
          <a:chOff x="0" y="0"/>
          <a:chExt cx="0" cy="0"/>
        </a:xfrm>
      </p:grpSpPr>
      <p:grpSp>
        <p:nvGrpSpPr>
          <p:cNvPr id="215" name="Google Shape;215;p34"/>
          <p:cNvGrpSpPr/>
          <p:nvPr/>
        </p:nvGrpSpPr>
        <p:grpSpPr>
          <a:xfrm>
            <a:off x="-1588" y="0"/>
            <a:ext cx="12193588" cy="6861555"/>
            <a:chOff x="-1588" y="0"/>
            <a:chExt cx="12193588" cy="6861555"/>
          </a:xfrm>
        </p:grpSpPr>
        <p:sp>
          <p:nvSpPr>
            <p:cNvPr id="216" name="Google Shape;216;p3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4"/>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4"/>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4"/>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4"/>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4"/>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4"/>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23" name="Google Shape;223;p3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24" name="Google Shape;224;p34"/>
          <p:cNvSpPr txBox="1"/>
          <p:nvPr>
            <p:ph type="title"/>
          </p:nvPr>
        </p:nvSpPr>
        <p:spPr>
          <a:xfrm rot="5400000">
            <a:off x="6923244" y="2931978"/>
            <a:ext cx="4748591" cy="144156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34"/>
          <p:cNvSpPr txBox="1"/>
          <p:nvPr>
            <p:ph idx="1" type="body"/>
          </p:nvPr>
        </p:nvSpPr>
        <p:spPr>
          <a:xfrm rot="5400000">
            <a:off x="1908671" y="524748"/>
            <a:ext cx="4748591" cy="625602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26" name="Google Shape;226;p34"/>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34"/>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3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19"/>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20"/>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1" name="Google Shape;41;p20"/>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4" name="Shape 44"/>
        <p:cNvGrpSpPr/>
        <p:nvPr/>
      </p:nvGrpSpPr>
      <p:grpSpPr>
        <a:xfrm>
          <a:off x="0" y="0"/>
          <a:ext cx="0" cy="0"/>
          <a:chOff x="0" y="0"/>
          <a:chExt cx="0" cy="0"/>
        </a:xfrm>
      </p:grpSpPr>
      <p:grpSp>
        <p:nvGrpSpPr>
          <p:cNvPr id="45" name="Google Shape;45;p21"/>
          <p:cNvGrpSpPr/>
          <p:nvPr/>
        </p:nvGrpSpPr>
        <p:grpSpPr>
          <a:xfrm>
            <a:off x="-1588" y="0"/>
            <a:ext cx="12193588" cy="6861555"/>
            <a:chOff x="-1588" y="0"/>
            <a:chExt cx="12193588" cy="6861555"/>
          </a:xfrm>
        </p:grpSpPr>
        <p:sp>
          <p:nvSpPr>
            <p:cNvPr id="46" name="Google Shape;46;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1"/>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1"/>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1"/>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1"/>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1"/>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1"/>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3" name="Google Shape;53;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4" name="Google Shape;54;p21"/>
          <p:cNvSpPr txBox="1"/>
          <p:nvPr>
            <p:ph type="title"/>
          </p:nvPr>
        </p:nvSpPr>
        <p:spPr>
          <a:xfrm>
            <a:off x="1154956" y="2679192"/>
            <a:ext cx="4343400" cy="2286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 type="body"/>
          </p:nvPr>
        </p:nvSpPr>
        <p:spPr>
          <a:xfrm>
            <a:off x="6894576" y="2679192"/>
            <a:ext cx="3758184" cy="2286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6" name="Google Shape;56;p21"/>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22"/>
          <p:cNvSpPr txBox="1"/>
          <p:nvPr>
            <p:ph type="title"/>
          </p:nvPr>
        </p:nvSpPr>
        <p:spPr>
          <a:xfrm>
            <a:off x="1154953" y="969264"/>
            <a:ext cx="8825659" cy="7040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 type="body"/>
          </p:nvPr>
        </p:nvSpPr>
        <p:spPr>
          <a:xfrm>
            <a:off x="1154954" y="2603500"/>
            <a:ext cx="4828032" cy="34163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22"/>
          <p:cNvSpPr txBox="1"/>
          <p:nvPr>
            <p:ph idx="2" type="body"/>
          </p:nvPr>
        </p:nvSpPr>
        <p:spPr>
          <a:xfrm>
            <a:off x="6208776" y="2603500"/>
            <a:ext cx="4828032"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22"/>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3"/>
          <p:cNvSpPr txBox="1"/>
          <p:nvPr>
            <p:ph type="title"/>
          </p:nvPr>
        </p:nvSpPr>
        <p:spPr>
          <a:xfrm>
            <a:off x="1154954" y="969264"/>
            <a:ext cx="8825659" cy="7040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 type="body"/>
          </p:nvPr>
        </p:nvSpPr>
        <p:spPr>
          <a:xfrm>
            <a:off x="1154954" y="2606040"/>
            <a:ext cx="482803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0" name="Google Shape;70;p23"/>
          <p:cNvSpPr txBox="1"/>
          <p:nvPr>
            <p:ph idx="2" type="body"/>
          </p:nvPr>
        </p:nvSpPr>
        <p:spPr>
          <a:xfrm>
            <a:off x="1154954" y="3198448"/>
            <a:ext cx="4828032" cy="284378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1" name="Google Shape;71;p23"/>
          <p:cNvSpPr txBox="1"/>
          <p:nvPr>
            <p:ph idx="3" type="body"/>
          </p:nvPr>
        </p:nvSpPr>
        <p:spPr>
          <a:xfrm>
            <a:off x="6208776" y="2606040"/>
            <a:ext cx="482803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2" name="Google Shape;72;p23"/>
          <p:cNvSpPr txBox="1"/>
          <p:nvPr>
            <p:ph idx="4" type="body"/>
          </p:nvPr>
        </p:nvSpPr>
        <p:spPr>
          <a:xfrm>
            <a:off x="6208711" y="3187921"/>
            <a:ext cx="4825160" cy="285431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3" name="Google Shape;73;p23"/>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4"/>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1" name="Shape 81"/>
        <p:cNvGrpSpPr/>
        <p:nvPr/>
      </p:nvGrpSpPr>
      <p:grpSpPr>
        <a:xfrm>
          <a:off x="0" y="0"/>
          <a:ext cx="0" cy="0"/>
          <a:chOff x="0" y="0"/>
          <a:chExt cx="0" cy="0"/>
        </a:xfrm>
      </p:grpSpPr>
      <p:grpSp>
        <p:nvGrpSpPr>
          <p:cNvPr id="82" name="Google Shape;82;p25"/>
          <p:cNvGrpSpPr/>
          <p:nvPr/>
        </p:nvGrpSpPr>
        <p:grpSpPr>
          <a:xfrm>
            <a:off x="-1588" y="0"/>
            <a:ext cx="12193588" cy="6861555"/>
            <a:chOff x="-1588" y="0"/>
            <a:chExt cx="12193588" cy="6861555"/>
          </a:xfrm>
        </p:grpSpPr>
        <p:sp>
          <p:nvSpPr>
            <p:cNvPr id="83" name="Google Shape;83;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5"/>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5"/>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9" name="Google Shape;89;p25"/>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1" name="Google Shape;91;p25"/>
          <p:cNvSpPr txBox="1"/>
          <p:nvPr>
            <p:ph type="title"/>
          </p:nvPr>
        </p:nvSpPr>
        <p:spPr>
          <a:xfrm>
            <a:off x="1154953" y="1298448"/>
            <a:ext cx="2793159" cy="159715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5"/>
          <p:cNvSpPr txBox="1"/>
          <p:nvPr>
            <p:ph idx="1" type="body"/>
          </p:nvPr>
        </p:nvSpPr>
        <p:spPr>
          <a:xfrm>
            <a:off x="5779008" y="1447800"/>
            <a:ext cx="5195997" cy="45720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3" name="Google Shape;93;p25"/>
          <p:cNvSpPr txBox="1"/>
          <p:nvPr>
            <p:ph idx="2" type="body"/>
          </p:nvPr>
        </p:nvSpPr>
        <p:spPr>
          <a:xfrm>
            <a:off x="1154953" y="3129280"/>
            <a:ext cx="2793159"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rgbClr val="86D1D8"/>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4" name="Google Shape;94;p25"/>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5"/>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8" name="Shape 98"/>
        <p:cNvGrpSpPr/>
        <p:nvPr/>
      </p:nvGrpSpPr>
      <p:grpSpPr>
        <a:xfrm>
          <a:off x="0" y="0"/>
          <a:ext cx="0" cy="0"/>
          <a:chOff x="0" y="0"/>
          <a:chExt cx="0" cy="0"/>
        </a:xfrm>
      </p:grpSpPr>
      <p:grpSp>
        <p:nvGrpSpPr>
          <p:cNvPr id="99" name="Google Shape;99;p26"/>
          <p:cNvGrpSpPr/>
          <p:nvPr/>
        </p:nvGrpSpPr>
        <p:grpSpPr>
          <a:xfrm>
            <a:off x="-1588" y="0"/>
            <a:ext cx="12193588" cy="6861555"/>
            <a:chOff x="-1588" y="0"/>
            <a:chExt cx="12193588" cy="6861555"/>
          </a:xfrm>
        </p:grpSpPr>
        <p:sp>
          <p:nvSpPr>
            <p:cNvPr id="100" name="Google Shape;100;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6"/>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6"/>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6"/>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6"/>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6"/>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06" name="Google Shape;106;p26"/>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08" name="Google Shape;108;p26"/>
          <p:cNvSpPr txBox="1"/>
          <p:nvPr>
            <p:ph type="title"/>
          </p:nvPr>
        </p:nvSpPr>
        <p:spPr>
          <a:xfrm>
            <a:off x="1153907" y="1693332"/>
            <a:ext cx="3860259" cy="17356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6"/>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0" name="Google Shape;110;p26"/>
          <p:cNvSpPr txBox="1"/>
          <p:nvPr>
            <p:ph idx="1" type="body"/>
          </p:nvPr>
        </p:nvSpPr>
        <p:spPr>
          <a:xfrm>
            <a:off x="1154955"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rgbClr val="86D1D8"/>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1" name="Google Shape;111;p26"/>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6"/>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7"/>
          <p:cNvGrpSpPr/>
          <p:nvPr/>
        </p:nvGrpSpPr>
        <p:grpSpPr>
          <a:xfrm>
            <a:off x="-1588" y="0"/>
            <a:ext cx="12193588" cy="6861555"/>
            <a:chOff x="-1588" y="0"/>
            <a:chExt cx="12193588" cy="6861555"/>
          </a:xfrm>
        </p:grpSpPr>
        <p:sp>
          <p:nvSpPr>
            <p:cNvPr id="7" name="Google Shape;7;p17"/>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7"/>
            <p:cNvSpPr/>
            <p:nvPr/>
          </p:nvSpPr>
          <p:spPr>
            <a:xfrm>
              <a:off x="8761412" y="1828800"/>
              <a:ext cx="2819400" cy="2819400"/>
            </a:xfrm>
            <a:prstGeom prst="ellipse">
              <a:avLst/>
            </a:prstGeom>
            <a:gradFill>
              <a:gsLst>
                <a:gs pos="0">
                  <a:srgbClr val="5F9C9D">
                    <a:alpha val="6274"/>
                  </a:srgbClr>
                </a:gs>
                <a:gs pos="36000">
                  <a:srgbClr val="5F9C9D">
                    <a:alpha val="5490"/>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7"/>
            <p:cNvSpPr/>
            <p:nvPr/>
          </p:nvSpPr>
          <p:spPr>
            <a:xfrm>
              <a:off x="8761412" y="5870955"/>
              <a:ext cx="990600" cy="990600"/>
            </a:xfrm>
            <a:prstGeom prst="ellipse">
              <a:avLst/>
            </a:prstGeom>
            <a:gradFill>
              <a:gsLst>
                <a:gs pos="0">
                  <a:srgbClr val="5F9C9D">
                    <a:alpha val="13333"/>
                  </a:srgbClr>
                </a:gs>
                <a:gs pos="36000">
                  <a:srgbClr val="5F9C9D">
                    <a:alpha val="6274"/>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7"/>
            <p:cNvSpPr/>
            <p:nvPr/>
          </p:nvSpPr>
          <p:spPr>
            <a:xfrm>
              <a:off x="-1588" y="2667000"/>
              <a:ext cx="4191000" cy="4191000"/>
            </a:xfrm>
            <a:prstGeom prst="ellipse">
              <a:avLst/>
            </a:prstGeom>
            <a:gradFill>
              <a:gsLst>
                <a:gs pos="0">
                  <a:srgbClr val="5F9C9D">
                    <a:alpha val="10588"/>
                  </a:srgbClr>
                </a:gs>
                <a:gs pos="36000">
                  <a:srgbClr val="5F9C9D">
                    <a:alpha val="9411"/>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7"/>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7"/>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 name="Google Shape;13;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 name="Google Shape;14;p1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5" name="Google Shape;15;p17"/>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6" name="Google Shape;16;p17"/>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7" name="Google Shape;17;p17"/>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8" name="Google Shape;18;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340485" y="2650448"/>
            <a:ext cx="8825658" cy="1557103"/>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Century Gothic"/>
              <a:buNone/>
            </a:pPr>
            <a:r>
              <a:rPr lang="en-US"/>
              <a:t>MARKETING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1"/>
          <p:cNvSpPr txBox="1"/>
          <p:nvPr>
            <p:ph type="title"/>
          </p:nvPr>
        </p:nvSpPr>
        <p:spPr>
          <a:xfrm>
            <a:off x="1258193" y="1253889"/>
            <a:ext cx="8825659" cy="706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Century Gothic"/>
              <a:buNone/>
            </a:pPr>
            <a:r>
              <a:rPr lang="en-US"/>
              <a:t>Framework for Business Portfolio Design</a:t>
            </a:r>
            <a:br>
              <a:rPr lang="en-US"/>
            </a:br>
            <a:endParaRPr/>
          </a:p>
        </p:txBody>
      </p:sp>
      <p:sp>
        <p:nvSpPr>
          <p:cNvPr id="284" name="Google Shape;284;p11"/>
          <p:cNvSpPr txBox="1"/>
          <p:nvPr>
            <p:ph idx="1" type="body"/>
          </p:nvPr>
        </p:nvSpPr>
        <p:spPr>
          <a:xfrm>
            <a:off x="1258193" y="2883720"/>
            <a:ext cx="8825659" cy="282390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b="1" lang="en-US"/>
              <a:t>Analysis of a product portfolio requires six major steps:</a:t>
            </a:r>
            <a:endParaRPr b="1"/>
          </a:p>
          <a:p>
            <a:pPr indent="0" lvl="0" marL="0" rtl="0" algn="l">
              <a:lnSpc>
                <a:spcPct val="100000"/>
              </a:lnSpc>
              <a:spcBef>
                <a:spcPts val="1000"/>
              </a:spcBef>
              <a:spcAft>
                <a:spcPts val="0"/>
              </a:spcAft>
              <a:buSzPts val="1440"/>
              <a:buNone/>
            </a:pPr>
            <a:r>
              <a:rPr lang="en-US"/>
              <a:t>1. Establishing the level and unit of analysis and determining what links connect them.</a:t>
            </a:r>
            <a:endParaRPr/>
          </a:p>
          <a:p>
            <a:pPr indent="0" lvl="0" marL="0" rtl="0" algn="l">
              <a:lnSpc>
                <a:spcPct val="100000"/>
              </a:lnSpc>
              <a:spcBef>
                <a:spcPts val="1000"/>
              </a:spcBef>
              <a:spcAft>
                <a:spcPts val="0"/>
              </a:spcAft>
              <a:buSzPts val="1440"/>
              <a:buNone/>
            </a:pPr>
            <a:r>
              <a:rPr lang="en-US"/>
              <a:t>2. Identifying the relevant dimensions.</a:t>
            </a:r>
            <a:endParaRPr/>
          </a:p>
          <a:p>
            <a:pPr indent="0" lvl="0" marL="0" rtl="0" algn="l">
              <a:lnSpc>
                <a:spcPct val="100000"/>
              </a:lnSpc>
              <a:spcBef>
                <a:spcPts val="1000"/>
              </a:spcBef>
              <a:spcAft>
                <a:spcPts val="0"/>
              </a:spcAft>
              <a:buSzPts val="1440"/>
              <a:buNone/>
            </a:pPr>
            <a:r>
              <a:rPr lang="en-US"/>
              <a:t>3. Determining the relative importance of the dimensions.</a:t>
            </a:r>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lang="en-US"/>
              <a:t>4. Locating the products or businesses on the relevant portfolio dimensions.</a:t>
            </a:r>
            <a:endParaRPr/>
          </a:p>
          <a:p>
            <a:pPr indent="0" lvl="0" marL="0" rtl="0" algn="l">
              <a:lnSpc>
                <a:spcPct val="100000"/>
              </a:lnSpc>
              <a:spcBef>
                <a:spcPts val="1000"/>
              </a:spcBef>
              <a:spcAft>
                <a:spcPts val="0"/>
              </a:spcAft>
              <a:buSzPts val="1440"/>
              <a:buNone/>
            </a:pPr>
            <a:r>
              <a:rPr lang="en-US"/>
              <a:t>5. Projecting the likely position of each product or business on the dimensions </a:t>
            </a:r>
            <a:endParaRPr/>
          </a:p>
          <a:p>
            <a:pPr indent="0" lvl="0" marL="0" rtl="0" algn="l">
              <a:lnSpc>
                <a:spcPct val="100000"/>
              </a:lnSpc>
              <a:spcBef>
                <a:spcPts val="1000"/>
              </a:spcBef>
              <a:spcAft>
                <a:spcPts val="0"/>
              </a:spcAft>
              <a:buSzPts val="1440"/>
              <a:buNone/>
            </a:pPr>
            <a:r>
              <a:rPr lang="en-US"/>
              <a:t>6. Selecting the desired position for each existing and new product (as a basis for developing alternative strategies to close the gap between the current and new portfolios) and deciding how resources might best be allocated among these products.</a:t>
            </a:r>
            <a:endParaRPr/>
          </a:p>
          <a:p>
            <a:pPr indent="-251459" lvl="0" marL="342900" rtl="0" algn="l">
              <a:lnSpc>
                <a:spcPct val="100000"/>
              </a:lnSpc>
              <a:spcBef>
                <a:spcPts val="1000"/>
              </a:spcBef>
              <a:spcAft>
                <a:spcPts val="0"/>
              </a:spcAft>
              <a:buSzPts val="14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3"/>
          <p:cNvSpPr txBox="1"/>
          <p:nvPr>
            <p:ph type="ctrTitle"/>
          </p:nvPr>
        </p:nvSpPr>
        <p:spPr>
          <a:xfrm>
            <a:off x="1405678" y="2595716"/>
            <a:ext cx="8825658" cy="106078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Century Gothic"/>
              <a:buNone/>
            </a:pPr>
            <a:r>
              <a:rPr lang="en-US"/>
              <a:t>BCG Matrix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4"/>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Century Gothic"/>
              <a:buNone/>
            </a:pPr>
            <a:r>
              <a:rPr lang="en-US"/>
              <a:t>BCG Matrix</a:t>
            </a:r>
            <a:endParaRPr/>
          </a:p>
        </p:txBody>
      </p:sp>
      <p:sp>
        <p:nvSpPr>
          <p:cNvPr id="300" name="Google Shape;300;p14"/>
          <p:cNvSpPr txBox="1"/>
          <p:nvPr>
            <p:ph idx="1" type="body"/>
          </p:nvPr>
        </p:nvSpPr>
        <p:spPr>
          <a:xfrm>
            <a:off x="1626902" y="2662493"/>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Font typeface="Noto Sans Symbols"/>
              <a:buChar char="▪"/>
            </a:pPr>
            <a:r>
              <a:rPr b="1" lang="en-US"/>
              <a:t>Stars: </a:t>
            </a:r>
            <a:r>
              <a:rPr lang="en-US"/>
              <a:t>High-growth, high-share businesses or products. Sometimes, stars need heavy investments to finance their rapid growth but eventually, growth will slow and they'll turn into cash cows.</a:t>
            </a:r>
            <a:endParaRPr/>
          </a:p>
          <a:p>
            <a:pPr indent="-342900" lvl="0" marL="342900" rtl="0" algn="l">
              <a:lnSpc>
                <a:spcPct val="100000"/>
              </a:lnSpc>
              <a:spcBef>
                <a:spcPts val="1000"/>
              </a:spcBef>
              <a:spcAft>
                <a:spcPts val="0"/>
              </a:spcAft>
              <a:buSzPts val="1440"/>
              <a:buFont typeface="Noto Sans Symbols"/>
              <a:buChar char="▪"/>
            </a:pPr>
            <a:r>
              <a:rPr b="1" lang="en-US"/>
              <a:t>Cash Cows: </a:t>
            </a:r>
            <a:r>
              <a:rPr lang="en-US"/>
              <a:t>Low-growth, high-share businesses or products. Produce cash that you can use to pay your bills and support other SBUs.</a:t>
            </a:r>
            <a:endParaRPr/>
          </a:p>
          <a:p>
            <a:pPr indent="-342900" lvl="0" marL="342900" rtl="0" algn="l">
              <a:lnSpc>
                <a:spcPct val="100000"/>
              </a:lnSpc>
              <a:spcBef>
                <a:spcPts val="1000"/>
              </a:spcBef>
              <a:spcAft>
                <a:spcPts val="0"/>
              </a:spcAft>
              <a:buSzPts val="1440"/>
              <a:buFont typeface="Noto Sans Symbols"/>
              <a:buChar char="▪"/>
            </a:pPr>
            <a:r>
              <a:rPr b="1" lang="en-US"/>
              <a:t>Question Marks: </a:t>
            </a:r>
            <a:r>
              <a:rPr lang="en-US"/>
              <a:t>Low-share business units in high-growth markets. They need a lot of cash to hold their share.</a:t>
            </a:r>
            <a:endParaRPr/>
          </a:p>
          <a:p>
            <a:pPr indent="-342900" lvl="0" marL="342900" rtl="0" algn="l">
              <a:lnSpc>
                <a:spcPct val="100000"/>
              </a:lnSpc>
              <a:spcBef>
                <a:spcPts val="1000"/>
              </a:spcBef>
              <a:spcAft>
                <a:spcPts val="0"/>
              </a:spcAft>
              <a:buSzPts val="1440"/>
              <a:buFont typeface="Noto Sans Symbols"/>
              <a:buChar char="▪"/>
            </a:pPr>
            <a:r>
              <a:rPr b="1" lang="en-US"/>
              <a:t>Dogs: </a:t>
            </a:r>
            <a:r>
              <a:rPr lang="en-US"/>
              <a:t>Low-growth, low-share businesses and products. They could generate cash but they don't promise to be large sources of cash.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5"/>
          <p:cNvPicPr preferRelativeResize="0"/>
          <p:nvPr/>
        </p:nvPicPr>
        <p:blipFill rotWithShape="1">
          <a:blip r:embed="rId3">
            <a:alphaModFix/>
          </a:blip>
          <a:srcRect b="0" l="0" r="0" t="0"/>
          <a:stretch/>
        </p:blipFill>
        <p:spPr>
          <a:xfrm>
            <a:off x="2394155" y="324464"/>
            <a:ext cx="7315200" cy="6157452"/>
          </a:xfrm>
          <a:prstGeom prst="rect">
            <a:avLst/>
          </a:prstGeom>
          <a:noFill/>
          <a:ln>
            <a:noFill/>
          </a:ln>
        </p:spPr>
      </p:pic>
      <p:sp>
        <p:nvSpPr>
          <p:cNvPr id="306" name="Google Shape;306;p15"/>
          <p:cNvSpPr/>
          <p:nvPr/>
        </p:nvSpPr>
        <p:spPr>
          <a:xfrm>
            <a:off x="5766619" y="5840361"/>
            <a:ext cx="302342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16"/>
          <p:cNvPicPr preferRelativeResize="0"/>
          <p:nvPr/>
        </p:nvPicPr>
        <p:blipFill rotWithShape="1">
          <a:blip r:embed="rId3">
            <a:alphaModFix/>
          </a:blip>
          <a:srcRect b="0" l="0" r="0" t="0"/>
          <a:stretch/>
        </p:blipFill>
        <p:spPr>
          <a:xfrm>
            <a:off x="2050026" y="282523"/>
            <a:ext cx="7620000" cy="6086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
          <p:cNvSpPr txBox="1"/>
          <p:nvPr>
            <p:ph type="ctrTitle"/>
          </p:nvPr>
        </p:nvSpPr>
        <p:spPr>
          <a:xfrm>
            <a:off x="1459755" y="1821437"/>
            <a:ext cx="8825658" cy="267764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Century Gothic"/>
              <a:buNone/>
            </a:pPr>
            <a:r>
              <a:rPr lang="en-US"/>
              <a:t>COMPANY AND MARKETING STRATEGY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Century Gothic"/>
              <a:buNone/>
            </a:pPr>
            <a:r>
              <a:rPr lang="en-US"/>
              <a:t>Understanding Mission, Vision and Values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440"/>
              <a:buNone/>
            </a:pPr>
            <a:r>
              <a:rPr b="1" lang="en-US"/>
              <a:t>Core Values, Vision, and Mission </a:t>
            </a:r>
            <a:r>
              <a:rPr lang="en-US"/>
              <a:t>are crucial to setting clear, understandable, and easily communicated direction for yourself, your partners and employees, and your investors and customers. </a:t>
            </a:r>
            <a:endParaRPr/>
          </a:p>
          <a:p>
            <a:pPr indent="-342900" lvl="0" marL="342900" rtl="0" algn="l">
              <a:lnSpc>
                <a:spcPct val="100000"/>
              </a:lnSpc>
              <a:spcBef>
                <a:spcPts val="1000"/>
              </a:spcBef>
              <a:spcAft>
                <a:spcPts val="0"/>
              </a:spcAft>
              <a:buSzPts val="1440"/>
              <a:buFont typeface="Noto Sans Symbols"/>
              <a:buChar char="✔"/>
            </a:pPr>
            <a:r>
              <a:rPr b="1" lang="en-US"/>
              <a:t>Core values </a:t>
            </a:r>
            <a:r>
              <a:rPr lang="en-US"/>
              <a:t>are 3-5 terms that describe the forces that drive you to form and grow your organization. </a:t>
            </a:r>
            <a:endParaRPr/>
          </a:p>
          <a:p>
            <a:pPr indent="-342900" lvl="0" marL="342900" rtl="0" algn="l">
              <a:lnSpc>
                <a:spcPct val="100000"/>
              </a:lnSpc>
              <a:spcBef>
                <a:spcPts val="1000"/>
              </a:spcBef>
              <a:spcAft>
                <a:spcPts val="0"/>
              </a:spcAft>
              <a:buSzPts val="1440"/>
              <a:buFont typeface="Noto Sans Symbols"/>
              <a:buChar char="✔"/>
            </a:pPr>
            <a:r>
              <a:rPr b="1" lang="en-US"/>
              <a:t>Vision</a:t>
            </a:r>
            <a:r>
              <a:rPr lang="en-US"/>
              <a:t> A Vision Statement is the reason your company exists it’s a description of the desired future state of the company</a:t>
            </a:r>
            <a:endParaRPr/>
          </a:p>
          <a:p>
            <a:pPr indent="-342900" lvl="0" marL="342900" rtl="0" algn="l">
              <a:lnSpc>
                <a:spcPct val="100000"/>
              </a:lnSpc>
              <a:spcBef>
                <a:spcPts val="1000"/>
              </a:spcBef>
              <a:spcAft>
                <a:spcPts val="0"/>
              </a:spcAft>
              <a:buSzPts val="1440"/>
              <a:buFont typeface="Noto Sans Symbols"/>
              <a:buChar char="✔"/>
            </a:pPr>
            <a:r>
              <a:rPr b="1" lang="en-US"/>
              <a:t>Mission</a:t>
            </a:r>
            <a:r>
              <a:rPr lang="en-US"/>
              <a:t> a definition of the company's business, who it serves, what it does, its objectives, and its approach to reaching those objectives. </a:t>
            </a:r>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6"/>
          <p:cNvSpPr txBox="1"/>
          <p:nvPr>
            <p:ph type="ctrTitle"/>
          </p:nvPr>
        </p:nvSpPr>
        <p:spPr>
          <a:xfrm>
            <a:off x="1582658" y="2851901"/>
            <a:ext cx="8825658" cy="267764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5400"/>
              <a:buFont typeface="Century Gothic"/>
              <a:buNone/>
            </a:pPr>
            <a:r>
              <a:rPr lang="en-US"/>
              <a:t>Why do you choose to buy products and services from certain brands even when cheaper options exist?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7"/>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Century Gothic"/>
              <a:buNone/>
            </a:pPr>
            <a:r>
              <a:rPr lang="en-US"/>
              <a:t>Mission Statement </a:t>
            </a:r>
            <a:endParaRPr/>
          </a:p>
        </p:txBody>
      </p:sp>
      <p:sp>
        <p:nvSpPr>
          <p:cNvPr id="260" name="Google Shape;260;p7"/>
          <p:cNvSpPr txBox="1"/>
          <p:nvPr>
            <p:ph idx="1" type="body"/>
          </p:nvPr>
        </p:nvSpPr>
        <p:spPr>
          <a:xfrm>
            <a:off x="1405677" y="2706739"/>
            <a:ext cx="8825659" cy="3416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440"/>
              <a:buNone/>
            </a:pPr>
            <a:r>
              <a:rPr lang="en-US"/>
              <a:t>A mission statement is a simple statement about the goals, values, and objectives of an organization. A mission statement summarizes why a business exists and helps a company respond to change and make decisions that align with its vision.</a:t>
            </a:r>
            <a:endParaRPr/>
          </a:p>
          <a:p>
            <a:pPr indent="0" lvl="0" marL="0" rtl="0" algn="ctr">
              <a:lnSpc>
                <a:spcPct val="100000"/>
              </a:lnSpc>
              <a:spcBef>
                <a:spcPts val="1000"/>
              </a:spcBef>
              <a:spcAft>
                <a:spcPts val="0"/>
              </a:spcAft>
              <a:buSzPts val="1440"/>
              <a:buNone/>
            </a:pPr>
            <a:r>
              <a:rPr lang="en-US"/>
              <a:t>A good mission statement will not only explain your brand’s purpose but will also foster a connection with customers.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8"/>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Century Gothic"/>
              <a:buNone/>
            </a:pPr>
            <a:r>
              <a:rPr lang="en-US"/>
              <a:t>Three parts of a Mission Statement</a:t>
            </a:r>
            <a:endParaRPr/>
          </a:p>
        </p:txBody>
      </p:sp>
      <p:sp>
        <p:nvSpPr>
          <p:cNvPr id="266" name="Google Shape;266;p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1000"/>
              </a:spcBef>
              <a:spcAft>
                <a:spcPts val="0"/>
              </a:spcAft>
              <a:buSzPts val="1440"/>
              <a:buFont typeface="Noto Sans Symbols"/>
              <a:buChar char="▪"/>
            </a:pPr>
            <a:r>
              <a:rPr b="1" lang="en-US"/>
              <a:t>Brand purpose. </a:t>
            </a:r>
            <a:r>
              <a:rPr lang="en-US"/>
              <a:t>What does your product or service do or aim to offer and for whom?</a:t>
            </a:r>
            <a:endParaRPr/>
          </a:p>
          <a:p>
            <a:pPr indent="-342900" lvl="0" marL="342900" rtl="0" algn="l">
              <a:lnSpc>
                <a:spcPct val="100000"/>
              </a:lnSpc>
              <a:spcBef>
                <a:spcPts val="1000"/>
              </a:spcBef>
              <a:spcAft>
                <a:spcPts val="0"/>
              </a:spcAft>
              <a:buSzPts val="1440"/>
              <a:buFont typeface="Noto Sans Symbols"/>
              <a:buChar char="▪"/>
            </a:pPr>
            <a:r>
              <a:rPr b="1" lang="en-US"/>
              <a:t>Brand values</a:t>
            </a:r>
            <a:r>
              <a:rPr lang="en-US"/>
              <a:t>. What does your company stand for? Values are what make your company unique.</a:t>
            </a:r>
            <a:endParaRPr/>
          </a:p>
          <a:p>
            <a:pPr indent="-342900" lvl="0" marL="342900" rtl="0" algn="l">
              <a:lnSpc>
                <a:spcPct val="100000"/>
              </a:lnSpc>
              <a:spcBef>
                <a:spcPts val="1000"/>
              </a:spcBef>
              <a:spcAft>
                <a:spcPts val="0"/>
              </a:spcAft>
              <a:buSzPts val="1440"/>
              <a:buFont typeface="Noto Sans Symbols"/>
              <a:buChar char="▪"/>
            </a:pPr>
            <a:r>
              <a:rPr b="1" lang="en-US"/>
              <a:t>Brand goals. </a:t>
            </a:r>
            <a:r>
              <a:rPr lang="en-US"/>
              <a:t>What does your company accomplish for customers? Why should they purchase from you instead of other competitors?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9"/>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Century Gothic"/>
              <a:buNone/>
            </a:pPr>
            <a:r>
              <a:rPr lang="en-US"/>
              <a:t>Steps for writing a good mission statement</a:t>
            </a:r>
            <a:endParaRPr/>
          </a:p>
        </p:txBody>
      </p:sp>
      <p:sp>
        <p:nvSpPr>
          <p:cNvPr id="272" name="Google Shape;272;p9"/>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Font typeface="Century Gothic"/>
              <a:buAutoNum type="arabicPeriod"/>
            </a:pPr>
            <a:r>
              <a:rPr lang="en-US"/>
              <a:t> </a:t>
            </a:r>
            <a:r>
              <a:rPr lang="en-US" sz="2000"/>
              <a:t>Explain your company’s product or service offering.</a:t>
            </a:r>
            <a:endParaRPr/>
          </a:p>
          <a:p>
            <a:pPr indent="-342900" lvl="0" marL="342900" rtl="0" algn="l">
              <a:lnSpc>
                <a:spcPct val="100000"/>
              </a:lnSpc>
              <a:spcBef>
                <a:spcPts val="1000"/>
              </a:spcBef>
              <a:spcAft>
                <a:spcPts val="0"/>
              </a:spcAft>
              <a:buSzPts val="1600"/>
              <a:buFont typeface="Century Gothic"/>
              <a:buAutoNum type="arabicPeriod"/>
            </a:pPr>
            <a:r>
              <a:rPr lang="en-US" sz="2000"/>
              <a:t> Identify the company’s core values.</a:t>
            </a:r>
            <a:endParaRPr/>
          </a:p>
          <a:p>
            <a:pPr indent="-342900" lvl="0" marL="342900" rtl="0" algn="l">
              <a:lnSpc>
                <a:spcPct val="100000"/>
              </a:lnSpc>
              <a:spcBef>
                <a:spcPts val="1000"/>
              </a:spcBef>
              <a:spcAft>
                <a:spcPts val="0"/>
              </a:spcAft>
              <a:buSzPts val="1600"/>
              <a:buFont typeface="Century Gothic"/>
              <a:buAutoNum type="arabicPeriod"/>
            </a:pPr>
            <a:r>
              <a:rPr lang="en-US" sz="2000"/>
              <a:t> Connect how your company’s offering aligns with your values.</a:t>
            </a:r>
            <a:endParaRPr/>
          </a:p>
          <a:p>
            <a:pPr indent="-342900" lvl="0" marL="342900" rtl="0" algn="l">
              <a:lnSpc>
                <a:spcPct val="100000"/>
              </a:lnSpc>
              <a:spcBef>
                <a:spcPts val="1000"/>
              </a:spcBef>
              <a:spcAft>
                <a:spcPts val="0"/>
              </a:spcAft>
              <a:buSzPts val="1600"/>
              <a:buFont typeface="Century Gothic"/>
              <a:buAutoNum type="arabicPeriod"/>
            </a:pPr>
            <a:r>
              <a:rPr lang="en-US" sz="2000"/>
              <a:t> Condense these statements into one.</a:t>
            </a:r>
            <a:endParaRPr/>
          </a:p>
          <a:p>
            <a:pPr indent="-342900" lvl="0" marL="342900" rtl="0" algn="l">
              <a:lnSpc>
                <a:spcPct val="100000"/>
              </a:lnSpc>
              <a:spcBef>
                <a:spcPts val="1000"/>
              </a:spcBef>
              <a:spcAft>
                <a:spcPts val="0"/>
              </a:spcAft>
              <a:buSzPts val="1600"/>
              <a:buFont typeface="Century Gothic"/>
              <a:buAutoNum type="arabicPeriod"/>
            </a:pPr>
            <a:r>
              <a:rPr lang="en-US" sz="2000"/>
              <a:t> Refine your mission statement.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3600"/>
              <a:buFont typeface="Century Gothic"/>
              <a:buNone/>
            </a:pPr>
            <a:r>
              <a:rPr lang="en-US"/>
              <a:t>Business Portfolio</a:t>
            </a:r>
            <a:endParaRPr/>
          </a:p>
        </p:txBody>
      </p:sp>
      <p:sp>
        <p:nvSpPr>
          <p:cNvPr id="278" name="Google Shape;278;p10"/>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lang="en-US"/>
              <a:t>it's the collection of all the businesses and products that make up your company. The best business portfolio is one that fits your company's strengths and weaknesses to the opportunities in your environment. </a:t>
            </a:r>
            <a:endParaRPr/>
          </a:p>
          <a:p>
            <a:pPr indent="0" lvl="0" marL="0" rtl="0" algn="l">
              <a:lnSpc>
                <a:spcPct val="100000"/>
              </a:lnSpc>
              <a:spcBef>
                <a:spcPts val="1000"/>
              </a:spcBef>
              <a:spcAft>
                <a:spcPts val="0"/>
              </a:spcAft>
              <a:buSzPts val="1440"/>
              <a:buNone/>
            </a:pPr>
            <a:r>
              <a:rPr lang="en-US"/>
              <a:t>There are two steps to plan the portfolio:</a:t>
            </a:r>
            <a:endParaRPr/>
          </a:p>
          <a:p>
            <a:pPr indent="-342900" lvl="0" marL="342900" rtl="0" algn="l">
              <a:lnSpc>
                <a:spcPct val="100000"/>
              </a:lnSpc>
              <a:spcBef>
                <a:spcPts val="1000"/>
              </a:spcBef>
              <a:spcAft>
                <a:spcPts val="0"/>
              </a:spcAft>
              <a:buSzPts val="1440"/>
              <a:buFont typeface="Noto Sans Symbols"/>
              <a:buChar char="▪"/>
            </a:pPr>
            <a:r>
              <a:rPr lang="en-US"/>
              <a:t>Analyze your current business portfolio</a:t>
            </a:r>
            <a:endParaRPr/>
          </a:p>
          <a:p>
            <a:pPr indent="-342900" lvl="0" marL="342900" rtl="0" algn="l">
              <a:lnSpc>
                <a:spcPct val="100000"/>
              </a:lnSpc>
              <a:spcBef>
                <a:spcPts val="1000"/>
              </a:spcBef>
              <a:spcAft>
                <a:spcPts val="0"/>
              </a:spcAft>
              <a:buSzPts val="1440"/>
              <a:buFont typeface="Noto Sans Symbols"/>
              <a:buChar char="▪"/>
            </a:pPr>
            <a:r>
              <a:rPr lang="en-US"/>
              <a:t>Develop strategies for growth </a:t>
            </a:r>
            <a:endParaRPr/>
          </a:p>
          <a:p>
            <a:pPr indent="-251459" lvl="0" marL="342900" rtl="0" algn="l">
              <a:lnSpc>
                <a:spcPct val="100000"/>
              </a:lnSpc>
              <a:spcBef>
                <a:spcPts val="1000"/>
              </a:spcBef>
              <a:spcAft>
                <a:spcPts val="0"/>
              </a:spcAft>
              <a:buSzPts val="1440"/>
              <a:buFont typeface="Noto Sans Symbols"/>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2024-10-10T07:44:47Z</dcterms:created>
  <dc:creator>Sameen Fatima</dc:creator>
</cp:coreProperties>
</file>