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4" r:id="rId1"/>
  </p:sldMasterIdLst>
  <p:sldIdLst>
    <p:sldId id="257" r:id="rId2"/>
    <p:sldId id="259" r:id="rId3"/>
    <p:sldId id="258" r:id="rId4"/>
    <p:sldId id="264"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685330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1446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7514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2326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97669AF7-7BEB-44E4-9852-375E34362B5B}" type="datetime1">
              <a:rPr lang="en-US" smtClean="0"/>
              <a:t>10/22/2024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69271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9026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10/22/2024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75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10/22/2024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1387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10/22/2024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5754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10/22/2024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26780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10/22/2024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001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2D6E202-B606-4609-B914-27C9371A1F6D}" type="datetime1">
              <a:rPr lang="en-US" smtClean="0"/>
              <a:t>10/22/2024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4875424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2896210" y="2322733"/>
            <a:ext cx="6253317" cy="1172009"/>
          </a:xfrm>
        </p:spPr>
        <p:txBody>
          <a:bodyPr>
            <a:noAutofit/>
          </a:bodyPr>
          <a:lstStyle/>
          <a:p>
            <a:pPr algn="ctr"/>
            <a:r>
              <a:rPr lang="en-US" sz="5400" spc="600" dirty="0" smtClean="0"/>
              <a:t>Marketing</a:t>
            </a:r>
            <a:endParaRPr lang="en-US" sz="5400" spc="600" dirty="0"/>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8494" y="1162234"/>
            <a:ext cx="9281160" cy="3520440"/>
          </a:xfrm>
        </p:spPr>
        <p:txBody>
          <a:bodyPr>
            <a:normAutofit/>
          </a:bodyPr>
          <a:lstStyle/>
          <a:p>
            <a:pPr algn="ctr"/>
            <a:r>
              <a:rPr lang="en-US" sz="6000" dirty="0"/>
              <a:t>MARKET</a:t>
            </a:r>
            <a:br>
              <a:rPr lang="en-US" sz="6000" dirty="0"/>
            </a:br>
            <a:r>
              <a:rPr lang="en-US" sz="6000" dirty="0" smtClean="0"/>
              <a:t>SEGMENTATION</a:t>
            </a:r>
            <a:endParaRPr lang="en-US" sz="6000" dirty="0"/>
          </a:p>
        </p:txBody>
      </p:sp>
    </p:spTree>
    <p:extLst>
      <p:ext uri="{BB962C8B-B14F-4D97-AF65-F5344CB8AC3E}">
        <p14:creationId xmlns:p14="http://schemas.microsoft.com/office/powerpoint/2010/main" val="2618156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98180" y="1481959"/>
            <a:ext cx="9412014" cy="2900855"/>
          </a:xfrm>
        </p:spPr>
        <p:txBody>
          <a:bodyPr anchor="ctr">
            <a:noAutofit/>
          </a:bodyPr>
          <a:lstStyle/>
          <a:p>
            <a:pPr lvl="0" algn="ctr"/>
            <a:r>
              <a:rPr lang="en-US" sz="2800" b="0" cap="none" dirty="0" smtClean="0">
                <a:solidFill>
                  <a:schemeClr val="tx1"/>
                </a:solidFill>
                <a:latin typeface="Bahnschrift SemiLight Condensed" panose="020B0502040204020203" pitchFamily="34" charset="0"/>
              </a:rPr>
              <a:t>Market segmentation is a process that consists of sectioning the target market into smaller groups that share similar characteristics, such as age, income, personality traits, behavior, interests, needs or location.</a:t>
            </a:r>
            <a:br>
              <a:rPr lang="en-US" sz="2800" b="0" cap="none" dirty="0" smtClean="0">
                <a:solidFill>
                  <a:schemeClr val="tx1"/>
                </a:solidFill>
                <a:latin typeface="Bahnschrift SemiLight Condensed" panose="020B0502040204020203" pitchFamily="34" charset="0"/>
              </a:rPr>
            </a:br>
            <a:r>
              <a:rPr lang="en-US" sz="2800" b="0" cap="none" dirty="0" smtClean="0">
                <a:solidFill>
                  <a:schemeClr val="tx1"/>
                </a:solidFill>
                <a:latin typeface="Bahnschrift SemiLight Condensed" panose="020B0502040204020203" pitchFamily="34" charset="0"/>
              </a:rPr>
              <a:t/>
            </a:r>
            <a:br>
              <a:rPr lang="en-US" sz="2800" b="0" cap="none" dirty="0" smtClean="0">
                <a:solidFill>
                  <a:schemeClr val="tx1"/>
                </a:solidFill>
                <a:latin typeface="Bahnschrift SemiLight Condensed" panose="020B0502040204020203" pitchFamily="34" charset="0"/>
              </a:rPr>
            </a:br>
            <a:r>
              <a:rPr lang="en-US" sz="2800" b="0" cap="none" dirty="0" smtClean="0">
                <a:solidFill>
                  <a:schemeClr val="tx1"/>
                </a:solidFill>
                <a:latin typeface="Bahnschrift SemiLight Condensed" panose="020B0502040204020203" pitchFamily="34" charset="0"/>
              </a:rPr>
              <a:t>It allows brands to create strategies for different types of consumers, depending on how they perceive the overall value of</a:t>
            </a:r>
            <a:r>
              <a:rPr lang="en-US" sz="2800" b="0" cap="none" dirty="0">
                <a:solidFill>
                  <a:schemeClr val="tx1"/>
                </a:solidFill>
                <a:latin typeface="Bahnschrift SemiLight Condensed" panose="020B0502040204020203" pitchFamily="34" charset="0"/>
              </a:rPr>
              <a:t> </a:t>
            </a:r>
            <a:r>
              <a:rPr lang="en-US" sz="2800" b="0" cap="none" dirty="0" smtClean="0">
                <a:solidFill>
                  <a:schemeClr val="tx1"/>
                </a:solidFill>
                <a:latin typeface="Bahnschrift SemiLight Condensed" panose="020B0502040204020203" pitchFamily="34" charset="0"/>
              </a:rPr>
              <a:t>certain products and services.</a:t>
            </a:r>
            <a:endParaRPr lang="en-US" sz="2800" b="0" cap="none" dirty="0">
              <a:solidFill>
                <a:schemeClr val="tx1"/>
              </a:solidFill>
              <a:latin typeface="Bahnschrift SemiLight Condensed" panose="020B0502040204020203" pitchFamily="34" charset="0"/>
            </a:endParaRPr>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6689" y="804042"/>
            <a:ext cx="6524717" cy="785438"/>
          </a:xfrm>
        </p:spPr>
        <p:txBody>
          <a:bodyPr>
            <a:normAutofit/>
          </a:bodyPr>
          <a:lstStyle/>
          <a:p>
            <a:pPr algn="ctr"/>
            <a:r>
              <a:rPr lang="en-US" sz="3600" dirty="0"/>
              <a:t>Market Positioning</a:t>
            </a:r>
            <a:endParaRPr lang="en-US" sz="3600" b="0" dirty="0"/>
          </a:p>
        </p:txBody>
      </p:sp>
      <p:sp>
        <p:nvSpPr>
          <p:cNvPr id="3" name="Content Placeholder 2"/>
          <p:cNvSpPr>
            <a:spLocks noGrp="1"/>
          </p:cNvSpPr>
          <p:nvPr>
            <p:ph idx="1"/>
          </p:nvPr>
        </p:nvSpPr>
        <p:spPr/>
        <p:txBody>
          <a:bodyPr/>
          <a:lstStyle/>
          <a:p>
            <a:r>
              <a:rPr lang="en-US" dirty="0"/>
              <a:t>Market Positioning refers to the ability </a:t>
            </a:r>
            <a:r>
              <a:rPr lang="en-US" dirty="0" smtClean="0"/>
              <a:t>to influence </a:t>
            </a:r>
            <a:r>
              <a:rPr lang="en-US" dirty="0"/>
              <a:t>consumer perception regarding </a:t>
            </a:r>
            <a:r>
              <a:rPr lang="en-US" dirty="0" smtClean="0"/>
              <a:t>a  brand </a:t>
            </a:r>
            <a:r>
              <a:rPr lang="en-US" dirty="0"/>
              <a:t>or product relative to competitors. </a:t>
            </a:r>
            <a:r>
              <a:rPr lang="en-US" dirty="0" smtClean="0"/>
              <a:t>The objective </a:t>
            </a:r>
            <a:r>
              <a:rPr lang="en-US" dirty="0"/>
              <a:t>of market positioning is to </a:t>
            </a:r>
            <a:r>
              <a:rPr lang="en-US" dirty="0" smtClean="0"/>
              <a:t>establish the </a:t>
            </a:r>
            <a:r>
              <a:rPr lang="en-US" dirty="0"/>
              <a:t>image or identity of a brand or product </a:t>
            </a:r>
            <a:r>
              <a:rPr lang="en-US" dirty="0" smtClean="0"/>
              <a:t>so that </a:t>
            </a:r>
            <a:r>
              <a:rPr lang="en-US" dirty="0"/>
              <a:t>consumers perceive it in a certain way.</a:t>
            </a:r>
          </a:p>
        </p:txBody>
      </p:sp>
      <p:pic>
        <p:nvPicPr>
          <p:cNvPr id="1026" name="Picture 2" descr="Brand Positioning Research Servic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7484" y="387437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032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12488"/>
          <a:stretch/>
        </p:blipFill>
        <p:spPr>
          <a:xfrm>
            <a:off x="630622" y="914400"/>
            <a:ext cx="10767848" cy="5587725"/>
          </a:xfrm>
          <a:prstGeom prst="rect">
            <a:avLst/>
          </a:prstGeom>
        </p:spPr>
      </p:pic>
    </p:spTree>
    <p:extLst>
      <p:ext uri="{BB962C8B-B14F-4D97-AF65-F5344CB8AC3E}">
        <p14:creationId xmlns:p14="http://schemas.microsoft.com/office/powerpoint/2010/main" val="487341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Geographic segmentation </a:t>
            </a:r>
            <a:r>
              <a:rPr lang="en-US" dirty="0"/>
              <a:t>consists of creating different groups </a:t>
            </a:r>
            <a:r>
              <a:rPr lang="en-US" dirty="0" smtClean="0"/>
              <a:t>of customers </a:t>
            </a:r>
            <a:r>
              <a:rPr lang="en-US" dirty="0"/>
              <a:t>based on geographic boundaries.</a:t>
            </a:r>
          </a:p>
          <a:p>
            <a:r>
              <a:rPr lang="en-US" dirty="0" smtClean="0"/>
              <a:t>The </a:t>
            </a:r>
            <a:r>
              <a:rPr lang="en-US" dirty="0"/>
              <a:t>needs and interests of potential customers vary according to </a:t>
            </a:r>
            <a:r>
              <a:rPr lang="en-US" dirty="0" smtClean="0"/>
              <a:t>their geographic </a:t>
            </a:r>
            <a:r>
              <a:rPr lang="en-US" dirty="0"/>
              <a:t>location, climate and region, and understanding </a:t>
            </a:r>
            <a:r>
              <a:rPr lang="en-US" dirty="0" smtClean="0"/>
              <a:t>this allows </a:t>
            </a:r>
            <a:r>
              <a:rPr lang="en-US" dirty="0"/>
              <a:t>you to determine where to sell and advertise a brand, as well </a:t>
            </a:r>
            <a:r>
              <a:rPr lang="en-US" dirty="0" smtClean="0"/>
              <a:t>as where </a:t>
            </a:r>
            <a:r>
              <a:rPr lang="en-US" dirty="0"/>
              <a:t>to expand a business</a:t>
            </a:r>
            <a:r>
              <a:rPr lang="en-US" dirty="0" smtClean="0"/>
              <a:t>.</a:t>
            </a:r>
            <a:endParaRPr lang="en-US" dirty="0"/>
          </a:p>
          <a:p>
            <a:r>
              <a:rPr lang="en-US" b="1" dirty="0" smtClean="0"/>
              <a:t>Demographic </a:t>
            </a:r>
            <a:r>
              <a:rPr lang="en-US" b="1" dirty="0"/>
              <a:t>segmentation </a:t>
            </a:r>
            <a:r>
              <a:rPr lang="en-US" dirty="0"/>
              <a:t>consists of dividing the market </a:t>
            </a:r>
            <a:r>
              <a:rPr lang="en-US" dirty="0" smtClean="0"/>
              <a:t>through different </a:t>
            </a:r>
            <a:r>
              <a:rPr lang="en-US" dirty="0"/>
              <a:t>variables such as age, gender, nationality, education </a:t>
            </a:r>
            <a:r>
              <a:rPr lang="en-US" dirty="0" smtClean="0"/>
              <a:t>level, family </a:t>
            </a:r>
            <a:r>
              <a:rPr lang="en-US" dirty="0"/>
              <a:t>size, occupation, income, etc.</a:t>
            </a:r>
          </a:p>
          <a:p>
            <a:r>
              <a:rPr lang="en-US" dirty="0" smtClean="0"/>
              <a:t>This </a:t>
            </a:r>
            <a:r>
              <a:rPr lang="en-US" dirty="0"/>
              <a:t>is one of the most widely used forms of market </a:t>
            </a:r>
            <a:r>
              <a:rPr lang="en-US" dirty="0" smtClean="0"/>
              <a:t>segmentation, since </a:t>
            </a:r>
            <a:r>
              <a:rPr lang="en-US" dirty="0"/>
              <a:t>it is based on knowing how customers use your products </a:t>
            </a:r>
            <a:r>
              <a:rPr lang="en-US" dirty="0" smtClean="0"/>
              <a:t>and services </a:t>
            </a:r>
            <a:r>
              <a:rPr lang="en-US" dirty="0"/>
              <a:t>and how much they are willing to pay for them.</a:t>
            </a:r>
          </a:p>
        </p:txBody>
      </p:sp>
    </p:spTree>
    <p:extLst>
      <p:ext uri="{BB962C8B-B14F-4D97-AF65-F5344CB8AC3E}">
        <p14:creationId xmlns:p14="http://schemas.microsoft.com/office/powerpoint/2010/main" val="3044539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9313"/>
          </a:xfrm>
        </p:spPr>
        <p:txBody>
          <a:bodyPr>
            <a:normAutofit fontScale="90000"/>
          </a:bodyPr>
          <a:lstStyle/>
          <a:p>
            <a:pPr algn="ctr"/>
            <a:r>
              <a:rPr lang="en-US" dirty="0" smtClean="0"/>
              <a:t>Explanation</a:t>
            </a:r>
            <a:endParaRPr lang="en-US" dirty="0"/>
          </a:p>
        </p:txBody>
      </p:sp>
      <p:sp>
        <p:nvSpPr>
          <p:cNvPr id="3" name="Content Placeholder 2"/>
          <p:cNvSpPr>
            <a:spLocks noGrp="1"/>
          </p:cNvSpPr>
          <p:nvPr>
            <p:ph idx="1"/>
          </p:nvPr>
        </p:nvSpPr>
        <p:spPr/>
        <p:txBody>
          <a:bodyPr>
            <a:normAutofit/>
          </a:bodyPr>
          <a:lstStyle/>
          <a:p>
            <a:r>
              <a:rPr lang="en-US" b="1" dirty="0"/>
              <a:t>Psychographic segmentation </a:t>
            </a:r>
            <a:r>
              <a:rPr lang="en-US" dirty="0"/>
              <a:t>consists of grouping the </a:t>
            </a:r>
            <a:r>
              <a:rPr lang="en-US" dirty="0" smtClean="0"/>
              <a:t>target audience </a:t>
            </a:r>
            <a:r>
              <a:rPr lang="en-US" dirty="0"/>
              <a:t>based on their behavior, lifestyle, attitudes and interests.</a:t>
            </a:r>
          </a:p>
          <a:p>
            <a:r>
              <a:rPr lang="en-US" dirty="0" smtClean="0"/>
              <a:t>To </a:t>
            </a:r>
            <a:r>
              <a:rPr lang="en-US" dirty="0"/>
              <a:t>understand the target audience, market research methods such </a:t>
            </a:r>
            <a:r>
              <a:rPr lang="en-US" dirty="0" smtClean="0"/>
              <a:t>as focus </a:t>
            </a:r>
            <a:r>
              <a:rPr lang="en-US" dirty="0"/>
              <a:t>groups, surveys, interviews and case studies can be </a:t>
            </a:r>
            <a:r>
              <a:rPr lang="en-US" dirty="0" smtClean="0"/>
              <a:t>successful in </a:t>
            </a:r>
            <a:r>
              <a:rPr lang="en-US" dirty="0"/>
              <a:t>compiling this type of conclusion</a:t>
            </a:r>
            <a:r>
              <a:rPr lang="en-US" dirty="0" smtClean="0"/>
              <a:t>.</a:t>
            </a:r>
            <a:endParaRPr lang="en-US" dirty="0"/>
          </a:p>
          <a:p>
            <a:r>
              <a:rPr lang="en-US" b="1" dirty="0" smtClean="0"/>
              <a:t>Behavioral </a:t>
            </a:r>
            <a:r>
              <a:rPr lang="en-US" b="1" dirty="0"/>
              <a:t>segmentation </a:t>
            </a:r>
            <a:r>
              <a:rPr lang="en-US" dirty="0"/>
              <a:t>focuses on specific reactions, i.e. </a:t>
            </a:r>
            <a:r>
              <a:rPr lang="en-US" dirty="0" smtClean="0"/>
              <a:t>the consumer </a:t>
            </a:r>
            <a:r>
              <a:rPr lang="en-US" dirty="0"/>
              <a:t>behaviors, patterns and the way customers go </a:t>
            </a:r>
            <a:r>
              <a:rPr lang="en-US" dirty="0" smtClean="0"/>
              <a:t>through their </a:t>
            </a:r>
            <a:r>
              <a:rPr lang="en-US" dirty="0"/>
              <a:t>decision-making and purchasing processes.</a:t>
            </a:r>
          </a:p>
          <a:p>
            <a:r>
              <a:rPr lang="en-US" dirty="0" smtClean="0"/>
              <a:t>The </a:t>
            </a:r>
            <a:r>
              <a:rPr lang="en-US" dirty="0"/>
              <a:t>attitudes the public has towards your brand, the way they use </a:t>
            </a:r>
            <a:r>
              <a:rPr lang="en-US" dirty="0" smtClean="0"/>
              <a:t>it and </a:t>
            </a:r>
            <a:r>
              <a:rPr lang="en-US" dirty="0"/>
              <a:t>their awareness are examples of behavioral segmentation.</a:t>
            </a:r>
          </a:p>
        </p:txBody>
      </p:sp>
    </p:spTree>
    <p:extLst>
      <p:ext uri="{BB962C8B-B14F-4D97-AF65-F5344CB8AC3E}">
        <p14:creationId xmlns:p14="http://schemas.microsoft.com/office/powerpoint/2010/main" val="4022492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19456"/>
            <a:ext cx="10058400" cy="1609344"/>
          </a:xfrm>
        </p:spPr>
        <p:txBody>
          <a:bodyPr>
            <a:noAutofit/>
          </a:bodyPr>
          <a:lstStyle/>
          <a:p>
            <a:pPr algn="ctr"/>
            <a:r>
              <a:rPr lang="en-US" sz="3600" dirty="0" smtClean="0"/>
              <a:t>5 steps to implement a market segmentation strategy</a:t>
            </a:r>
            <a:endParaRPr lang="en-US" sz="3600" dirty="0"/>
          </a:p>
        </p:txBody>
      </p:sp>
      <p:sp>
        <p:nvSpPr>
          <p:cNvPr id="3" name="Content Placeholder 2"/>
          <p:cNvSpPr>
            <a:spLocks noGrp="1"/>
          </p:cNvSpPr>
          <p:nvPr>
            <p:ph idx="1"/>
          </p:nvPr>
        </p:nvSpPr>
        <p:spPr>
          <a:xfrm>
            <a:off x="1069848" y="1828800"/>
            <a:ext cx="10058400" cy="4343400"/>
          </a:xfrm>
        </p:spPr>
        <p:txBody>
          <a:bodyPr>
            <a:normAutofit/>
          </a:bodyPr>
          <a:lstStyle/>
          <a:p>
            <a:pPr marL="514350" indent="-514350">
              <a:buFont typeface="+mj-lt"/>
              <a:buAutoNum type="romanUcPeriod"/>
            </a:pPr>
            <a:r>
              <a:rPr lang="en-US" b="1" dirty="0"/>
              <a:t>Define your market: </a:t>
            </a:r>
            <a:r>
              <a:rPr lang="en-US" dirty="0"/>
              <a:t>At this point of the segmentation you </a:t>
            </a:r>
            <a:r>
              <a:rPr lang="en-US" dirty="0" smtClean="0"/>
              <a:t>should focus </a:t>
            </a:r>
            <a:r>
              <a:rPr lang="en-US" dirty="0"/>
              <a:t>on discovering how big the market is, where your brand </a:t>
            </a:r>
            <a:r>
              <a:rPr lang="en-US" dirty="0" smtClean="0"/>
              <a:t>fits and </a:t>
            </a:r>
            <a:r>
              <a:rPr lang="en-US" dirty="0"/>
              <a:t>if your products have the capacity to solve what it </a:t>
            </a:r>
            <a:r>
              <a:rPr lang="en-US" dirty="0" smtClean="0"/>
              <a:t>promises</a:t>
            </a:r>
          </a:p>
          <a:p>
            <a:pPr marL="514350" indent="-514350">
              <a:buFont typeface="+mj-lt"/>
              <a:buAutoNum type="romanUcPeriod"/>
            </a:pPr>
            <a:r>
              <a:rPr lang="en-US" b="1" dirty="0" smtClean="0"/>
              <a:t>Segment </a:t>
            </a:r>
            <a:r>
              <a:rPr lang="en-US" b="1" dirty="0"/>
              <a:t>your market: </a:t>
            </a:r>
            <a:r>
              <a:rPr lang="en-US" dirty="0"/>
              <a:t>This step consists of choosing which </a:t>
            </a:r>
            <a:r>
              <a:rPr lang="en-US" dirty="0" smtClean="0"/>
              <a:t>of the </a:t>
            </a:r>
            <a:r>
              <a:rPr lang="en-US" dirty="0"/>
              <a:t>types best suits your brand.</a:t>
            </a:r>
          </a:p>
          <a:p>
            <a:pPr marL="514350" indent="-514350">
              <a:buFont typeface="+mj-lt"/>
              <a:buAutoNum type="romanUcPeriod"/>
            </a:pPr>
            <a:r>
              <a:rPr lang="en-US" b="1" dirty="0" smtClean="0"/>
              <a:t>Understand </a:t>
            </a:r>
            <a:r>
              <a:rPr lang="en-US" b="1" dirty="0"/>
              <a:t>your market: </a:t>
            </a:r>
            <a:r>
              <a:rPr lang="en-US" dirty="0"/>
              <a:t>Ask your customers the right </a:t>
            </a:r>
            <a:r>
              <a:rPr lang="en-US" dirty="0" smtClean="0"/>
              <a:t>questions, depending </a:t>
            </a:r>
            <a:r>
              <a:rPr lang="en-US" dirty="0"/>
              <a:t>on the type you chose. You must know your </a:t>
            </a:r>
            <a:r>
              <a:rPr lang="en-US" dirty="0" smtClean="0"/>
              <a:t>target audience </a:t>
            </a:r>
            <a:r>
              <a:rPr lang="en-US" dirty="0"/>
              <a:t>in detail.</a:t>
            </a:r>
          </a:p>
          <a:p>
            <a:pPr marL="514350" indent="-514350">
              <a:buFont typeface="+mj-lt"/>
              <a:buAutoNum type="romanUcPeriod"/>
            </a:pPr>
            <a:r>
              <a:rPr lang="en-US" b="1" dirty="0" smtClean="0"/>
              <a:t>Build </a:t>
            </a:r>
            <a:r>
              <a:rPr lang="en-US" b="1" dirty="0"/>
              <a:t>your customer segment: </a:t>
            </a:r>
            <a:r>
              <a:rPr lang="en-US" dirty="0"/>
              <a:t>After collecting responses, </a:t>
            </a:r>
            <a:r>
              <a:rPr lang="en-US" dirty="0" smtClean="0"/>
              <a:t>you need </a:t>
            </a:r>
            <a:r>
              <a:rPr lang="en-US" dirty="0"/>
              <a:t>to perform data analysis to create dynamic segments </a:t>
            </a:r>
            <a:r>
              <a:rPr lang="en-US" dirty="0" smtClean="0"/>
              <a:t>unique to </a:t>
            </a:r>
            <a:r>
              <a:rPr lang="en-US" dirty="0"/>
              <a:t>your </a:t>
            </a:r>
            <a:r>
              <a:rPr lang="en-US" dirty="0" smtClean="0"/>
              <a:t>brand. </a:t>
            </a:r>
          </a:p>
          <a:p>
            <a:pPr marL="514350" indent="-514350">
              <a:buFont typeface="+mj-lt"/>
              <a:buAutoNum type="romanUcPeriod"/>
            </a:pPr>
            <a:r>
              <a:rPr lang="en-US" b="1" dirty="0" smtClean="0"/>
              <a:t>Test </a:t>
            </a:r>
            <a:r>
              <a:rPr lang="en-US" b="1" dirty="0"/>
              <a:t>your strategy: </a:t>
            </a:r>
            <a:r>
              <a:rPr lang="en-US" dirty="0"/>
              <a:t>Make sure you have correctly interpreted </a:t>
            </a:r>
            <a:r>
              <a:rPr lang="en-US" dirty="0" smtClean="0"/>
              <a:t>your survey </a:t>
            </a:r>
            <a:r>
              <a:rPr lang="en-US" dirty="0"/>
              <a:t>data by testing it with your target audience. This will </a:t>
            </a:r>
            <a:r>
              <a:rPr lang="en-US" dirty="0" smtClean="0"/>
              <a:t>help you </a:t>
            </a:r>
            <a:r>
              <a:rPr lang="en-US" dirty="0"/>
              <a:t>to revisit your market segmentation strategies and make </a:t>
            </a:r>
            <a:r>
              <a:rPr lang="en-US" dirty="0" smtClean="0"/>
              <a:t>the necessary </a:t>
            </a:r>
            <a:r>
              <a:rPr lang="en-US" dirty="0"/>
              <a:t>changes.</a:t>
            </a:r>
          </a:p>
        </p:txBody>
      </p:sp>
    </p:spTree>
    <p:extLst>
      <p:ext uri="{BB962C8B-B14F-4D97-AF65-F5344CB8AC3E}">
        <p14:creationId xmlns:p14="http://schemas.microsoft.com/office/powerpoint/2010/main" val="101914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981561"/>
          </a:xfrm>
        </p:spPr>
        <p:txBody>
          <a:bodyPr>
            <a:noAutofit/>
          </a:bodyPr>
          <a:lstStyle/>
          <a:p>
            <a:pPr algn="ctr"/>
            <a:r>
              <a:rPr lang="en-US" sz="3200" dirty="0"/>
              <a:t>Read the </a:t>
            </a:r>
            <a:r>
              <a:rPr lang="en-US" sz="3200" dirty="0" smtClean="0"/>
              <a:t>case &amp; </a:t>
            </a:r>
            <a:r>
              <a:rPr lang="en-US" sz="3200" dirty="0"/>
              <a:t>answer </a:t>
            </a:r>
            <a:r>
              <a:rPr lang="en-US" sz="3200" dirty="0" smtClean="0"/>
              <a:t>what helped </a:t>
            </a:r>
            <a:r>
              <a:rPr lang="en-US" sz="3200" dirty="0"/>
              <a:t>Coca</a:t>
            </a:r>
            <a:br>
              <a:rPr lang="en-US" sz="3200" dirty="0"/>
            </a:br>
            <a:r>
              <a:rPr lang="en-US" sz="3200" dirty="0"/>
              <a:t>Cola the </a:t>
            </a:r>
            <a:r>
              <a:rPr lang="en-US" sz="3200" dirty="0" smtClean="0"/>
              <a:t>most in repositioning</a:t>
            </a:r>
            <a:r>
              <a:rPr lang="en-US" sz="3200" dirty="0"/>
              <a:t>?</a:t>
            </a:r>
          </a:p>
        </p:txBody>
      </p:sp>
      <p:sp>
        <p:nvSpPr>
          <p:cNvPr id="3" name="Content Placeholder 2"/>
          <p:cNvSpPr>
            <a:spLocks noGrp="1"/>
          </p:cNvSpPr>
          <p:nvPr>
            <p:ph idx="1"/>
          </p:nvPr>
        </p:nvSpPr>
        <p:spPr/>
        <p:txBody>
          <a:bodyPr>
            <a:normAutofit fontScale="92500"/>
          </a:bodyPr>
          <a:lstStyle/>
          <a:p>
            <a:r>
              <a:rPr lang="en-US" dirty="0"/>
              <a:t>The example below describes Coca-Cola’s repositioning of Mother </a:t>
            </a:r>
            <a:r>
              <a:rPr lang="en-US" dirty="0" smtClean="0"/>
              <a:t>Energy Drinks: </a:t>
            </a:r>
            <a:r>
              <a:rPr lang="en-US" b="1" dirty="0" smtClean="0"/>
              <a:t>‘The </a:t>
            </a:r>
            <a:r>
              <a:rPr lang="en-US" b="1" dirty="0"/>
              <a:t>Coca-Cola </a:t>
            </a:r>
            <a:r>
              <a:rPr lang="en-US" b="1" dirty="0" smtClean="0"/>
              <a:t>Company’ </a:t>
            </a:r>
            <a:r>
              <a:rPr lang="en-US" dirty="0"/>
              <a:t>launched Mother Energy Drinks in 2006 into </a:t>
            </a:r>
            <a:r>
              <a:rPr lang="en-US" dirty="0" smtClean="0"/>
              <a:t>the Australian </a:t>
            </a:r>
            <a:r>
              <a:rPr lang="en-US" dirty="0"/>
              <a:t>market. </a:t>
            </a:r>
            <a:endParaRPr lang="en-US" dirty="0" smtClean="0"/>
          </a:p>
          <a:p>
            <a:r>
              <a:rPr lang="en-US" dirty="0" smtClean="0"/>
              <a:t>The </a:t>
            </a:r>
            <a:r>
              <a:rPr lang="en-US" dirty="0"/>
              <a:t>launch campaign was professionally executed, </a:t>
            </a:r>
            <a:r>
              <a:rPr lang="en-US" dirty="0" smtClean="0"/>
              <a:t>and Coca-Cola </a:t>
            </a:r>
            <a:r>
              <a:rPr lang="en-US" dirty="0"/>
              <a:t>was able to leverage its distribution channels to get the </a:t>
            </a:r>
            <a:r>
              <a:rPr lang="en-US" dirty="0" smtClean="0"/>
              <a:t>product into </a:t>
            </a:r>
            <a:r>
              <a:rPr lang="en-US" dirty="0"/>
              <a:t>major retailers. However, the taste of Mother Energy Drink was </a:t>
            </a:r>
            <a:r>
              <a:rPr lang="en-US" dirty="0" smtClean="0"/>
              <a:t>subpar and </a:t>
            </a:r>
            <a:r>
              <a:rPr lang="en-US" dirty="0"/>
              <a:t>repeat purchases were very </a:t>
            </a:r>
            <a:r>
              <a:rPr lang="en-US" dirty="0" smtClean="0"/>
              <a:t>low. Coca-Cola </a:t>
            </a:r>
            <a:r>
              <a:rPr lang="en-US" dirty="0"/>
              <a:t>was faced with a decision: to improve and reposition the </a:t>
            </a:r>
            <a:r>
              <a:rPr lang="en-US" dirty="0" smtClean="0"/>
              <a:t>product or </a:t>
            </a:r>
            <a:r>
              <a:rPr lang="en-US" dirty="0"/>
              <a:t>withdraw it and introduce a new brand and product. The </a:t>
            </a:r>
            <a:r>
              <a:rPr lang="en-US" dirty="0" smtClean="0"/>
              <a:t>company ultimately </a:t>
            </a:r>
            <a:r>
              <a:rPr lang="en-US" dirty="0"/>
              <a:t>decided to reposition the product due to already high </a:t>
            </a:r>
            <a:r>
              <a:rPr lang="en-US" dirty="0" smtClean="0"/>
              <a:t>brand awareness. </a:t>
            </a:r>
          </a:p>
          <a:p>
            <a:r>
              <a:rPr lang="en-US" dirty="0" smtClean="0"/>
              <a:t>The </a:t>
            </a:r>
            <a:r>
              <a:rPr lang="en-US" dirty="0"/>
              <a:t>biggest challenge faced by Coca-Cola was to persuade consumers </a:t>
            </a:r>
            <a:r>
              <a:rPr lang="en-US" dirty="0" smtClean="0"/>
              <a:t>to try </a:t>
            </a:r>
            <a:r>
              <a:rPr lang="en-US" dirty="0"/>
              <a:t>the product again. The company changed the packaging, increased </a:t>
            </a:r>
            <a:r>
              <a:rPr lang="en-US" dirty="0" smtClean="0"/>
              <a:t>the size </a:t>
            </a:r>
            <a:r>
              <a:rPr lang="en-US" dirty="0"/>
              <a:t>of the can, and improved the taste of the product. The relaunch of </a:t>
            </a:r>
            <a:r>
              <a:rPr lang="en-US" dirty="0" smtClean="0"/>
              <a:t>the product </a:t>
            </a:r>
            <a:r>
              <a:rPr lang="en-US" dirty="0"/>
              <a:t>featured a new phrase – “New Mother, tastes nothing like the </a:t>
            </a:r>
            <a:r>
              <a:rPr lang="en-US" dirty="0" smtClean="0"/>
              <a:t>old one. "Ultimately, </a:t>
            </a:r>
            <a:r>
              <a:rPr lang="en-US" dirty="0"/>
              <a:t>Coca-Cola was able to successfully reposition Mother </a:t>
            </a:r>
            <a:r>
              <a:rPr lang="en-US" dirty="0" smtClean="0"/>
              <a:t>Energy Drinks </a:t>
            </a:r>
            <a:r>
              <a:rPr lang="en-US" dirty="0"/>
              <a:t>and the brand today competes with the two leading energy drinks </a:t>
            </a:r>
            <a:r>
              <a:rPr lang="en-US" dirty="0" smtClean="0"/>
              <a:t>in the </a:t>
            </a:r>
            <a:r>
              <a:rPr lang="en-US" dirty="0"/>
              <a:t>market –V and Red Bull.</a:t>
            </a:r>
          </a:p>
        </p:txBody>
      </p:sp>
    </p:spTree>
    <p:extLst>
      <p:ext uri="{BB962C8B-B14F-4D97-AF65-F5344CB8AC3E}">
        <p14:creationId xmlns:p14="http://schemas.microsoft.com/office/powerpoint/2010/main" val="661647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0</TotalTime>
  <Words>665</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Bahnschrift SemiLight Condensed</vt:lpstr>
      <vt:lpstr>Georgia</vt:lpstr>
      <vt:lpstr>Trebuchet MS</vt:lpstr>
      <vt:lpstr>Wingdings</vt:lpstr>
      <vt:lpstr>Wood Type</vt:lpstr>
      <vt:lpstr>Marketing</vt:lpstr>
      <vt:lpstr>MARKET SEGMENTATION</vt:lpstr>
      <vt:lpstr>Market segmentation is a process that consists of sectioning the target market into smaller groups that share similar characteristics, such as age, income, personality traits, behavior, interests, needs or location.  It allows brands to create strategies for different types of consumers, depending on how they perceive the overall value of certain products and services.</vt:lpstr>
      <vt:lpstr>Market Positioning</vt:lpstr>
      <vt:lpstr>PowerPoint Presentation</vt:lpstr>
      <vt:lpstr>PowerPoint Presentation</vt:lpstr>
      <vt:lpstr>Explanation</vt:lpstr>
      <vt:lpstr>5 steps to implement a market segmentation strategy</vt:lpstr>
      <vt:lpstr>Read the case &amp; answer what helped Coca Cola the most in repositioning?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2024-10-18T05:16:15Z</dcterms:created>
  <dcterms:modified xsi:type="dcterms:W3CDTF">2024-10-22T09:07:30Z</dcterms:modified>
</cp:coreProperties>
</file>