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3" r:id="rId3"/>
    <p:sldId id="264" r:id="rId4"/>
    <p:sldId id="258" r:id="rId5"/>
    <p:sldId id="261" r:id="rId6"/>
    <p:sldId id="262" r:id="rId7"/>
    <p:sldId id="259" r:id="rId8"/>
    <p:sldId id="265" r:id="rId9"/>
    <p:sldId id="266" r:id="rId10"/>
    <p:sldId id="25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93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93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352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733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17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70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181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8444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8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76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613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15312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942" y="3621741"/>
            <a:ext cx="10993549" cy="1475013"/>
          </a:xfrm>
        </p:spPr>
        <p:txBody>
          <a:bodyPr>
            <a:normAutofit/>
          </a:bodyPr>
          <a:lstStyle/>
          <a:p>
            <a:pPr algn="ctr"/>
            <a:r>
              <a:rPr lang="en-US" sz="4000" spc="600" dirty="0" smtClean="0">
                <a:solidFill>
                  <a:schemeClr val="bg1"/>
                </a:solidFill>
              </a:rPr>
              <a:t>Marketing</a:t>
            </a:r>
            <a:endParaRPr lang="en-US" sz="4000" spc="600" dirty="0">
              <a:solidFill>
                <a:schemeClr val="bg1"/>
              </a:solidFill>
            </a:endParaRPr>
          </a:p>
        </p:txBody>
      </p:sp>
    </p:spTree>
    <p:extLst>
      <p:ext uri="{BB962C8B-B14F-4D97-AF65-F5344CB8AC3E}">
        <p14:creationId xmlns:p14="http://schemas.microsoft.com/office/powerpoint/2010/main" val="117955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Think then Answer</a:t>
            </a:r>
            <a:endParaRPr lang="en-US" dirty="0"/>
          </a:p>
        </p:txBody>
      </p:sp>
      <p:sp>
        <p:nvSpPr>
          <p:cNvPr id="3" name="Content Placeholder 2"/>
          <p:cNvSpPr>
            <a:spLocks noGrp="1"/>
          </p:cNvSpPr>
          <p:nvPr>
            <p:ph idx="1"/>
          </p:nvPr>
        </p:nvSpPr>
        <p:spPr/>
        <p:txBody>
          <a:bodyPr>
            <a:normAutofit/>
          </a:bodyPr>
          <a:lstStyle/>
          <a:p>
            <a:r>
              <a:rPr lang="en-US" dirty="0" smtClean="0"/>
              <a:t>Your </a:t>
            </a:r>
            <a:r>
              <a:rPr lang="en-US" dirty="0"/>
              <a:t>R&amp;D department has changed one of your company’s products slightly. It is not really “new and improved,” but you know that putting this statement on the package and in advertising will increase sales. What would you do? </a:t>
            </a:r>
          </a:p>
          <a:p>
            <a:r>
              <a:rPr lang="en-US" dirty="0" smtClean="0"/>
              <a:t>You </a:t>
            </a:r>
            <a:r>
              <a:rPr lang="en-US" dirty="0"/>
              <a:t>are thinking of hiring a product manager who has just left a competitor’s company. She would be more than happy to tell you all the competitor’s plans for the coming year. What would you do? </a:t>
            </a:r>
            <a:endParaRPr lang="en-US" dirty="0" smtClean="0"/>
          </a:p>
        </p:txBody>
      </p:sp>
    </p:spTree>
    <p:extLst>
      <p:ext uri="{BB962C8B-B14F-4D97-AF65-F5344CB8AC3E}">
        <p14:creationId xmlns:p14="http://schemas.microsoft.com/office/powerpoint/2010/main" val="13364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489" y="2412124"/>
            <a:ext cx="11029615" cy="3036771"/>
          </a:xfrm>
        </p:spPr>
        <p:txBody>
          <a:bodyPr>
            <a:normAutofit/>
          </a:bodyPr>
          <a:lstStyle/>
          <a:p>
            <a:pPr marL="0" indent="0">
              <a:buNone/>
            </a:pPr>
            <a:endParaRPr lang="en-US" dirty="0" smtClean="0"/>
          </a:p>
          <a:p>
            <a:r>
              <a:rPr lang="en-US" dirty="0" smtClean="0"/>
              <a:t>You </a:t>
            </a:r>
            <a:r>
              <a:rPr lang="en-US" dirty="0"/>
              <a:t>have to choose between three advertising and social media campaigns outlined by your agency. </a:t>
            </a:r>
            <a:r>
              <a:rPr lang="en-US" dirty="0" smtClean="0"/>
              <a:t> The </a:t>
            </a:r>
            <a:r>
              <a:rPr lang="en-US" dirty="0"/>
              <a:t>first </a:t>
            </a:r>
            <a:endParaRPr lang="en-US" dirty="0" smtClean="0"/>
          </a:p>
          <a:p>
            <a:pPr marL="0" indent="0">
              <a:buNone/>
            </a:pPr>
            <a:r>
              <a:rPr lang="en-US" dirty="0" smtClean="0"/>
              <a:t>(</a:t>
            </a:r>
            <a:r>
              <a:rPr lang="en-US" dirty="0"/>
              <a:t>a) is a soft-sell, honest, straight-information campaign. The second </a:t>
            </a:r>
            <a:endParaRPr lang="en-US" dirty="0" smtClean="0"/>
          </a:p>
          <a:p>
            <a:pPr marL="0" indent="0">
              <a:buNone/>
            </a:pPr>
            <a:r>
              <a:rPr lang="en-US" dirty="0" smtClean="0"/>
              <a:t>(</a:t>
            </a:r>
            <a:r>
              <a:rPr lang="en-US" dirty="0"/>
              <a:t>b) </a:t>
            </a:r>
            <a:r>
              <a:rPr lang="en-US" dirty="0" smtClean="0"/>
              <a:t>uses </a:t>
            </a:r>
            <a:r>
              <a:rPr lang="en-US" dirty="0"/>
              <a:t>emotional appeals and exaggerates the product’s benefits. The third </a:t>
            </a:r>
            <a:endParaRPr lang="en-US" dirty="0" smtClean="0"/>
          </a:p>
          <a:p>
            <a:pPr marL="0" indent="0">
              <a:buNone/>
            </a:pPr>
            <a:r>
              <a:rPr lang="en-US" dirty="0" smtClean="0"/>
              <a:t>(</a:t>
            </a:r>
            <a:r>
              <a:rPr lang="en-US" dirty="0"/>
              <a:t>c) involves a </a:t>
            </a:r>
            <a:r>
              <a:rPr lang="en-US" dirty="0" smtClean="0"/>
              <a:t>noisy commercial </a:t>
            </a:r>
            <a:r>
              <a:rPr lang="en-US" dirty="0"/>
              <a:t>that is sure to gain audience attention</a:t>
            </a:r>
            <a:r>
              <a:rPr lang="en-US" dirty="0" smtClean="0"/>
              <a:t>.. </a:t>
            </a:r>
            <a:r>
              <a:rPr lang="en-US" dirty="0"/>
              <a:t>What would you do? </a:t>
            </a:r>
          </a:p>
        </p:txBody>
      </p:sp>
    </p:spTree>
    <p:extLst>
      <p:ext uri="{BB962C8B-B14F-4D97-AF65-F5344CB8AC3E}">
        <p14:creationId xmlns:p14="http://schemas.microsoft.com/office/powerpoint/2010/main" val="383945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Value chain</a:t>
            </a:r>
            <a:endParaRPr lang="en-US" dirty="0"/>
          </a:p>
        </p:txBody>
      </p:sp>
      <p:sp>
        <p:nvSpPr>
          <p:cNvPr id="3" name="Content Placeholder 2"/>
          <p:cNvSpPr>
            <a:spLocks noGrp="1"/>
          </p:cNvSpPr>
          <p:nvPr>
            <p:ph idx="1"/>
          </p:nvPr>
        </p:nvSpPr>
        <p:spPr>
          <a:xfrm>
            <a:off x="455067" y="1928248"/>
            <a:ext cx="11029615" cy="2738345"/>
          </a:xfrm>
        </p:spPr>
        <p:txBody>
          <a:bodyPr/>
          <a:lstStyle/>
          <a:p>
            <a:r>
              <a:rPr lang="en-US" dirty="0" smtClean="0"/>
              <a:t>A </a:t>
            </a:r>
            <a:r>
              <a:rPr lang="en-US" dirty="0"/>
              <a:t>value chain is a series of consecutive steps that go into the creation of a finished product, from its initial design to its arrival at a customer’s door. The chain identifies each step in the process at which value is added, including the sourcing, manufacturing, and marketing stages of its production</a:t>
            </a:r>
            <a:r>
              <a:rPr lang="en-US" dirty="0" smtClean="0"/>
              <a:t>.</a:t>
            </a:r>
            <a:r>
              <a:rPr lang="en-US" dirty="0"/>
              <a:t> </a:t>
            </a:r>
            <a:endParaRPr lang="en-US" dirty="0" smtClean="0"/>
          </a:p>
          <a:p>
            <a:r>
              <a:rPr lang="en-US" dirty="0" smtClean="0"/>
              <a:t>The </a:t>
            </a:r>
            <a:r>
              <a:rPr lang="en-US" dirty="0"/>
              <a:t>purpose of a value chain analysis is to increase production efficiency so that a company can deliver maximum value for the least possible cost.</a:t>
            </a:r>
          </a:p>
        </p:txBody>
      </p:sp>
      <p:pic>
        <p:nvPicPr>
          <p:cNvPr id="4" name="Picture 3"/>
          <p:cNvPicPr>
            <a:picLocks noChangeAspect="1"/>
          </p:cNvPicPr>
          <p:nvPr/>
        </p:nvPicPr>
        <p:blipFill>
          <a:blip r:embed="rId2"/>
          <a:stretch>
            <a:fillRect/>
          </a:stretch>
        </p:blipFill>
        <p:spPr>
          <a:xfrm>
            <a:off x="2605252" y="4493172"/>
            <a:ext cx="5766238" cy="2033752"/>
          </a:xfrm>
          <a:prstGeom prst="rect">
            <a:avLst/>
          </a:prstGeom>
        </p:spPr>
      </p:pic>
    </p:spTree>
    <p:extLst>
      <p:ext uri="{BB962C8B-B14F-4D97-AF65-F5344CB8AC3E}">
        <p14:creationId xmlns:p14="http://schemas.microsoft.com/office/powerpoint/2010/main" val="288578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31" y="796749"/>
            <a:ext cx="9301655" cy="748272"/>
          </a:xfrm>
        </p:spPr>
        <p:txBody>
          <a:bodyPr/>
          <a:lstStyle/>
          <a:p>
            <a:pPr algn="ctr"/>
            <a:r>
              <a:rPr lang="en-US" dirty="0"/>
              <a:t>Value delivery network</a:t>
            </a:r>
          </a:p>
        </p:txBody>
      </p:sp>
      <p:sp>
        <p:nvSpPr>
          <p:cNvPr id="3" name="Content Placeholder 2"/>
          <p:cNvSpPr>
            <a:spLocks noGrp="1"/>
          </p:cNvSpPr>
          <p:nvPr>
            <p:ph idx="1"/>
          </p:nvPr>
        </p:nvSpPr>
        <p:spPr>
          <a:xfrm>
            <a:off x="1056290" y="2506717"/>
            <a:ext cx="3547241" cy="3547241"/>
          </a:xfrm>
        </p:spPr>
        <p:txBody>
          <a:bodyPr>
            <a:normAutofit/>
          </a:bodyPr>
          <a:lstStyle/>
          <a:p>
            <a:pPr marL="0" indent="0" algn="ctr">
              <a:buNone/>
            </a:pPr>
            <a:r>
              <a:rPr lang="en-US" sz="2400" dirty="0" smtClean="0"/>
              <a:t>A </a:t>
            </a:r>
            <a:r>
              <a:rPr lang="en-US" sz="2400" dirty="0"/>
              <a:t>network composed of the company, suppliers, distributors, and, ultimately, customers who partner with each other to improve the performance of the entire system in delivering customer value.</a:t>
            </a:r>
          </a:p>
        </p:txBody>
      </p:sp>
      <p:pic>
        <p:nvPicPr>
          <p:cNvPr id="5" name="Picture 4"/>
          <p:cNvPicPr>
            <a:picLocks noChangeAspect="1"/>
          </p:cNvPicPr>
          <p:nvPr/>
        </p:nvPicPr>
        <p:blipFill>
          <a:blip r:embed="rId2"/>
          <a:stretch>
            <a:fillRect/>
          </a:stretch>
        </p:blipFill>
        <p:spPr>
          <a:xfrm>
            <a:off x="7280384" y="2506718"/>
            <a:ext cx="3424402" cy="3815254"/>
          </a:xfrm>
          <a:prstGeom prst="rect">
            <a:avLst/>
          </a:prstGeom>
        </p:spPr>
      </p:pic>
    </p:spTree>
    <p:extLst>
      <p:ext uri="{BB962C8B-B14F-4D97-AF65-F5344CB8AC3E}">
        <p14:creationId xmlns:p14="http://schemas.microsoft.com/office/powerpoint/2010/main" val="176755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942" y="3621741"/>
            <a:ext cx="10993549" cy="1475013"/>
          </a:xfrm>
        </p:spPr>
        <p:txBody>
          <a:bodyPr>
            <a:normAutofit/>
          </a:bodyPr>
          <a:lstStyle/>
          <a:p>
            <a:pPr algn="ctr"/>
            <a:r>
              <a:rPr lang="en-US" sz="4000" spc="600" dirty="0" smtClean="0">
                <a:solidFill>
                  <a:schemeClr val="bg1"/>
                </a:solidFill>
              </a:rPr>
              <a:t>Ethics in marketing</a:t>
            </a:r>
            <a:endParaRPr lang="en-US" sz="4000" spc="600" dirty="0">
              <a:solidFill>
                <a:schemeClr val="bg1"/>
              </a:solidFill>
            </a:endParaRPr>
          </a:p>
        </p:txBody>
      </p:sp>
    </p:spTree>
    <p:extLst>
      <p:ext uri="{BB962C8B-B14F-4D97-AF65-F5344CB8AC3E}">
        <p14:creationId xmlns:p14="http://schemas.microsoft.com/office/powerpoint/2010/main" val="27761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804041"/>
            <a:ext cx="11029616" cy="785790"/>
          </a:xfrm>
        </p:spPr>
        <p:txBody>
          <a:bodyPr/>
          <a:lstStyle/>
          <a:p>
            <a:pPr algn="ctr"/>
            <a:r>
              <a:rPr lang="en-US" dirty="0" smtClean="0"/>
              <a:t>Ethics</a:t>
            </a:r>
            <a:endParaRPr lang="en-US" dirty="0"/>
          </a:p>
        </p:txBody>
      </p:sp>
      <p:sp>
        <p:nvSpPr>
          <p:cNvPr id="3" name="Content Placeholder 2"/>
          <p:cNvSpPr>
            <a:spLocks noGrp="1"/>
          </p:cNvSpPr>
          <p:nvPr>
            <p:ph idx="1"/>
          </p:nvPr>
        </p:nvSpPr>
        <p:spPr/>
        <p:txBody>
          <a:bodyPr/>
          <a:lstStyle/>
          <a:p>
            <a:r>
              <a:rPr lang="en-US" dirty="0" smtClean="0"/>
              <a:t>Ethics can be simply defined as "the </a:t>
            </a:r>
            <a:r>
              <a:rPr lang="en-US" dirty="0"/>
              <a:t>difference between right and </a:t>
            </a:r>
            <a:r>
              <a:rPr lang="en-US" dirty="0" smtClean="0"/>
              <a:t>wrong“.</a:t>
            </a:r>
          </a:p>
          <a:p>
            <a:r>
              <a:rPr lang="en-US" dirty="0" smtClean="0"/>
              <a:t>Ethical </a:t>
            </a:r>
            <a:r>
              <a:rPr lang="en-US" dirty="0"/>
              <a:t>marketing guidelines can vary based on a company's purpose, mission and </a:t>
            </a:r>
            <a:r>
              <a:rPr lang="en-US" dirty="0" smtClean="0"/>
              <a:t>preferences. </a:t>
            </a:r>
          </a:p>
          <a:p>
            <a:r>
              <a:rPr lang="en-US" dirty="0" smtClean="0"/>
              <a:t>Ethical </a:t>
            </a:r>
            <a:r>
              <a:rPr lang="en-US" dirty="0"/>
              <a:t>marketing is a technique that highlights a company’s </a:t>
            </a:r>
            <a:r>
              <a:rPr lang="en-US" dirty="0" smtClean="0"/>
              <a:t>values, honesty, </a:t>
            </a:r>
            <a:r>
              <a:rPr lang="en-US" dirty="0"/>
              <a:t>transparency, responsibility, or adherence to fair trade principles</a:t>
            </a:r>
          </a:p>
        </p:txBody>
      </p:sp>
    </p:spTree>
    <p:extLst>
      <p:ext uri="{BB962C8B-B14F-4D97-AF65-F5344CB8AC3E}">
        <p14:creationId xmlns:p14="http://schemas.microsoft.com/office/powerpoint/2010/main" val="19274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37" y="1001701"/>
            <a:ext cx="11029616" cy="779803"/>
          </a:xfrm>
        </p:spPr>
        <p:txBody>
          <a:bodyPr>
            <a:normAutofit fontScale="90000"/>
          </a:bodyPr>
          <a:lstStyle/>
          <a:p>
            <a:pPr algn="ctr"/>
            <a:r>
              <a:rPr lang="en-US" dirty="0"/>
              <a:t>4 Principles of Ethical Marketing</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a:t>1. </a:t>
            </a:r>
            <a:r>
              <a:rPr lang="en-US" b="1" dirty="0"/>
              <a:t>Fairness: </a:t>
            </a:r>
            <a:r>
              <a:rPr lang="en-US" dirty="0"/>
              <a:t>Establishing fairness as a decision-making principle means companies commit to fair prices, better wages, and sustainable development.</a:t>
            </a:r>
          </a:p>
          <a:p>
            <a:pPr marL="0" indent="0">
              <a:buNone/>
            </a:pPr>
            <a:r>
              <a:rPr lang="en-US" dirty="0"/>
              <a:t>2. </a:t>
            </a:r>
            <a:r>
              <a:rPr lang="en-US" b="1" dirty="0"/>
              <a:t>Honesty: </a:t>
            </a:r>
            <a:r>
              <a:rPr lang="en-US" dirty="0"/>
              <a:t>A cornerstone of ethical behavior is honesty. Honest companies use marketing communications to provide factual and unexaggerated information about the functionality and impact of their products and services; they advertise without attempting to mislead.</a:t>
            </a:r>
          </a:p>
          <a:p>
            <a:pPr marL="0" indent="0">
              <a:buNone/>
            </a:pPr>
            <a:r>
              <a:rPr lang="en-US" dirty="0"/>
              <a:t>3. </a:t>
            </a:r>
            <a:r>
              <a:rPr lang="en-US" b="1" dirty="0"/>
              <a:t>Responsibility: </a:t>
            </a:r>
            <a:r>
              <a:rPr lang="en-US" dirty="0"/>
              <a:t>Businesses may emphasize their responsibility in several ways, including their obligation to provide a reliable product or service, support social causes, give back to communities, treat their employees with respect, or protect the environment through sustainable practices.</a:t>
            </a:r>
          </a:p>
          <a:p>
            <a:pPr marL="0" indent="0">
              <a:buNone/>
            </a:pPr>
            <a:r>
              <a:rPr lang="en-US" dirty="0"/>
              <a:t>4. </a:t>
            </a:r>
            <a:r>
              <a:rPr lang="en-US" b="1" dirty="0"/>
              <a:t>Transparency: </a:t>
            </a:r>
            <a:r>
              <a:rPr lang="en-US" dirty="0"/>
              <a:t>In business, transparency means being open to the public about your company’s operations, particularly the ethical way you treat employees and the sustainability and environmental impact of your products or services.</a:t>
            </a:r>
          </a:p>
        </p:txBody>
      </p:sp>
    </p:spTree>
    <p:extLst>
      <p:ext uri="{BB962C8B-B14F-4D97-AF65-F5344CB8AC3E}">
        <p14:creationId xmlns:p14="http://schemas.microsoft.com/office/powerpoint/2010/main" val="358563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dirty="0" smtClean="0"/>
              <a:t>The </a:t>
            </a:r>
            <a:r>
              <a:rPr lang="en-US" b="1" dirty="0"/>
              <a:t>American </a:t>
            </a:r>
            <a:r>
              <a:rPr lang="en-US" b="1" dirty="0" smtClean="0"/>
              <a:t>Marketing Association</a:t>
            </a:r>
            <a:r>
              <a:rPr lang="en-US" dirty="0"/>
              <a:t>, an international association of marketing managers and scholars, developed </a:t>
            </a:r>
            <a:r>
              <a:rPr lang="en-US" dirty="0" smtClean="0"/>
              <a:t>a code </a:t>
            </a:r>
            <a:r>
              <a:rPr lang="en-US" dirty="0"/>
              <a:t>of ethics that calls on marketers to adopt the following ethical </a:t>
            </a:r>
            <a:r>
              <a:rPr lang="en-US" dirty="0" smtClean="0"/>
              <a:t>norms:</a:t>
            </a:r>
            <a:endParaRPr lang="en-US" dirty="0"/>
          </a:p>
          <a:p>
            <a:pPr marL="0" indent="0">
              <a:buNone/>
            </a:pPr>
            <a:r>
              <a:rPr lang="en-US" dirty="0"/>
              <a:t>•	 </a:t>
            </a:r>
            <a:r>
              <a:rPr lang="en-US" b="1" dirty="0"/>
              <a:t>Do no harm. </a:t>
            </a:r>
            <a:r>
              <a:rPr lang="en-US" dirty="0"/>
              <a:t>This means consciously avoiding harmful actions or omissions by embodying high ethical standards and adhering to all applicable laws and regulations </a:t>
            </a:r>
            <a:r>
              <a:rPr lang="en-US" dirty="0" smtClean="0"/>
              <a:t>in the </a:t>
            </a:r>
            <a:r>
              <a:rPr lang="en-US" dirty="0"/>
              <a:t>choices we make.</a:t>
            </a:r>
          </a:p>
          <a:p>
            <a:pPr marL="0" indent="0">
              <a:buNone/>
            </a:pPr>
            <a:r>
              <a:rPr lang="en-US" dirty="0"/>
              <a:t>•	 </a:t>
            </a:r>
            <a:r>
              <a:rPr lang="en-US" b="1" dirty="0"/>
              <a:t>Foster trust in the marketing system</a:t>
            </a:r>
            <a:r>
              <a:rPr lang="en-US" dirty="0"/>
              <a:t>. This means striving for good faith and fair </a:t>
            </a:r>
            <a:r>
              <a:rPr lang="en-US" dirty="0" smtClean="0"/>
              <a:t>dealing so </a:t>
            </a:r>
            <a:r>
              <a:rPr lang="en-US" dirty="0"/>
              <a:t>as to contribute toward the efficacy of the exchange process as well as avoiding deception in product design, pricing, communication, and delivery or distribution.</a:t>
            </a:r>
          </a:p>
          <a:p>
            <a:pPr marL="0" indent="0">
              <a:buNone/>
            </a:pPr>
            <a:r>
              <a:rPr lang="en-US" dirty="0"/>
              <a:t>•	 </a:t>
            </a:r>
            <a:r>
              <a:rPr lang="en-US" b="1" dirty="0"/>
              <a:t>Embrace ethical values. </a:t>
            </a:r>
            <a:r>
              <a:rPr lang="en-US" dirty="0"/>
              <a:t>This means building relationships and enhancing consumer confidence in the integrity of marketing by affirming these core values: honesty, responsibility, fairness, respect, transparency, and citizenship</a:t>
            </a:r>
            <a:r>
              <a:rPr lang="en-US" dirty="0" smtClean="0"/>
              <a:t>.</a:t>
            </a:r>
            <a:endParaRPr lang="en-US" dirty="0"/>
          </a:p>
        </p:txBody>
      </p:sp>
    </p:spTree>
    <p:extLst>
      <p:ext uri="{BB962C8B-B14F-4D97-AF65-F5344CB8AC3E}">
        <p14:creationId xmlns:p14="http://schemas.microsoft.com/office/powerpoint/2010/main" val="205587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970170"/>
            <a:ext cx="11029616" cy="842865"/>
          </a:xfrm>
        </p:spPr>
        <p:txBody>
          <a:bodyPr>
            <a:normAutofit fontScale="90000"/>
          </a:bodyPr>
          <a:lstStyle/>
          <a:p>
            <a:pPr algn="ctr"/>
            <a:r>
              <a:rPr lang="en-US" b="1" dirty="0"/>
              <a:t>What is Sustainable Marketing?</a:t>
            </a:r>
            <a:br>
              <a:rPr lang="en-US" b="1" dirty="0"/>
            </a:br>
            <a:endParaRPr lang="en-US" dirty="0"/>
          </a:p>
        </p:txBody>
      </p:sp>
      <p:sp>
        <p:nvSpPr>
          <p:cNvPr id="3" name="Content Placeholder 2"/>
          <p:cNvSpPr>
            <a:spLocks noGrp="1"/>
          </p:cNvSpPr>
          <p:nvPr>
            <p:ph idx="1"/>
          </p:nvPr>
        </p:nvSpPr>
        <p:spPr/>
        <p:txBody>
          <a:bodyPr/>
          <a:lstStyle/>
          <a:p>
            <a:r>
              <a:rPr lang="en-US" b="1" dirty="0" smtClean="0"/>
              <a:t>Sustainable </a:t>
            </a:r>
            <a:r>
              <a:rPr lang="en-US" b="1" dirty="0"/>
              <a:t>marketing</a:t>
            </a:r>
            <a:r>
              <a:rPr lang="en-US" dirty="0"/>
              <a:t> is an approach to marketing that considers the environmental and social impact of a company's products or services. It takes into account the needs of both the present and future generations. In some cases, sustainability marketing can be thought of as a </a:t>
            </a:r>
            <a:r>
              <a:rPr lang="en-US" dirty="0" smtClean="0"/>
              <a:t>marketing strategy put </a:t>
            </a:r>
            <a:r>
              <a:rPr lang="en-US" dirty="0"/>
              <a:t>into place to counter criticisms that companies create </a:t>
            </a:r>
            <a:r>
              <a:rPr lang="en-US" dirty="0" smtClean="0"/>
              <a:t>pollution, health problems </a:t>
            </a:r>
            <a:r>
              <a:rPr lang="en-US" dirty="0"/>
              <a:t>and mislead customers. </a:t>
            </a:r>
            <a:endParaRPr lang="en-US" dirty="0" smtClean="0"/>
          </a:p>
          <a:p>
            <a:r>
              <a:rPr lang="en-US" dirty="0" smtClean="0"/>
              <a:t>Sustainable </a:t>
            </a:r>
            <a:r>
              <a:rPr lang="en-US" dirty="0"/>
              <a:t>marketing includes similar marketing approaches known as green marketing or eco-marketing but actually is broader in its overall scope. Green marketing focuses on the environmental impact of a company's products or services, while sustainable marketing also attempts to consider the social and economic impacts.</a:t>
            </a:r>
          </a:p>
          <a:p>
            <a:endParaRPr lang="en-US" dirty="0"/>
          </a:p>
        </p:txBody>
      </p:sp>
    </p:spTree>
    <p:extLst>
      <p:ext uri="{BB962C8B-B14F-4D97-AF65-F5344CB8AC3E}">
        <p14:creationId xmlns:p14="http://schemas.microsoft.com/office/powerpoint/2010/main" val="267088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159356"/>
            <a:ext cx="11029616" cy="574851"/>
          </a:xfrm>
        </p:spPr>
        <p:txBody>
          <a:bodyPr>
            <a:normAutofit fontScale="90000"/>
          </a:bodyPr>
          <a:lstStyle/>
          <a:p>
            <a:pPr algn="ctr"/>
            <a:r>
              <a:rPr lang="en-US" b="1" dirty="0"/>
              <a:t>Sustainable Marketing Principles</a:t>
            </a:r>
            <a:br>
              <a:rPr lang="en-US" b="1" dirty="0"/>
            </a:br>
            <a:endParaRPr lang="en-US" dirty="0"/>
          </a:p>
        </p:txBody>
      </p:sp>
      <p:sp>
        <p:nvSpPr>
          <p:cNvPr id="3" name="Content Placeholder 2"/>
          <p:cNvSpPr>
            <a:spLocks noGrp="1"/>
          </p:cNvSpPr>
          <p:nvPr>
            <p:ph idx="1"/>
          </p:nvPr>
        </p:nvSpPr>
        <p:spPr/>
        <p:txBody>
          <a:bodyPr/>
          <a:lstStyle/>
          <a:p>
            <a:r>
              <a:rPr lang="en-US" b="1" dirty="0" smtClean="0"/>
              <a:t>1</a:t>
            </a:r>
            <a:r>
              <a:rPr lang="en-US" b="1" dirty="0"/>
              <a:t>. Customer-Value </a:t>
            </a:r>
            <a:r>
              <a:rPr lang="en-US" b="1" dirty="0" smtClean="0"/>
              <a:t>Marketing: </a:t>
            </a:r>
            <a:r>
              <a:rPr lang="en-US" dirty="0" smtClean="0"/>
              <a:t>You </a:t>
            </a:r>
            <a:r>
              <a:rPr lang="en-US" dirty="0"/>
              <a:t>can earn customer loyalty by designing products, services, and marketing strategies that align with customer values. </a:t>
            </a:r>
            <a:endParaRPr lang="en-US" dirty="0" smtClean="0"/>
          </a:p>
          <a:p>
            <a:pPr fontAlgn="base"/>
            <a:r>
              <a:rPr lang="en-US" b="1" dirty="0"/>
              <a:t>2. Sustainable Pricing </a:t>
            </a:r>
            <a:r>
              <a:rPr lang="en-US" b="1" dirty="0" smtClean="0"/>
              <a:t>Strategies: </a:t>
            </a:r>
            <a:r>
              <a:rPr lang="en-US" dirty="0" smtClean="0"/>
              <a:t>This </a:t>
            </a:r>
            <a:r>
              <a:rPr lang="en-US" dirty="0"/>
              <a:t>principle involves educating customers about the full life-cycle costs to create a sustainable product, including sourcing and downstream costs of re-use and recycling. </a:t>
            </a:r>
            <a:endParaRPr lang="en-US" dirty="0" smtClean="0"/>
          </a:p>
          <a:p>
            <a:pPr fontAlgn="base"/>
            <a:r>
              <a:rPr lang="en-US" b="1" dirty="0"/>
              <a:t>3. Societal Benefit </a:t>
            </a:r>
            <a:r>
              <a:rPr lang="en-US" b="1" dirty="0" smtClean="0"/>
              <a:t>Marketing: </a:t>
            </a:r>
            <a:r>
              <a:rPr lang="en-US" dirty="0"/>
              <a:t>S</a:t>
            </a:r>
            <a:r>
              <a:rPr lang="en-US" dirty="0" smtClean="0"/>
              <a:t>ocietal </a:t>
            </a:r>
            <a:r>
              <a:rPr lang="en-US" dirty="0"/>
              <a:t>benefit marketing emphasizes the long-term benefits to society beyond a company’s profit or the immediate benefit to the consumer.</a:t>
            </a:r>
          </a:p>
          <a:p>
            <a:pPr fontAlgn="base"/>
            <a:endParaRPr lang="en-US" dirty="0"/>
          </a:p>
          <a:p>
            <a:endParaRPr lang="en-US" dirty="0"/>
          </a:p>
        </p:txBody>
      </p:sp>
    </p:spTree>
    <p:extLst>
      <p:ext uri="{BB962C8B-B14F-4D97-AF65-F5344CB8AC3E}">
        <p14:creationId xmlns:p14="http://schemas.microsoft.com/office/powerpoint/2010/main" val="27035165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216</TotalTime>
  <Words>567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Marketing</vt:lpstr>
      <vt:lpstr>Value chain</vt:lpstr>
      <vt:lpstr>Value delivery network</vt:lpstr>
      <vt:lpstr>Ethics in marketing</vt:lpstr>
      <vt:lpstr>Ethics</vt:lpstr>
      <vt:lpstr>4 Principles of Ethical Marketing </vt:lpstr>
      <vt:lpstr>PowerPoint Presentation</vt:lpstr>
      <vt:lpstr>What is Sustainable Marketing? </vt:lpstr>
      <vt:lpstr>Sustainable Marketing Principles </vt:lpstr>
      <vt:lpstr>Think then Answer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Sameen Fatima</dc:creator>
  <cp:lastModifiedBy>Sameen Fatima</cp:lastModifiedBy>
  <cp:revision>13</cp:revision>
  <dcterms:created xsi:type="dcterms:W3CDTF">2024-10-24T08:44:59Z</dcterms:created>
  <dcterms:modified xsi:type="dcterms:W3CDTF">2024-11-04T06:11:16Z</dcterms:modified>
</cp:coreProperties>
</file>