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0" r:id="rId1"/>
  </p:sldMasterIdLst>
  <p:sldIdLst>
    <p:sldId id="256" r:id="rId2"/>
    <p:sldId id="257" r:id="rId3"/>
    <p:sldId id="258" r:id="rId4"/>
    <p:sldId id="259" r:id="rId5"/>
    <p:sldId id="260" r:id="rId6"/>
    <p:sldId id="266" r:id="rId7"/>
    <p:sldId id="262" r:id="rId8"/>
    <p:sldId id="261" r:id="rId9"/>
    <p:sldId id="264" r:id="rId10"/>
    <p:sldId id="263"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959" autoAdjust="0"/>
    <p:restoredTop sz="94660"/>
  </p:normalViewPr>
  <p:slideViewPr>
    <p:cSldViewPr snapToGrid="0">
      <p:cViewPr varScale="1">
        <p:scale>
          <a:sx n="61" d="100"/>
          <a:sy n="61" d="100"/>
        </p:scale>
        <p:origin x="108" y="3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smtClean="0"/>
              <a:pPr/>
              <a:t>11/25/2024</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595732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092685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smtClean="0"/>
              <a:pPr/>
              <a:t>11/25/2024</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1230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033025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11/25/2024</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542223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11/25/2024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281971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11/25/2024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512381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11/25/2024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754338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11/25/2024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120544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11/25/2024</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077393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151530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smtClean="0"/>
              <a:pPr/>
              <a:t>11/25/2024</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smtClean="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15155593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60473" y="3700568"/>
            <a:ext cx="10993549" cy="1475013"/>
          </a:xfrm>
        </p:spPr>
        <p:txBody>
          <a:bodyPr>
            <a:normAutofit/>
          </a:bodyPr>
          <a:lstStyle/>
          <a:p>
            <a:pPr algn="ctr"/>
            <a:r>
              <a:rPr lang="en-US" sz="4800" dirty="0" smtClean="0">
                <a:solidFill>
                  <a:schemeClr val="bg1"/>
                </a:solidFill>
              </a:rPr>
              <a:t>Marketing</a:t>
            </a:r>
            <a:endParaRPr lang="en-US" sz="4800" dirty="0">
              <a:solidFill>
                <a:schemeClr val="bg1"/>
              </a:solidFill>
            </a:endParaRPr>
          </a:p>
        </p:txBody>
      </p:sp>
    </p:spTree>
    <p:extLst>
      <p:ext uri="{BB962C8B-B14F-4D97-AF65-F5344CB8AC3E}">
        <p14:creationId xmlns:p14="http://schemas.microsoft.com/office/powerpoint/2010/main" val="40348259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5785" y="875577"/>
            <a:ext cx="11029616" cy="1013800"/>
          </a:xfrm>
        </p:spPr>
        <p:txBody>
          <a:bodyPr/>
          <a:lstStyle/>
          <a:p>
            <a:pPr algn="ctr"/>
            <a:r>
              <a:rPr lang="en-US" dirty="0" smtClean="0"/>
              <a:t>Application of </a:t>
            </a:r>
            <a:r>
              <a:rPr lang="en-US" dirty="0"/>
              <a:t>the Model</a:t>
            </a:r>
            <a:r>
              <a:rPr lang="en-US" b="1" dirty="0"/>
              <a:t/>
            </a:r>
            <a:br>
              <a:rPr lang="en-US" b="1" dirty="0"/>
            </a:br>
            <a:endParaRPr lang="en-US" dirty="0"/>
          </a:p>
        </p:txBody>
      </p:sp>
      <p:sp>
        <p:nvSpPr>
          <p:cNvPr id="3" name="Content Placeholder 2"/>
          <p:cNvSpPr>
            <a:spLocks noGrp="1"/>
          </p:cNvSpPr>
          <p:nvPr>
            <p:ph idx="1"/>
          </p:nvPr>
        </p:nvSpPr>
        <p:spPr>
          <a:xfrm>
            <a:off x="544406" y="2133199"/>
            <a:ext cx="11029615" cy="4377959"/>
          </a:xfrm>
        </p:spPr>
        <p:txBody>
          <a:bodyPr>
            <a:normAutofit/>
          </a:bodyPr>
          <a:lstStyle/>
          <a:p>
            <a:pPr marL="342900" indent="-342900">
              <a:buFont typeface="+mj-lt"/>
              <a:buAutoNum type="arabicPeriod"/>
            </a:pPr>
            <a:r>
              <a:rPr lang="en-US" b="1" dirty="0" smtClean="0"/>
              <a:t>Define </a:t>
            </a:r>
            <a:r>
              <a:rPr lang="en-US" b="1" dirty="0"/>
              <a:t>the industry</a:t>
            </a:r>
            <a:r>
              <a:rPr lang="en-US" dirty="0"/>
              <a:t>: The process begins with a clear description of the </a:t>
            </a:r>
            <a:r>
              <a:rPr lang="en-US" dirty="0" smtClean="0"/>
              <a:t>industry.</a:t>
            </a:r>
          </a:p>
          <a:p>
            <a:pPr marL="342900" indent="-342900">
              <a:buFont typeface="+mj-lt"/>
              <a:buAutoNum type="arabicPeriod"/>
            </a:pPr>
            <a:r>
              <a:rPr lang="en-US" b="1" dirty="0" smtClean="0"/>
              <a:t>Identify </a:t>
            </a:r>
            <a:r>
              <a:rPr lang="en-US" b="1" dirty="0"/>
              <a:t>the key players</a:t>
            </a:r>
            <a:r>
              <a:rPr lang="en-US" dirty="0"/>
              <a:t>: Specify and group the major </a:t>
            </a:r>
            <a:r>
              <a:rPr lang="en-US" dirty="0" smtClean="0"/>
              <a:t>factors </a:t>
            </a:r>
            <a:r>
              <a:rPr lang="en-US" dirty="0"/>
              <a:t>in the sector into strategic categories based on relevant criteria.</a:t>
            </a:r>
          </a:p>
          <a:p>
            <a:pPr marL="342900" indent="-342900">
              <a:buFont typeface="+mj-lt"/>
              <a:buAutoNum type="arabicPeriod"/>
            </a:pPr>
            <a:r>
              <a:rPr lang="en-US" b="1" dirty="0"/>
              <a:t>Assess the strategic strengths</a:t>
            </a:r>
            <a:r>
              <a:rPr lang="en-US" dirty="0"/>
              <a:t>: This means evaluating the firm and its industry to determine the </a:t>
            </a:r>
            <a:r>
              <a:rPr lang="en-US" dirty="0" smtClean="0"/>
              <a:t>best strategies </a:t>
            </a:r>
            <a:r>
              <a:rPr lang="en-US" dirty="0"/>
              <a:t>that can be applied.</a:t>
            </a:r>
          </a:p>
          <a:p>
            <a:pPr marL="342900" indent="-342900">
              <a:buFont typeface="+mj-lt"/>
              <a:buAutoNum type="arabicPeriod"/>
            </a:pPr>
            <a:r>
              <a:rPr lang="en-US" b="1" dirty="0"/>
              <a:t>Analyze the industry structure</a:t>
            </a:r>
            <a:r>
              <a:rPr lang="en-US" dirty="0"/>
              <a:t>: This involves examining the overall structure of the industry, particularly the factors that influence how profitable it is.</a:t>
            </a:r>
          </a:p>
          <a:p>
            <a:pPr marL="342900" indent="-342900">
              <a:buFont typeface="+mj-lt"/>
              <a:buAutoNum type="arabicPeriod"/>
            </a:pPr>
            <a:r>
              <a:rPr lang="en-US" b="1" dirty="0"/>
              <a:t>Evaluating the competitive forces</a:t>
            </a:r>
            <a:r>
              <a:rPr lang="en-US" dirty="0"/>
              <a:t>: A</a:t>
            </a:r>
            <a:r>
              <a:rPr lang="en-US" dirty="0" smtClean="0"/>
              <a:t> </a:t>
            </a:r>
            <a:r>
              <a:rPr lang="en-US" dirty="0"/>
              <a:t>detailed analysis of the five competitive </a:t>
            </a:r>
            <a:r>
              <a:rPr lang="en-US" dirty="0" smtClean="0"/>
              <a:t>forces: assessing </a:t>
            </a:r>
            <a:r>
              <a:rPr lang="en-US" dirty="0"/>
              <a:t>their positive and negative effects, and then looking forward to any changes in these forces ahead.</a:t>
            </a:r>
          </a:p>
          <a:p>
            <a:pPr marL="342900" indent="-342900">
              <a:buFont typeface="+mj-lt"/>
              <a:buAutoNum type="arabicPeriod"/>
            </a:pPr>
            <a:r>
              <a:rPr lang="en-US" b="1" dirty="0"/>
              <a:t>Identify the factors you have some control over</a:t>
            </a:r>
            <a:r>
              <a:rPr lang="en-US" dirty="0"/>
              <a:t>: </a:t>
            </a:r>
            <a:r>
              <a:rPr lang="en-US" dirty="0" smtClean="0"/>
              <a:t>List down the aspects </a:t>
            </a:r>
            <a:r>
              <a:rPr lang="en-US" dirty="0"/>
              <a:t>of the industry structure that could be influenced by competitors, new market entrants, or your firm. In sum, what can be </a:t>
            </a:r>
            <a:r>
              <a:rPr lang="en-US" dirty="0" smtClean="0"/>
              <a:t>changed.</a:t>
            </a:r>
            <a:endParaRPr lang="en-US" dirty="0"/>
          </a:p>
          <a:p>
            <a:pPr marL="342900" indent="-342900">
              <a:buFont typeface="+mj-lt"/>
              <a:buAutoNum type="arabicPeriod"/>
            </a:pPr>
            <a:endParaRPr lang="en-US" dirty="0"/>
          </a:p>
        </p:txBody>
      </p:sp>
    </p:spTree>
    <p:extLst>
      <p:ext uri="{BB962C8B-B14F-4D97-AF65-F5344CB8AC3E}">
        <p14:creationId xmlns:p14="http://schemas.microsoft.com/office/powerpoint/2010/main" val="4628718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97269" y="3909848"/>
            <a:ext cx="8103476" cy="1202672"/>
          </a:xfrm>
        </p:spPr>
        <p:txBody>
          <a:bodyPr/>
          <a:lstStyle/>
          <a:p>
            <a:pPr algn="ctr"/>
            <a:r>
              <a:rPr lang="en-US" dirty="0">
                <a:solidFill>
                  <a:schemeClr val="bg1"/>
                </a:solidFill>
              </a:rPr>
              <a:t>Business</a:t>
            </a:r>
            <a:br>
              <a:rPr lang="en-US" dirty="0">
                <a:solidFill>
                  <a:schemeClr val="bg1"/>
                </a:solidFill>
              </a:rPr>
            </a:br>
            <a:r>
              <a:rPr lang="en-US" dirty="0">
                <a:solidFill>
                  <a:schemeClr val="bg1"/>
                </a:solidFill>
              </a:rPr>
              <a:t>environment</a:t>
            </a:r>
          </a:p>
        </p:txBody>
      </p:sp>
    </p:spTree>
    <p:extLst>
      <p:ext uri="{BB962C8B-B14F-4D97-AF65-F5344CB8AC3E}">
        <p14:creationId xmlns:p14="http://schemas.microsoft.com/office/powerpoint/2010/main" val="15457016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2" y="780983"/>
            <a:ext cx="11029616" cy="779803"/>
          </a:xfrm>
        </p:spPr>
        <p:txBody>
          <a:bodyPr/>
          <a:lstStyle/>
          <a:p>
            <a:pPr algn="ctr"/>
            <a:r>
              <a:rPr lang="en-US" dirty="0"/>
              <a:t>Business environment</a:t>
            </a:r>
          </a:p>
        </p:txBody>
      </p:sp>
      <p:sp>
        <p:nvSpPr>
          <p:cNvPr id="3" name="Content Placeholder 2"/>
          <p:cNvSpPr>
            <a:spLocks noGrp="1"/>
          </p:cNvSpPr>
          <p:nvPr>
            <p:ph idx="1"/>
          </p:nvPr>
        </p:nvSpPr>
        <p:spPr/>
        <p:txBody>
          <a:bodyPr>
            <a:normAutofit/>
          </a:bodyPr>
          <a:lstStyle/>
          <a:p>
            <a:r>
              <a:rPr lang="en-US" dirty="0"/>
              <a:t>Business environment means all of the </a:t>
            </a:r>
            <a:r>
              <a:rPr lang="en-US" dirty="0" smtClean="0"/>
              <a:t>internal and </a:t>
            </a:r>
            <a:r>
              <a:rPr lang="en-US" dirty="0"/>
              <a:t>external factors that affect how the </a:t>
            </a:r>
            <a:r>
              <a:rPr lang="en-US" dirty="0" smtClean="0"/>
              <a:t>company functions, </a:t>
            </a:r>
            <a:r>
              <a:rPr lang="en-US" dirty="0"/>
              <a:t>including employees, </a:t>
            </a:r>
            <a:r>
              <a:rPr lang="en-US" dirty="0" smtClean="0"/>
              <a:t>customers, management</a:t>
            </a:r>
            <a:r>
              <a:rPr lang="en-US" dirty="0"/>
              <a:t>, supply and </a:t>
            </a:r>
            <a:r>
              <a:rPr lang="en-US" dirty="0" smtClean="0"/>
              <a:t>demand and </a:t>
            </a:r>
            <a:r>
              <a:rPr lang="en-US" dirty="0"/>
              <a:t>business regulations.</a:t>
            </a:r>
          </a:p>
          <a:p>
            <a:r>
              <a:rPr lang="en-US" b="1" dirty="0"/>
              <a:t>Micro </a:t>
            </a:r>
            <a:r>
              <a:rPr lang="en-US" b="1" dirty="0" smtClean="0"/>
              <a:t>/ Internal </a:t>
            </a:r>
            <a:r>
              <a:rPr lang="en-US" b="1" dirty="0"/>
              <a:t>marketing environment:</a:t>
            </a:r>
            <a:r>
              <a:rPr lang="en-US" dirty="0"/>
              <a:t>  An internal marketing environment consists of factors that fall within your control and impact your marketing operations, including your organization's strengths, weaknesses, uniqueness, and </a:t>
            </a:r>
            <a:r>
              <a:rPr lang="en-US" dirty="0" smtClean="0"/>
              <a:t>competencies.  </a:t>
            </a:r>
          </a:p>
          <a:p>
            <a:r>
              <a:rPr lang="en-US" b="1" dirty="0" smtClean="0"/>
              <a:t>Macro / External </a:t>
            </a:r>
            <a:r>
              <a:rPr lang="en-US" b="1" dirty="0"/>
              <a:t>marketing environment:</a:t>
            </a:r>
            <a:r>
              <a:rPr lang="en-US" dirty="0"/>
              <a:t>  </a:t>
            </a:r>
            <a:r>
              <a:rPr lang="en-US" dirty="0" smtClean="0"/>
              <a:t>The </a:t>
            </a:r>
            <a:r>
              <a:rPr lang="en-US" dirty="0"/>
              <a:t>external marketing environment includes all factors that do not fall within your organization's control, including technological advancements, regulatory changes, social, economic, and competitive </a:t>
            </a:r>
            <a:r>
              <a:rPr lang="en-US" dirty="0" smtClean="0"/>
              <a:t>forces.</a:t>
            </a:r>
            <a:endParaRPr lang="en-US" dirty="0"/>
          </a:p>
        </p:txBody>
      </p:sp>
    </p:spTree>
    <p:extLst>
      <p:ext uri="{BB962C8B-B14F-4D97-AF65-F5344CB8AC3E}">
        <p14:creationId xmlns:p14="http://schemas.microsoft.com/office/powerpoint/2010/main" val="38717215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2" y="922873"/>
            <a:ext cx="11029616" cy="1013800"/>
          </a:xfrm>
        </p:spPr>
        <p:txBody>
          <a:bodyPr>
            <a:normAutofit fontScale="90000"/>
          </a:bodyPr>
          <a:lstStyle/>
          <a:p>
            <a:pPr algn="ctr"/>
            <a:r>
              <a:rPr lang="en-US" dirty="0"/>
              <a:t>Internal</a:t>
            </a:r>
            <a:br>
              <a:rPr lang="en-US" dirty="0"/>
            </a:br>
            <a:r>
              <a:rPr lang="en-US" dirty="0"/>
              <a:t>environment</a:t>
            </a:r>
            <a:br>
              <a:rPr lang="en-US" dirty="0"/>
            </a:br>
            <a:endParaRPr lang="en-US" dirty="0"/>
          </a:p>
        </p:txBody>
      </p:sp>
      <p:sp>
        <p:nvSpPr>
          <p:cNvPr id="3" name="Content Placeholder 2"/>
          <p:cNvSpPr>
            <a:spLocks noGrp="1"/>
          </p:cNvSpPr>
          <p:nvPr>
            <p:ph idx="1"/>
          </p:nvPr>
        </p:nvSpPr>
        <p:spPr>
          <a:xfrm>
            <a:off x="581193" y="2180496"/>
            <a:ext cx="6024560" cy="3678303"/>
          </a:xfrm>
        </p:spPr>
        <p:txBody>
          <a:bodyPr>
            <a:normAutofit fontScale="92500" lnSpcReduction="10000"/>
          </a:bodyPr>
          <a:lstStyle/>
          <a:p>
            <a:endParaRPr lang="en-US" dirty="0"/>
          </a:p>
          <a:p>
            <a:pPr marL="0" indent="0">
              <a:buNone/>
            </a:pPr>
            <a:r>
              <a:rPr lang="en-US" sz="2200" dirty="0"/>
              <a:t>(1) Policies and plans</a:t>
            </a:r>
          </a:p>
          <a:p>
            <a:pPr marL="0" indent="0">
              <a:buNone/>
            </a:pPr>
            <a:r>
              <a:rPr lang="en-US" sz="2200" dirty="0"/>
              <a:t>(2) Mission and Objectives</a:t>
            </a:r>
          </a:p>
          <a:p>
            <a:pPr marL="0" indent="0">
              <a:buNone/>
            </a:pPr>
            <a:r>
              <a:rPr lang="en-US" sz="2200" dirty="0"/>
              <a:t>(3) </a:t>
            </a:r>
            <a:r>
              <a:rPr lang="en-US" sz="2200" dirty="0" smtClean="0"/>
              <a:t>Organization </a:t>
            </a:r>
            <a:r>
              <a:rPr lang="en-US" sz="2200" dirty="0"/>
              <a:t>Structure</a:t>
            </a:r>
          </a:p>
          <a:p>
            <a:pPr marL="0" indent="0">
              <a:buNone/>
            </a:pPr>
            <a:r>
              <a:rPr lang="en-US" sz="2200" dirty="0"/>
              <a:t>(4) Corporate Culture</a:t>
            </a:r>
          </a:p>
          <a:p>
            <a:pPr marL="0" indent="0">
              <a:buNone/>
            </a:pPr>
            <a:r>
              <a:rPr lang="en-US" sz="2200" dirty="0"/>
              <a:t>(5) Quality of Human Resources</a:t>
            </a:r>
          </a:p>
          <a:p>
            <a:pPr marL="0" indent="0">
              <a:buNone/>
            </a:pPr>
            <a:r>
              <a:rPr lang="en-US" sz="2200" dirty="0"/>
              <a:t>(6) </a:t>
            </a:r>
            <a:r>
              <a:rPr lang="en-US" sz="2200" dirty="0" smtClean="0"/>
              <a:t>Labor </a:t>
            </a:r>
            <a:r>
              <a:rPr lang="en-US" sz="2200" dirty="0"/>
              <a:t>Unions</a:t>
            </a:r>
          </a:p>
          <a:p>
            <a:pPr marL="0" indent="0">
              <a:buNone/>
            </a:pPr>
            <a:r>
              <a:rPr lang="en-US" sz="2200" dirty="0"/>
              <a:t>(7) Physical Resources and </a:t>
            </a:r>
            <a:r>
              <a:rPr lang="en-US" sz="2200" dirty="0" smtClean="0"/>
              <a:t>Technological Capabilities</a:t>
            </a:r>
            <a:r>
              <a:rPr lang="en-US" sz="2200" dirty="0"/>
              <a:t>.</a:t>
            </a:r>
          </a:p>
          <a:p>
            <a:pPr marL="0" indent="0">
              <a:buNone/>
            </a:pPr>
            <a:r>
              <a:rPr lang="en-US" sz="2200" dirty="0"/>
              <a:t>(8) Capital/Assets/Liabilities management</a:t>
            </a:r>
          </a:p>
        </p:txBody>
      </p:sp>
      <p:pic>
        <p:nvPicPr>
          <p:cNvPr id="2050" name="Picture 2" descr="Privacy Policy Line Icon Vector, Privacy Policy Icon, Privacy Policy,  Compliance PNG and Vector with Transparent Background for Free Downloa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30964" y="2871403"/>
            <a:ext cx="3292913" cy="32929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23744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2" y="938639"/>
            <a:ext cx="11029616" cy="1110878"/>
          </a:xfrm>
        </p:spPr>
        <p:txBody>
          <a:bodyPr>
            <a:normAutofit fontScale="90000"/>
          </a:bodyPr>
          <a:lstStyle/>
          <a:p>
            <a:pPr algn="ctr"/>
            <a:r>
              <a:rPr lang="en-US" dirty="0"/>
              <a:t>External</a:t>
            </a:r>
            <a:br>
              <a:rPr lang="en-US" dirty="0"/>
            </a:br>
            <a:r>
              <a:rPr lang="en-US" dirty="0"/>
              <a:t>environment</a:t>
            </a:r>
            <a:br>
              <a:rPr lang="en-US" dirty="0"/>
            </a:br>
            <a:endParaRPr lang="en-US" dirty="0"/>
          </a:p>
        </p:txBody>
      </p:sp>
      <p:sp>
        <p:nvSpPr>
          <p:cNvPr id="3" name="Content Placeholder 2"/>
          <p:cNvSpPr>
            <a:spLocks noGrp="1"/>
          </p:cNvSpPr>
          <p:nvPr>
            <p:ph idx="1"/>
          </p:nvPr>
        </p:nvSpPr>
        <p:spPr>
          <a:xfrm>
            <a:off x="581193" y="2180496"/>
            <a:ext cx="5110160" cy="4141476"/>
          </a:xfrm>
        </p:spPr>
        <p:txBody>
          <a:bodyPr>
            <a:normAutofit fontScale="40000" lnSpcReduction="20000"/>
          </a:bodyPr>
          <a:lstStyle/>
          <a:p>
            <a:endParaRPr lang="en-US" dirty="0"/>
          </a:p>
          <a:p>
            <a:pPr marL="0" indent="0">
              <a:buNone/>
            </a:pPr>
            <a:r>
              <a:rPr lang="en-US" sz="4500" dirty="0"/>
              <a:t>1</a:t>
            </a:r>
            <a:r>
              <a:rPr lang="en-US" sz="4500" dirty="0" smtClean="0"/>
              <a:t>. Economic </a:t>
            </a:r>
            <a:r>
              <a:rPr lang="en-US" sz="4500" dirty="0"/>
              <a:t>Environment</a:t>
            </a:r>
          </a:p>
          <a:p>
            <a:pPr marL="0" indent="0">
              <a:buNone/>
            </a:pPr>
            <a:r>
              <a:rPr lang="en-US" sz="4500" dirty="0"/>
              <a:t>2. Social Environment</a:t>
            </a:r>
          </a:p>
          <a:p>
            <a:pPr marL="0" indent="0">
              <a:buNone/>
            </a:pPr>
            <a:r>
              <a:rPr lang="en-US" sz="4500" dirty="0"/>
              <a:t>3. Politico-Legal Environment</a:t>
            </a:r>
          </a:p>
          <a:p>
            <a:pPr marL="0" indent="0">
              <a:buNone/>
            </a:pPr>
            <a:r>
              <a:rPr lang="en-US" sz="4500" dirty="0"/>
              <a:t>4. Technological Environment</a:t>
            </a:r>
          </a:p>
          <a:p>
            <a:pPr marL="0" indent="0">
              <a:buNone/>
            </a:pPr>
            <a:r>
              <a:rPr lang="en-US" sz="4500" dirty="0"/>
              <a:t>5. Competitive or Market Environment</a:t>
            </a:r>
          </a:p>
          <a:p>
            <a:pPr marL="0" indent="0">
              <a:buNone/>
            </a:pPr>
            <a:r>
              <a:rPr lang="en-US" sz="4500" dirty="0"/>
              <a:t>6. Global Environment</a:t>
            </a:r>
          </a:p>
          <a:p>
            <a:pPr marL="0" indent="0">
              <a:buNone/>
            </a:pPr>
            <a:r>
              <a:rPr lang="en-US" sz="4500" dirty="0"/>
              <a:t>7. Socio-economic Environment</a:t>
            </a:r>
          </a:p>
          <a:p>
            <a:pPr marL="0" indent="0">
              <a:buNone/>
            </a:pPr>
            <a:r>
              <a:rPr lang="en-US" sz="4500" dirty="0"/>
              <a:t>8. Natural Environment</a:t>
            </a:r>
          </a:p>
          <a:p>
            <a:pPr marL="0" indent="0">
              <a:buNone/>
            </a:pPr>
            <a:r>
              <a:rPr lang="en-US" sz="4500" dirty="0"/>
              <a:t>9. Socio-Cultural </a:t>
            </a:r>
            <a:r>
              <a:rPr lang="en-US" sz="4500" dirty="0" smtClean="0"/>
              <a:t>Environment</a:t>
            </a:r>
          </a:p>
          <a:p>
            <a:pPr marL="0" indent="0">
              <a:buNone/>
            </a:pPr>
            <a:r>
              <a:rPr lang="en-US" sz="4500" dirty="0" smtClean="0"/>
              <a:t>10</a:t>
            </a:r>
            <a:r>
              <a:rPr lang="en-US" sz="4500" dirty="0"/>
              <a:t>. Educational and Cultural Environment</a:t>
            </a:r>
          </a:p>
          <a:p>
            <a:pPr marL="0" indent="0">
              <a:buNone/>
            </a:pPr>
            <a:r>
              <a:rPr lang="en-US" sz="4500" dirty="0"/>
              <a:t>11. Political environment</a:t>
            </a:r>
          </a:p>
        </p:txBody>
      </p:sp>
      <p:pic>
        <p:nvPicPr>
          <p:cNvPr id="3074" name="Picture 2" descr="Computer Icons Business Icon design Customer, Business, service, people png  | PNGEg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71231" y="2905253"/>
            <a:ext cx="2691962" cy="26919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38437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581192" y="938639"/>
            <a:ext cx="11029616" cy="1110878"/>
          </a:xfrm>
        </p:spPr>
        <p:txBody>
          <a:bodyPr>
            <a:normAutofit fontScale="90000"/>
          </a:bodyPr>
          <a:lstStyle/>
          <a:p>
            <a:pPr algn="ctr"/>
            <a:r>
              <a:rPr lang="en-US" dirty="0"/>
              <a:t>External</a:t>
            </a:r>
            <a:br>
              <a:rPr lang="en-US" dirty="0"/>
            </a:br>
            <a:r>
              <a:rPr lang="en-US" dirty="0"/>
              <a:t>environment</a:t>
            </a:r>
            <a:br>
              <a:rPr lang="en-US" dirty="0"/>
            </a:br>
            <a:endParaRPr lang="en-US" dirty="0"/>
          </a:p>
        </p:txBody>
      </p:sp>
      <p:sp>
        <p:nvSpPr>
          <p:cNvPr id="3" name="Content Placeholder 2"/>
          <p:cNvSpPr>
            <a:spLocks noGrp="1"/>
          </p:cNvSpPr>
          <p:nvPr>
            <p:ph idx="1"/>
          </p:nvPr>
        </p:nvSpPr>
        <p:spPr>
          <a:xfrm>
            <a:off x="581192" y="2180496"/>
            <a:ext cx="11029615" cy="4299132"/>
          </a:xfrm>
        </p:spPr>
        <p:txBody>
          <a:bodyPr>
            <a:normAutofit fontScale="92500" lnSpcReduction="10000"/>
          </a:bodyPr>
          <a:lstStyle/>
          <a:p>
            <a:r>
              <a:rPr lang="en-US" b="1" dirty="0" smtClean="0"/>
              <a:t>The global </a:t>
            </a:r>
            <a:r>
              <a:rPr lang="en-US" b="1" dirty="0"/>
              <a:t>environment</a:t>
            </a:r>
            <a:r>
              <a:rPr lang="en-US" dirty="0"/>
              <a:t> consists of the macro-environment which forms the larger forces that can affect </a:t>
            </a:r>
            <a:r>
              <a:rPr lang="en-US" dirty="0" smtClean="0"/>
              <a:t>the global </a:t>
            </a:r>
            <a:r>
              <a:rPr lang="en-US" dirty="0"/>
              <a:t>business objectives, these could be related to technology, nature, </a:t>
            </a:r>
            <a:r>
              <a:rPr lang="en-US" dirty="0" smtClean="0"/>
              <a:t>economy.</a:t>
            </a:r>
          </a:p>
          <a:p>
            <a:r>
              <a:rPr lang="en-US" b="1" dirty="0"/>
              <a:t>Politico-Legal Environment : </a:t>
            </a:r>
            <a:r>
              <a:rPr lang="en-US" dirty="0"/>
              <a:t>It provides the legal framework within which the business is to function. The viability of business depends upon the ability with which it can meet the challenges arising out of the politico-legal environment. The politico-legal environment of a country is influenced by political organization, political stability. Government’s intervention in business, constitutional provisions affecting business, foreign policy, etc</a:t>
            </a:r>
            <a:r>
              <a:rPr lang="en-US" dirty="0" smtClean="0"/>
              <a:t>.</a:t>
            </a:r>
          </a:p>
          <a:p>
            <a:r>
              <a:rPr lang="en-US" b="1" dirty="0" smtClean="0"/>
              <a:t>Socioeconomic </a:t>
            </a:r>
            <a:r>
              <a:rPr lang="en-US" b="1" dirty="0"/>
              <a:t>environment </a:t>
            </a:r>
            <a:r>
              <a:rPr lang="en-US" dirty="0"/>
              <a:t>is </a:t>
            </a:r>
            <a:r>
              <a:rPr lang="en-US" dirty="0" smtClean="0"/>
              <a:t>concerned with </a:t>
            </a:r>
            <a:r>
              <a:rPr lang="en-US" dirty="0"/>
              <a:t>the </a:t>
            </a:r>
            <a:r>
              <a:rPr lang="en-US" dirty="0" smtClean="0"/>
              <a:t>relationship between </a:t>
            </a:r>
            <a:r>
              <a:rPr lang="en-US" dirty="0"/>
              <a:t>social and economic factors </a:t>
            </a:r>
            <a:r>
              <a:rPr lang="en-US" dirty="0" smtClean="0"/>
              <a:t>within society</a:t>
            </a:r>
            <a:r>
              <a:rPr lang="en-US" dirty="0"/>
              <a:t>. These factors influence how </a:t>
            </a:r>
            <a:r>
              <a:rPr lang="en-US" dirty="0" smtClean="0"/>
              <a:t>a particular </a:t>
            </a:r>
            <a:r>
              <a:rPr lang="en-US" dirty="0"/>
              <a:t>group or socioeconomic </a:t>
            </a:r>
            <a:r>
              <a:rPr lang="en-US" dirty="0" smtClean="0"/>
              <a:t>class behave </a:t>
            </a:r>
            <a:r>
              <a:rPr lang="en-US" dirty="0"/>
              <a:t>within society, including their </a:t>
            </a:r>
            <a:r>
              <a:rPr lang="en-US" dirty="0" smtClean="0"/>
              <a:t>actions as consumers.</a:t>
            </a:r>
          </a:p>
          <a:p>
            <a:r>
              <a:rPr lang="en-US" b="1" dirty="0"/>
              <a:t>Natural environment: </a:t>
            </a:r>
            <a:r>
              <a:rPr lang="en-US" dirty="0"/>
              <a:t>factors like climate, </a:t>
            </a:r>
            <a:r>
              <a:rPr lang="en-US" dirty="0" smtClean="0"/>
              <a:t>minerals, soil</a:t>
            </a:r>
            <a:r>
              <a:rPr lang="en-US" dirty="0"/>
              <a:t>, landform, rivers and oceans, coastlines, </a:t>
            </a:r>
            <a:r>
              <a:rPr lang="en-US" dirty="0" smtClean="0"/>
              <a:t>natural resources</a:t>
            </a:r>
            <a:r>
              <a:rPr lang="en-US" dirty="0"/>
              <a:t>, flora and fauna, etc. are part of it. t is </a:t>
            </a:r>
            <a:r>
              <a:rPr lang="en-US" dirty="0" smtClean="0"/>
              <a:t>the natural </a:t>
            </a:r>
            <a:r>
              <a:rPr lang="en-US" dirty="0"/>
              <a:t>environment which decides the resources </a:t>
            </a:r>
            <a:r>
              <a:rPr lang="en-US" dirty="0" smtClean="0"/>
              <a:t>for any business</a:t>
            </a:r>
          </a:p>
          <a:p>
            <a:r>
              <a:rPr lang="en-US" b="1" dirty="0"/>
              <a:t>The socio-cultural environment </a:t>
            </a:r>
            <a:r>
              <a:rPr lang="en-US" dirty="0"/>
              <a:t>includes mobility </a:t>
            </a:r>
            <a:r>
              <a:rPr lang="en-US" dirty="0" smtClean="0"/>
              <a:t>of labor, </a:t>
            </a:r>
            <a:r>
              <a:rPr lang="en-US" dirty="0"/>
              <a:t>customs and convention, caste </a:t>
            </a:r>
            <a:r>
              <a:rPr lang="en-US" dirty="0" smtClean="0"/>
              <a:t>structure, cultural </a:t>
            </a:r>
            <a:r>
              <a:rPr lang="en-US" dirty="0"/>
              <a:t>heritage, respect for elders, ethics </a:t>
            </a:r>
            <a:r>
              <a:rPr lang="en-US" dirty="0" smtClean="0"/>
              <a:t>and values</a:t>
            </a:r>
            <a:r>
              <a:rPr lang="en-US" dirty="0"/>
              <a:t>, view towards scientific methods, </a:t>
            </a:r>
            <a:r>
              <a:rPr lang="en-US" dirty="0" smtClean="0"/>
              <a:t>and deference </a:t>
            </a:r>
            <a:r>
              <a:rPr lang="en-US" dirty="0"/>
              <a:t>for seniority. </a:t>
            </a:r>
            <a:endParaRPr lang="en-US" dirty="0" smtClean="0"/>
          </a:p>
          <a:p>
            <a:r>
              <a:rPr lang="en-US" b="1" dirty="0" smtClean="0"/>
              <a:t>Competitive environment </a:t>
            </a:r>
            <a:r>
              <a:rPr lang="en-US" dirty="0" smtClean="0"/>
              <a:t>is </a:t>
            </a:r>
            <a:r>
              <a:rPr lang="en-US" dirty="0"/>
              <a:t>the </a:t>
            </a:r>
            <a:r>
              <a:rPr lang="en-US" dirty="0" smtClean="0"/>
              <a:t>dynamic external </a:t>
            </a:r>
            <a:r>
              <a:rPr lang="en-US" dirty="0"/>
              <a:t>system in </a:t>
            </a:r>
            <a:r>
              <a:rPr lang="en-US" dirty="0" smtClean="0"/>
              <a:t>which a </a:t>
            </a:r>
            <a:r>
              <a:rPr lang="en-US" dirty="0"/>
              <a:t>business competes and functions. </a:t>
            </a:r>
            <a:r>
              <a:rPr lang="en-US" dirty="0" smtClean="0"/>
              <a:t>The more </a:t>
            </a:r>
            <a:r>
              <a:rPr lang="en-US" dirty="0"/>
              <a:t>sellers of a similar product or </a:t>
            </a:r>
            <a:r>
              <a:rPr lang="en-US" dirty="0" smtClean="0"/>
              <a:t>service, the </a:t>
            </a:r>
            <a:r>
              <a:rPr lang="en-US" dirty="0"/>
              <a:t>more competitive the environment </a:t>
            </a:r>
            <a:r>
              <a:rPr lang="en-US" dirty="0" smtClean="0"/>
              <a:t>in which </a:t>
            </a:r>
            <a:r>
              <a:rPr lang="en-US" dirty="0"/>
              <a:t>you compete.</a:t>
            </a:r>
          </a:p>
        </p:txBody>
      </p:sp>
    </p:spTree>
    <p:extLst>
      <p:ext uri="{BB962C8B-B14F-4D97-AF65-F5344CB8AC3E}">
        <p14:creationId xmlns:p14="http://schemas.microsoft.com/office/powerpoint/2010/main" val="6682962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5069" y="591797"/>
            <a:ext cx="11029616" cy="1013800"/>
          </a:xfrm>
        </p:spPr>
        <p:txBody>
          <a:bodyPr/>
          <a:lstStyle/>
          <a:p>
            <a:pPr algn="ctr"/>
            <a:r>
              <a:rPr lang="en-US" dirty="0" smtClean="0"/>
              <a:t>Porter’s five forces model</a:t>
            </a:r>
            <a:endParaRPr lang="en-US" dirty="0"/>
          </a:p>
        </p:txBody>
      </p:sp>
      <p:sp>
        <p:nvSpPr>
          <p:cNvPr id="3" name="Content Placeholder 2"/>
          <p:cNvSpPr>
            <a:spLocks noGrp="1"/>
          </p:cNvSpPr>
          <p:nvPr>
            <p:ph idx="1"/>
          </p:nvPr>
        </p:nvSpPr>
        <p:spPr>
          <a:xfrm>
            <a:off x="455069" y="2601310"/>
            <a:ext cx="6213746" cy="3225958"/>
          </a:xfrm>
        </p:spPr>
        <p:txBody>
          <a:bodyPr>
            <a:normAutofit/>
          </a:bodyPr>
          <a:lstStyle/>
          <a:p>
            <a:pPr marL="0" indent="0">
              <a:buNone/>
            </a:pPr>
            <a:r>
              <a:rPr lang="en-US" sz="2000" dirty="0"/>
              <a:t>Porter’s Five Forces analysis is a framework that helps analyzing the level of competition within a certain industry.  According to this </a:t>
            </a:r>
            <a:r>
              <a:rPr lang="en-US" sz="2000" dirty="0" smtClean="0"/>
              <a:t>framework</a:t>
            </a:r>
            <a:r>
              <a:rPr lang="en-US" sz="2000" dirty="0"/>
              <a:t> the state of competition in an industry depends on five basic forces: threat of new entrants, bargaining power of suppliers, bargaining power of buyers, threat of substitute products or services, and existing industry rivalry. The collective strength of these forces determines the profit potential of an industry and thus its attractiveness. </a:t>
            </a:r>
          </a:p>
        </p:txBody>
      </p:sp>
      <p:pic>
        <p:nvPicPr>
          <p:cNvPr id="4" name="Picture 3"/>
          <p:cNvPicPr>
            <a:picLocks noChangeAspect="1"/>
          </p:cNvPicPr>
          <p:nvPr/>
        </p:nvPicPr>
        <p:blipFill rotWithShape="1">
          <a:blip r:embed="rId2"/>
          <a:srcRect l="4711" t="2182" r="2738" b="7462"/>
          <a:stretch/>
        </p:blipFill>
        <p:spPr>
          <a:xfrm>
            <a:off x="7614745" y="2601310"/>
            <a:ext cx="3263462" cy="3610304"/>
          </a:xfrm>
          <a:prstGeom prst="rect">
            <a:avLst/>
          </a:prstGeom>
        </p:spPr>
      </p:pic>
    </p:spTree>
    <p:extLst>
      <p:ext uri="{BB962C8B-B14F-4D97-AF65-F5344CB8AC3E}">
        <p14:creationId xmlns:p14="http://schemas.microsoft.com/office/powerpoint/2010/main" val="23496162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581192" y="702157"/>
            <a:ext cx="11029616" cy="590616"/>
          </a:xfrm>
          <a:prstGeom prst="rect">
            <a:avLst/>
          </a:prstGeom>
        </p:spPr>
        <p:txBody>
          <a:bodyPr>
            <a:normAutofit fontScale="97500"/>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dirty="0" smtClean="0">
                <a:solidFill>
                  <a:schemeClr val="accent1"/>
                </a:solidFill>
              </a:rPr>
              <a:t>Porter’s five forces model</a:t>
            </a:r>
            <a:endParaRPr lang="en-US" dirty="0">
              <a:solidFill>
                <a:schemeClr val="accent1"/>
              </a:solidFill>
            </a:endParaRPr>
          </a:p>
        </p:txBody>
      </p:sp>
      <p:pic>
        <p:nvPicPr>
          <p:cNvPr id="1028" name="Picture 4" descr="https://i0.wp.com/www.business-to-you.com/wp-content/uploads/2017/04/Five-Forces-Model-Porter.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31272" y="1150883"/>
            <a:ext cx="9729456" cy="54687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83699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18131" y="2017986"/>
            <a:ext cx="11148352" cy="4288221"/>
          </a:xfrm>
        </p:spPr>
        <p:txBody>
          <a:bodyPr>
            <a:normAutofit lnSpcReduction="10000"/>
          </a:bodyPr>
          <a:lstStyle/>
          <a:p>
            <a:pPr marL="0" indent="0">
              <a:buNone/>
            </a:pPr>
            <a:r>
              <a:rPr lang="en-US" b="1" dirty="0" smtClean="0"/>
              <a:t>(a</a:t>
            </a:r>
            <a:r>
              <a:rPr lang="en-US" b="1" dirty="0"/>
              <a:t>) Threat of new entrants – </a:t>
            </a:r>
            <a:r>
              <a:rPr lang="en-US" dirty="0"/>
              <a:t>If the demand of </a:t>
            </a:r>
            <a:r>
              <a:rPr lang="en-US" dirty="0" smtClean="0"/>
              <a:t>an industry </a:t>
            </a:r>
            <a:r>
              <a:rPr lang="en-US" dirty="0"/>
              <a:t>is increasing and it is more profitable </a:t>
            </a:r>
            <a:r>
              <a:rPr lang="en-US" dirty="0" smtClean="0"/>
              <a:t>than other </a:t>
            </a:r>
            <a:r>
              <a:rPr lang="en-US" dirty="0"/>
              <a:t>industries, new units will be attracted to </a:t>
            </a:r>
            <a:r>
              <a:rPr lang="en-US" dirty="0" smtClean="0"/>
              <a:t>the industry</a:t>
            </a:r>
            <a:r>
              <a:rPr lang="en-US" dirty="0"/>
              <a:t>. The new units will compete for </a:t>
            </a:r>
            <a:r>
              <a:rPr lang="en-US" dirty="0" smtClean="0"/>
              <a:t>raw materials</a:t>
            </a:r>
            <a:r>
              <a:rPr lang="en-US" dirty="0"/>
              <a:t>, capital and market share.</a:t>
            </a:r>
          </a:p>
          <a:p>
            <a:pPr marL="0" indent="0">
              <a:buNone/>
            </a:pPr>
            <a:r>
              <a:rPr lang="en-US" b="1" dirty="0" smtClean="0"/>
              <a:t>(</a:t>
            </a:r>
            <a:r>
              <a:rPr lang="en-US" b="1" dirty="0"/>
              <a:t>b) Bargaining power of customers – </a:t>
            </a:r>
            <a:r>
              <a:rPr lang="en-US" dirty="0"/>
              <a:t>If </a:t>
            </a:r>
            <a:r>
              <a:rPr lang="en-US" dirty="0" smtClean="0"/>
              <a:t>the customers </a:t>
            </a:r>
            <a:r>
              <a:rPr lang="en-US" dirty="0"/>
              <a:t>constitute a powerful group, they </a:t>
            </a:r>
            <a:r>
              <a:rPr lang="en-US" dirty="0" smtClean="0"/>
              <a:t>would have </a:t>
            </a:r>
            <a:r>
              <a:rPr lang="en-US" dirty="0"/>
              <a:t>greater bargaining power in price </a:t>
            </a:r>
            <a:r>
              <a:rPr lang="en-US" dirty="0" smtClean="0"/>
              <a:t>negotiations. They </a:t>
            </a:r>
            <a:r>
              <a:rPr lang="en-US" dirty="0"/>
              <a:t>will ensure lower prices which means </a:t>
            </a:r>
            <a:r>
              <a:rPr lang="en-US" dirty="0" smtClean="0"/>
              <a:t>lesser profits </a:t>
            </a:r>
            <a:r>
              <a:rPr lang="en-US" dirty="0"/>
              <a:t>for the business</a:t>
            </a:r>
            <a:r>
              <a:rPr lang="en-US" dirty="0" smtClean="0"/>
              <a:t>.</a:t>
            </a:r>
          </a:p>
          <a:p>
            <a:pPr marL="0" indent="0">
              <a:buNone/>
            </a:pPr>
            <a:r>
              <a:rPr lang="en-US" b="1" dirty="0"/>
              <a:t>(c) Bargaining power of suppliers – </a:t>
            </a:r>
            <a:r>
              <a:rPr lang="en-US" dirty="0"/>
              <a:t>If the </a:t>
            </a:r>
            <a:r>
              <a:rPr lang="en-US" dirty="0" smtClean="0"/>
              <a:t>suppliers re </a:t>
            </a:r>
            <a:r>
              <a:rPr lang="en-US" dirty="0"/>
              <a:t>united and powerful, they can increase the price</a:t>
            </a:r>
          </a:p>
          <a:p>
            <a:pPr marL="0" indent="0">
              <a:buNone/>
            </a:pPr>
            <a:r>
              <a:rPr lang="en-US" dirty="0"/>
              <a:t>of materials and also insist on cash payment. </a:t>
            </a:r>
            <a:r>
              <a:rPr lang="en-US" dirty="0" smtClean="0"/>
              <a:t>This might </a:t>
            </a:r>
            <a:r>
              <a:rPr lang="en-US" dirty="0"/>
              <a:t>pose a great challenge for the firm.</a:t>
            </a:r>
          </a:p>
          <a:p>
            <a:pPr marL="0" indent="0">
              <a:buNone/>
            </a:pPr>
            <a:r>
              <a:rPr lang="en-US" b="1" dirty="0" smtClean="0"/>
              <a:t>(</a:t>
            </a:r>
            <a:r>
              <a:rPr lang="en-US" b="1" dirty="0"/>
              <a:t>d) Availability of substitutes – </a:t>
            </a:r>
            <a:r>
              <a:rPr lang="en-US" dirty="0"/>
              <a:t>If </a:t>
            </a:r>
            <a:r>
              <a:rPr lang="en-US" dirty="0" smtClean="0"/>
              <a:t>cheaper substitutes </a:t>
            </a:r>
            <a:r>
              <a:rPr lang="en-US" dirty="0"/>
              <a:t>are available, the business firm will </a:t>
            </a:r>
            <a:r>
              <a:rPr lang="en-US" dirty="0" smtClean="0"/>
              <a:t>be left </a:t>
            </a:r>
            <a:r>
              <a:rPr lang="en-US" dirty="0"/>
              <a:t>with lower demand and lower profits. </a:t>
            </a:r>
            <a:r>
              <a:rPr lang="en-US" dirty="0" smtClean="0"/>
              <a:t>For instance</a:t>
            </a:r>
            <a:r>
              <a:rPr lang="en-US" dirty="0"/>
              <a:t>, jute industry has been outstripped </a:t>
            </a:r>
            <a:r>
              <a:rPr lang="en-US" dirty="0" smtClean="0"/>
              <a:t>by petro-chemical </a:t>
            </a:r>
            <a:r>
              <a:rPr lang="en-US" dirty="0"/>
              <a:t>based products and </a:t>
            </a:r>
            <a:r>
              <a:rPr lang="en-US" dirty="0" smtClean="0"/>
              <a:t>packaging materials</a:t>
            </a:r>
            <a:r>
              <a:rPr lang="en-US" dirty="0"/>
              <a:t>.</a:t>
            </a:r>
          </a:p>
          <a:p>
            <a:pPr marL="0" indent="0">
              <a:buNone/>
            </a:pPr>
            <a:r>
              <a:rPr lang="en-US" b="1" dirty="0" smtClean="0"/>
              <a:t>(</a:t>
            </a:r>
            <a:r>
              <a:rPr lang="en-US" b="1" dirty="0"/>
              <a:t>e)Rivalries amongst competitors– </a:t>
            </a:r>
            <a:r>
              <a:rPr lang="en-US" dirty="0"/>
              <a:t>The </a:t>
            </a:r>
            <a:r>
              <a:rPr lang="en-US" dirty="0" smtClean="0"/>
              <a:t>individual units </a:t>
            </a:r>
            <a:r>
              <a:rPr lang="en-US" dirty="0"/>
              <a:t>within an industry might compete with </a:t>
            </a:r>
            <a:r>
              <a:rPr lang="en-US" dirty="0" smtClean="0"/>
              <a:t>each other </a:t>
            </a:r>
            <a:r>
              <a:rPr lang="en-US" dirty="0"/>
              <a:t>for attaining the commanding position. </a:t>
            </a:r>
            <a:r>
              <a:rPr lang="en-US" dirty="0" smtClean="0"/>
              <a:t>They may </a:t>
            </a:r>
            <a:r>
              <a:rPr lang="en-US" dirty="0"/>
              <a:t>use tactics like price competition, </a:t>
            </a:r>
            <a:r>
              <a:rPr lang="en-US" dirty="0" smtClean="0"/>
              <a:t>introduction of </a:t>
            </a:r>
            <a:r>
              <a:rPr lang="en-US" dirty="0"/>
              <a:t>new features and promotional activities </a:t>
            </a:r>
            <a:r>
              <a:rPr lang="en-US" dirty="0" smtClean="0"/>
              <a:t>to increase </a:t>
            </a:r>
            <a:r>
              <a:rPr lang="en-US" dirty="0"/>
              <a:t>their share in the market.</a:t>
            </a:r>
          </a:p>
        </p:txBody>
      </p:sp>
    </p:spTree>
    <p:extLst>
      <p:ext uri="{BB962C8B-B14F-4D97-AF65-F5344CB8AC3E}">
        <p14:creationId xmlns:p14="http://schemas.microsoft.com/office/powerpoint/2010/main" val="3408586503"/>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65359"/>
      </a:accent1>
      <a:accent2>
        <a:srgbClr val="ED8428"/>
      </a:accent2>
      <a:accent3>
        <a:srgbClr val="E6C46D"/>
      </a:accent3>
      <a:accent4>
        <a:srgbClr val="969FA7"/>
      </a:accent4>
      <a:accent5>
        <a:srgbClr val="A9C37C"/>
      </a:accent5>
      <a:accent6>
        <a:srgbClr val="5A8071"/>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5D8C9649-FBE1-4B5B-8258-8A170F9843AD}"/>
    </a:ext>
  </a:extLst>
</a:theme>
</file>

<file path=docProps/app.xml><?xml version="1.0" encoding="utf-8"?>
<Properties xmlns="http://schemas.openxmlformats.org/officeDocument/2006/extended-properties" xmlns:vt="http://schemas.openxmlformats.org/officeDocument/2006/docPropsVTypes">
  <Template>Dividend</Template>
  <TotalTime>163</TotalTime>
  <Words>536</Words>
  <Application>Microsoft Office PowerPoint</Application>
  <PresentationFormat>Widescreen</PresentationFormat>
  <Paragraphs>52</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Gill Sans MT</vt:lpstr>
      <vt:lpstr>Wingdings 2</vt:lpstr>
      <vt:lpstr>Dividend</vt:lpstr>
      <vt:lpstr>Marketing</vt:lpstr>
      <vt:lpstr>Business environment</vt:lpstr>
      <vt:lpstr>Business environment</vt:lpstr>
      <vt:lpstr>Internal environment </vt:lpstr>
      <vt:lpstr>External environment </vt:lpstr>
      <vt:lpstr>External environment </vt:lpstr>
      <vt:lpstr>Porter’s five forces model</vt:lpstr>
      <vt:lpstr>PowerPoint Presentation</vt:lpstr>
      <vt:lpstr>PowerPoint Presentation</vt:lpstr>
      <vt:lpstr>Application of the Model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Marketing</dc:title>
  <dc:creator>Sameen Fatima</dc:creator>
  <cp:lastModifiedBy>Sameen Fatima</cp:lastModifiedBy>
  <cp:revision>18</cp:revision>
  <dcterms:created xsi:type="dcterms:W3CDTF">2024-11-18T09:05:07Z</dcterms:created>
  <dcterms:modified xsi:type="dcterms:W3CDTF">2024-11-25T05:47:23Z</dcterms:modified>
</cp:coreProperties>
</file>