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5" r:id="rId3"/>
    <p:sldId id="258" r:id="rId4"/>
    <p:sldId id="259" r:id="rId5"/>
    <p:sldId id="260" r:id="rId6"/>
    <p:sldId id="261" r:id="rId7"/>
    <p:sldId id="262" r:id="rId8"/>
    <p:sldId id="263" r:id="rId9"/>
    <p:sldId id="266" r:id="rId10"/>
    <p:sldId id="267" r:id="rId11"/>
    <p:sldId id="264"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10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11/25/2024</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B61BEF0D-F0BB-DE4B-95CE-6DB70DBA9567}" type="datetimeFigureOut">
              <a:rPr lang="en-US" dirty="0"/>
              <a:pPr/>
              <a:t>11/25/2024</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11/25/2024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61BEF0D-F0BB-DE4B-95CE-6DB70DBA9567}" type="datetimeFigureOut">
              <a:rPr lang="en-US" dirty="0"/>
              <a:pPr/>
              <a:t>11/25/2024</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81194" y="3527148"/>
            <a:ext cx="10993549" cy="1475013"/>
          </a:xfrm>
        </p:spPr>
        <p:txBody>
          <a:bodyPr/>
          <a:lstStyle/>
          <a:p>
            <a:pPr algn="ctr"/>
            <a:r>
              <a:rPr lang="en-US" b="1" dirty="0" smtClean="0">
                <a:solidFill>
                  <a:schemeClr val="bg1"/>
                </a:solidFill>
              </a:rPr>
              <a:t>Marketing</a:t>
            </a:r>
            <a:endParaRPr lang="en-US" b="1" dirty="0">
              <a:solidFill>
                <a:schemeClr val="bg1"/>
              </a:solidFill>
            </a:endParaRPr>
          </a:p>
        </p:txBody>
      </p:sp>
    </p:spTree>
    <p:extLst>
      <p:ext uri="{BB962C8B-B14F-4D97-AF65-F5344CB8AC3E}">
        <p14:creationId xmlns:p14="http://schemas.microsoft.com/office/powerpoint/2010/main" val="23673595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https://pestleanalysis.com/content/images/size/w1000/2024/05/pestel-analysis-food-industry-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2384" y="1039514"/>
            <a:ext cx="11457161" cy="5140567"/>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441434" y="5044966"/>
            <a:ext cx="3090042" cy="977462"/>
          </a:xfrm>
          <a:prstGeom prst="rect">
            <a:avLst/>
          </a:prstGeom>
          <a:solidFill>
            <a:srgbClr val="F2F2F2"/>
          </a:solidFill>
          <a:ln>
            <a:solidFill>
              <a:srgbClr val="F2F2F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21808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749972" y="1529255"/>
            <a:ext cx="8331561" cy="4792491"/>
          </a:xfrm>
          <a:prstGeom prst="rect">
            <a:avLst/>
          </a:prstGeom>
        </p:spPr>
      </p:pic>
      <p:sp>
        <p:nvSpPr>
          <p:cNvPr id="3" name="Rectangle 2"/>
          <p:cNvSpPr/>
          <p:nvPr/>
        </p:nvSpPr>
        <p:spPr>
          <a:xfrm>
            <a:off x="4635062" y="1734207"/>
            <a:ext cx="2427890" cy="6936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58639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https://miro.medium.com/v2/resize:fit:700/0*RI9jmWvtJ1L38d3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2685" y="2017986"/>
            <a:ext cx="6667500" cy="33107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87575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907108"/>
            <a:ext cx="11029616" cy="1013800"/>
          </a:xfrm>
        </p:spPr>
        <p:txBody>
          <a:bodyPr/>
          <a:lstStyle/>
          <a:p>
            <a:pPr algn="ctr"/>
            <a:r>
              <a:rPr lang="en-US" b="1" dirty="0"/>
              <a:t>Political factors</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smtClean="0"/>
              <a:t>Political </a:t>
            </a:r>
            <a:r>
              <a:rPr lang="en-US" dirty="0"/>
              <a:t>factors relate to the political interactions between governments, countries, and various political actors. </a:t>
            </a:r>
            <a:r>
              <a:rPr lang="en-US" dirty="0" smtClean="0"/>
              <a:t>It includes:</a:t>
            </a:r>
            <a:endParaRPr lang="en-US" dirty="0"/>
          </a:p>
          <a:p>
            <a:r>
              <a:rPr lang="en-US" dirty="0"/>
              <a:t>Diplomatic relations between countries</a:t>
            </a:r>
          </a:p>
          <a:p>
            <a:r>
              <a:rPr lang="en-US" dirty="0"/>
              <a:t>Political stability and continuity</a:t>
            </a:r>
          </a:p>
          <a:p>
            <a:r>
              <a:rPr lang="en-US" dirty="0"/>
              <a:t>How governments operate</a:t>
            </a:r>
          </a:p>
          <a:p>
            <a:r>
              <a:rPr lang="en-US" dirty="0"/>
              <a:t>The prevalence of civil society</a:t>
            </a:r>
          </a:p>
          <a:p>
            <a:r>
              <a:rPr lang="en-US" dirty="0"/>
              <a:t>The potential for political unrest</a:t>
            </a:r>
          </a:p>
          <a:p>
            <a:r>
              <a:rPr lang="en-US" dirty="0"/>
              <a:t>Foreign trade policies</a:t>
            </a:r>
          </a:p>
          <a:p>
            <a:pPr marL="0" indent="0">
              <a:buNone/>
            </a:pPr>
            <a:endParaRPr lang="en-US" dirty="0"/>
          </a:p>
        </p:txBody>
      </p:sp>
    </p:spTree>
    <p:extLst>
      <p:ext uri="{BB962C8B-B14F-4D97-AF65-F5344CB8AC3E}">
        <p14:creationId xmlns:p14="http://schemas.microsoft.com/office/powerpoint/2010/main" val="38843165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907108"/>
            <a:ext cx="11029616" cy="1013800"/>
          </a:xfrm>
        </p:spPr>
        <p:txBody>
          <a:bodyPr/>
          <a:lstStyle/>
          <a:p>
            <a:pPr algn="ctr"/>
            <a:r>
              <a:rPr lang="en-US" b="1" dirty="0"/>
              <a:t>Economic factors</a:t>
            </a:r>
            <a:br>
              <a:rPr lang="en-US" b="1" dirty="0"/>
            </a:b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t>These </a:t>
            </a:r>
            <a:r>
              <a:rPr lang="en-US" dirty="0"/>
              <a:t>encompass the key economic elements within the business environment that can impact your </a:t>
            </a:r>
            <a:r>
              <a:rPr lang="en-US" dirty="0" smtClean="0"/>
              <a:t>organization. it includes:</a:t>
            </a:r>
            <a:endParaRPr lang="en-US" dirty="0"/>
          </a:p>
          <a:p>
            <a:r>
              <a:rPr lang="en-US" dirty="0"/>
              <a:t>Exchange rates</a:t>
            </a:r>
          </a:p>
          <a:p>
            <a:r>
              <a:rPr lang="en-US" dirty="0"/>
              <a:t>Inflation</a:t>
            </a:r>
          </a:p>
          <a:p>
            <a:r>
              <a:rPr lang="en-US" dirty="0"/>
              <a:t>Interest rates</a:t>
            </a:r>
          </a:p>
          <a:p>
            <a:r>
              <a:rPr lang="en-US" dirty="0"/>
              <a:t>Economic growth rates</a:t>
            </a:r>
          </a:p>
          <a:p>
            <a:r>
              <a:rPr lang="en-US" dirty="0"/>
              <a:t>Corporate taxation rates</a:t>
            </a:r>
          </a:p>
          <a:p>
            <a:r>
              <a:rPr lang="en-US" dirty="0"/>
              <a:t>Unemployment rates</a:t>
            </a:r>
          </a:p>
          <a:p>
            <a:endParaRPr lang="en-US" dirty="0"/>
          </a:p>
        </p:txBody>
      </p:sp>
    </p:spTree>
    <p:extLst>
      <p:ext uri="{BB962C8B-B14F-4D97-AF65-F5344CB8AC3E}">
        <p14:creationId xmlns:p14="http://schemas.microsoft.com/office/powerpoint/2010/main" val="37052605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907108"/>
            <a:ext cx="11029616" cy="1013800"/>
          </a:xfrm>
        </p:spPr>
        <p:txBody>
          <a:bodyPr/>
          <a:lstStyle/>
          <a:p>
            <a:pPr algn="ctr"/>
            <a:r>
              <a:rPr lang="en-US" b="1" dirty="0"/>
              <a:t>Social factors</a:t>
            </a:r>
            <a:br>
              <a:rPr lang="en-US" b="1" dirty="0"/>
            </a:br>
            <a:endParaRPr lang="en-US" b="1" dirty="0"/>
          </a:p>
        </p:txBody>
      </p:sp>
      <p:sp>
        <p:nvSpPr>
          <p:cNvPr id="3" name="Content Placeholder 2"/>
          <p:cNvSpPr>
            <a:spLocks noGrp="1"/>
          </p:cNvSpPr>
          <p:nvPr>
            <p:ph idx="1"/>
          </p:nvPr>
        </p:nvSpPr>
        <p:spPr/>
        <p:txBody>
          <a:bodyPr>
            <a:normAutofit/>
          </a:bodyPr>
          <a:lstStyle/>
          <a:p>
            <a:r>
              <a:rPr lang="en-US" dirty="0" smtClean="0"/>
              <a:t>Social </a:t>
            </a:r>
            <a:r>
              <a:rPr lang="en-US" dirty="0"/>
              <a:t>factors or sociocultural factors define group consumer behavior and </a:t>
            </a:r>
            <a:r>
              <a:rPr lang="en-US" dirty="0" smtClean="0"/>
              <a:t>attitude. </a:t>
            </a:r>
            <a:r>
              <a:rPr lang="en-US" dirty="0"/>
              <a:t>They can include </a:t>
            </a:r>
            <a:r>
              <a:rPr lang="en-US" dirty="0" smtClean="0"/>
              <a:t>quantitative indicators, </a:t>
            </a:r>
            <a:r>
              <a:rPr lang="en-US" dirty="0"/>
              <a:t>such as average age, and qualitative data, such as opinions</a:t>
            </a:r>
            <a:r>
              <a:rPr lang="en-US" dirty="0" smtClean="0"/>
              <a:t>.</a:t>
            </a:r>
            <a:endParaRPr lang="en-US" dirty="0"/>
          </a:p>
          <a:p>
            <a:r>
              <a:rPr lang="en-US" dirty="0"/>
              <a:t>Demographics</a:t>
            </a:r>
          </a:p>
          <a:p>
            <a:r>
              <a:rPr lang="en-US" dirty="0"/>
              <a:t>Education levels</a:t>
            </a:r>
          </a:p>
          <a:p>
            <a:r>
              <a:rPr lang="en-US" dirty="0"/>
              <a:t>Social views</a:t>
            </a:r>
          </a:p>
          <a:p>
            <a:r>
              <a:rPr lang="en-US" dirty="0"/>
              <a:t>Age distribution</a:t>
            </a:r>
          </a:p>
          <a:p>
            <a:r>
              <a:rPr lang="en-US" dirty="0"/>
              <a:t>Disposable income</a:t>
            </a:r>
          </a:p>
          <a:p>
            <a:r>
              <a:rPr lang="en-US" dirty="0"/>
              <a:t>Cultural stability</a:t>
            </a:r>
          </a:p>
        </p:txBody>
      </p:sp>
    </p:spTree>
    <p:extLst>
      <p:ext uri="{BB962C8B-B14F-4D97-AF65-F5344CB8AC3E}">
        <p14:creationId xmlns:p14="http://schemas.microsoft.com/office/powerpoint/2010/main" val="17442382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891342"/>
            <a:ext cx="11029616" cy="1013800"/>
          </a:xfrm>
        </p:spPr>
        <p:txBody>
          <a:bodyPr/>
          <a:lstStyle/>
          <a:p>
            <a:pPr algn="ctr"/>
            <a:r>
              <a:rPr lang="en-US" b="1" dirty="0"/>
              <a:t>Technological factors</a:t>
            </a:r>
            <a:br>
              <a:rPr lang="en-US" b="1" dirty="0"/>
            </a:br>
            <a:endParaRPr lang="en-US" dirty="0"/>
          </a:p>
        </p:txBody>
      </p:sp>
      <p:sp>
        <p:nvSpPr>
          <p:cNvPr id="3" name="Content Placeholder 2"/>
          <p:cNvSpPr>
            <a:spLocks noGrp="1"/>
          </p:cNvSpPr>
          <p:nvPr>
            <p:ph idx="1"/>
          </p:nvPr>
        </p:nvSpPr>
        <p:spPr/>
        <p:txBody>
          <a:bodyPr>
            <a:normAutofit/>
          </a:bodyPr>
          <a:lstStyle/>
          <a:p>
            <a:pPr marL="0" indent="0" algn="ctr">
              <a:buNone/>
            </a:pPr>
            <a:r>
              <a:rPr lang="en-US" dirty="0" smtClean="0"/>
              <a:t>Technological </a:t>
            </a:r>
            <a:r>
              <a:rPr lang="en-US" dirty="0"/>
              <a:t>factors are tech-related developments, shifts, and patterns that could directly or indirectly impact your business. This can include broader global or regional conditions.</a:t>
            </a:r>
          </a:p>
          <a:p>
            <a:r>
              <a:rPr lang="en-US" dirty="0" smtClean="0"/>
              <a:t>Internet </a:t>
            </a:r>
            <a:r>
              <a:rPr lang="en-US" dirty="0"/>
              <a:t>connectivity</a:t>
            </a:r>
          </a:p>
          <a:p>
            <a:r>
              <a:rPr lang="en-US" dirty="0"/>
              <a:t>Specific technologies, like automation</a:t>
            </a:r>
          </a:p>
          <a:p>
            <a:r>
              <a:rPr lang="en-US" dirty="0"/>
              <a:t>Advancements in your industry</a:t>
            </a:r>
          </a:p>
          <a:p>
            <a:r>
              <a:rPr lang="en-US" dirty="0"/>
              <a:t>Intellectual property</a:t>
            </a:r>
          </a:p>
          <a:p>
            <a:r>
              <a:rPr lang="en-US" dirty="0"/>
              <a:t>Rate of technological change</a:t>
            </a:r>
          </a:p>
          <a:p>
            <a:r>
              <a:rPr lang="en-US" dirty="0"/>
              <a:t>Research and development lifecycles</a:t>
            </a:r>
          </a:p>
          <a:p>
            <a:endParaRPr lang="en-US" dirty="0"/>
          </a:p>
        </p:txBody>
      </p:sp>
    </p:spTree>
    <p:extLst>
      <p:ext uri="{BB962C8B-B14F-4D97-AF65-F5344CB8AC3E}">
        <p14:creationId xmlns:p14="http://schemas.microsoft.com/office/powerpoint/2010/main" val="6917263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65218"/>
            <a:ext cx="11029616" cy="1013800"/>
          </a:xfrm>
        </p:spPr>
        <p:txBody>
          <a:bodyPr/>
          <a:lstStyle/>
          <a:p>
            <a:pPr algn="ctr"/>
            <a:r>
              <a:rPr lang="en-US" b="1" dirty="0"/>
              <a:t>Legal factors </a:t>
            </a:r>
            <a:br>
              <a:rPr lang="en-US" b="1" dirty="0"/>
            </a:br>
            <a:endParaRPr lang="en-US" dirty="0"/>
          </a:p>
        </p:txBody>
      </p:sp>
      <p:sp>
        <p:nvSpPr>
          <p:cNvPr id="3" name="Content Placeholder 2"/>
          <p:cNvSpPr>
            <a:spLocks noGrp="1"/>
          </p:cNvSpPr>
          <p:nvPr>
            <p:ph idx="1"/>
          </p:nvPr>
        </p:nvSpPr>
        <p:spPr>
          <a:xfrm>
            <a:off x="581192" y="2338151"/>
            <a:ext cx="11029615" cy="3678303"/>
          </a:xfrm>
        </p:spPr>
        <p:txBody>
          <a:bodyPr>
            <a:normAutofit/>
          </a:bodyPr>
          <a:lstStyle/>
          <a:p>
            <a:pPr marL="0" indent="0" algn="ctr">
              <a:buNone/>
            </a:pPr>
            <a:r>
              <a:rPr lang="en-US" dirty="0" smtClean="0"/>
              <a:t>Legal </a:t>
            </a:r>
            <a:r>
              <a:rPr lang="en-US" dirty="0"/>
              <a:t>factors are current laws, regulations, and bills that may affect the organization’s operations and future plans. </a:t>
            </a:r>
          </a:p>
          <a:p>
            <a:r>
              <a:rPr lang="en-US" dirty="0" smtClean="0"/>
              <a:t>Competitive </a:t>
            </a:r>
            <a:r>
              <a:rPr lang="en-US" dirty="0"/>
              <a:t>regulations</a:t>
            </a:r>
          </a:p>
          <a:p>
            <a:r>
              <a:rPr lang="en-US" dirty="0"/>
              <a:t>Health and safety regulations</a:t>
            </a:r>
          </a:p>
          <a:p>
            <a:r>
              <a:rPr lang="en-US" dirty="0"/>
              <a:t>Government policy</a:t>
            </a:r>
          </a:p>
          <a:p>
            <a:r>
              <a:rPr lang="en-US" dirty="0"/>
              <a:t>Tax policies</a:t>
            </a:r>
          </a:p>
          <a:p>
            <a:r>
              <a:rPr lang="en-US" smtClean="0"/>
              <a:t>Import/export laws</a:t>
            </a:r>
            <a:endParaRPr lang="en-US" dirty="0"/>
          </a:p>
          <a:p>
            <a:endParaRPr lang="en-US" dirty="0"/>
          </a:p>
        </p:txBody>
      </p:sp>
    </p:spTree>
    <p:extLst>
      <p:ext uri="{BB962C8B-B14F-4D97-AF65-F5344CB8AC3E}">
        <p14:creationId xmlns:p14="http://schemas.microsoft.com/office/powerpoint/2010/main" val="2378660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780983"/>
            <a:ext cx="11029616" cy="1013800"/>
          </a:xfrm>
        </p:spPr>
        <p:txBody>
          <a:bodyPr/>
          <a:lstStyle/>
          <a:p>
            <a:pPr algn="ctr"/>
            <a:r>
              <a:rPr lang="en-US" b="1" dirty="0"/>
              <a:t>Environmental factors</a:t>
            </a:r>
            <a:br>
              <a:rPr lang="en-US" b="1" dirty="0"/>
            </a:br>
            <a:endParaRPr lang="en-US" dirty="0"/>
          </a:p>
        </p:txBody>
      </p:sp>
      <p:sp>
        <p:nvSpPr>
          <p:cNvPr id="3" name="Content Placeholder 2"/>
          <p:cNvSpPr>
            <a:spLocks noGrp="1"/>
          </p:cNvSpPr>
          <p:nvPr>
            <p:ph idx="1"/>
          </p:nvPr>
        </p:nvSpPr>
        <p:spPr/>
        <p:txBody>
          <a:bodyPr/>
          <a:lstStyle/>
          <a:p>
            <a:pPr marL="0" indent="0" algn="ctr">
              <a:buNone/>
            </a:pPr>
            <a:r>
              <a:rPr lang="en-US" dirty="0" smtClean="0"/>
              <a:t>Environmental </a:t>
            </a:r>
            <a:r>
              <a:rPr lang="en-US" dirty="0"/>
              <a:t>or ecological factors look at the impact of businesses on the environment and how the environment might affect the business.  </a:t>
            </a:r>
          </a:p>
          <a:p>
            <a:r>
              <a:rPr lang="en-US" dirty="0" smtClean="0"/>
              <a:t>Natural </a:t>
            </a:r>
            <a:r>
              <a:rPr lang="en-US" dirty="0"/>
              <a:t>disasters</a:t>
            </a:r>
          </a:p>
          <a:p>
            <a:r>
              <a:rPr lang="en-US" dirty="0"/>
              <a:t>Weather patterns</a:t>
            </a:r>
          </a:p>
          <a:p>
            <a:r>
              <a:rPr lang="en-US" dirty="0" smtClean="0"/>
              <a:t>Climate </a:t>
            </a:r>
            <a:r>
              <a:rPr lang="en-US" dirty="0"/>
              <a:t>change</a:t>
            </a:r>
          </a:p>
          <a:p>
            <a:r>
              <a:rPr lang="en-US" dirty="0"/>
              <a:t>Resource </a:t>
            </a:r>
            <a:r>
              <a:rPr lang="en-US" dirty="0" smtClean="0"/>
              <a:t>availability</a:t>
            </a:r>
            <a:endParaRPr lang="en-US" dirty="0"/>
          </a:p>
          <a:p>
            <a:endParaRPr lang="en-US" dirty="0"/>
          </a:p>
        </p:txBody>
      </p:sp>
    </p:spTree>
    <p:extLst>
      <p:ext uri="{BB962C8B-B14F-4D97-AF65-F5344CB8AC3E}">
        <p14:creationId xmlns:p14="http://schemas.microsoft.com/office/powerpoint/2010/main" val="352809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2" y="449908"/>
            <a:ext cx="11029616" cy="1013800"/>
          </a:xfrm>
        </p:spPr>
        <p:txBody>
          <a:bodyPr/>
          <a:lstStyle/>
          <a:p>
            <a:pPr algn="ctr"/>
            <a:r>
              <a:rPr lang="en-US" b="1" dirty="0" smtClean="0"/>
              <a:t>Example: Electric Car</a:t>
            </a:r>
            <a:endParaRPr lang="en-US" b="1" dirty="0"/>
          </a:p>
        </p:txBody>
      </p:sp>
      <p:graphicFrame>
        <p:nvGraphicFramePr>
          <p:cNvPr id="11" name="Table 10"/>
          <p:cNvGraphicFramePr>
            <a:graphicFrameLocks noGrp="1"/>
          </p:cNvGraphicFramePr>
          <p:nvPr>
            <p:extLst>
              <p:ext uri="{D42A27DB-BD31-4B8C-83A1-F6EECF244321}">
                <p14:modId xmlns:p14="http://schemas.microsoft.com/office/powerpoint/2010/main" val="2277502560"/>
              </p:ext>
            </p:extLst>
          </p:nvPr>
        </p:nvGraphicFramePr>
        <p:xfrm>
          <a:off x="428297" y="1715956"/>
          <a:ext cx="11335406" cy="4937760"/>
        </p:xfrm>
        <a:graphic>
          <a:graphicData uri="http://schemas.openxmlformats.org/drawingml/2006/table">
            <a:tbl>
              <a:tblPr firstCol="1" bandRow="1">
                <a:tableStyleId>{5C22544A-7EE6-4342-B048-85BDC9FD1C3A}</a:tableStyleId>
              </a:tblPr>
              <a:tblGrid>
                <a:gridCol w="1561262">
                  <a:extLst>
                    <a:ext uri="{9D8B030D-6E8A-4147-A177-3AD203B41FA5}">
                      <a16:colId xmlns:a16="http://schemas.microsoft.com/office/drawing/2014/main" val="429187443"/>
                    </a:ext>
                  </a:extLst>
                </a:gridCol>
                <a:gridCol w="9774144">
                  <a:extLst>
                    <a:ext uri="{9D8B030D-6E8A-4147-A177-3AD203B41FA5}">
                      <a16:colId xmlns:a16="http://schemas.microsoft.com/office/drawing/2014/main" val="605777765"/>
                    </a:ext>
                  </a:extLst>
                </a:gridCol>
              </a:tblGrid>
              <a:tr h="584901">
                <a:tc>
                  <a:txBody>
                    <a:bodyPr/>
                    <a:lstStyle/>
                    <a:p>
                      <a:pPr fontAlgn="t"/>
                      <a:r>
                        <a:rPr lang="en-US" sz="1800" b="1" dirty="0">
                          <a:effectLst/>
                        </a:rPr>
                        <a:t>Political</a:t>
                      </a:r>
                      <a:endParaRPr lang="en-US" sz="1800" dirty="0">
                        <a:effectLst/>
                      </a:endParaRPr>
                    </a:p>
                  </a:txBody>
                  <a:tcPr/>
                </a:tc>
                <a:tc>
                  <a:txBody>
                    <a:bodyPr/>
                    <a:lstStyle/>
                    <a:p>
                      <a:pPr fontAlgn="t"/>
                      <a:r>
                        <a:rPr lang="en-US" sz="1800" b="1" dirty="0" smtClean="0">
                          <a:effectLst/>
                        </a:rPr>
                        <a:t>Regulatory Framework:</a:t>
                      </a:r>
                      <a:r>
                        <a:rPr lang="en-US" sz="1800" dirty="0" smtClean="0">
                          <a:effectLst/>
                        </a:rPr>
                        <a:t>: In third world countries like</a:t>
                      </a:r>
                      <a:r>
                        <a:rPr lang="en-US" sz="1800" baseline="0" dirty="0" smtClean="0">
                          <a:effectLst/>
                        </a:rPr>
                        <a:t> Pakistan, political interventions can change the whole investment game of the company, it should be taken in consideration.</a:t>
                      </a:r>
                      <a:endParaRPr lang="en-US" sz="1800" dirty="0">
                        <a:effectLst/>
                      </a:endParaRPr>
                    </a:p>
                  </a:txBody>
                  <a:tcPr/>
                </a:tc>
                <a:extLst>
                  <a:ext uri="{0D108BD9-81ED-4DB2-BD59-A6C34878D82A}">
                    <a16:rowId xmlns:a16="http://schemas.microsoft.com/office/drawing/2014/main" val="2349286985"/>
                  </a:ext>
                </a:extLst>
              </a:tr>
              <a:tr h="835572">
                <a:tc>
                  <a:txBody>
                    <a:bodyPr/>
                    <a:lstStyle/>
                    <a:p>
                      <a:pPr fontAlgn="t"/>
                      <a:r>
                        <a:rPr lang="en-US" sz="1800" b="1" dirty="0">
                          <a:effectLst/>
                        </a:rPr>
                        <a:t>Economic</a:t>
                      </a:r>
                      <a:endParaRPr lang="en-US" sz="1800" dirty="0">
                        <a:effectLst/>
                      </a:endParaRPr>
                    </a:p>
                  </a:txBody>
                  <a:tcPr/>
                </a:tc>
                <a:tc>
                  <a:txBody>
                    <a:bodyPr/>
                    <a:lstStyle/>
                    <a:p>
                      <a:pPr fontAlgn="t"/>
                      <a:r>
                        <a:rPr lang="en-US" sz="1800" b="1" dirty="0">
                          <a:effectLst/>
                        </a:rPr>
                        <a:t>Rising interest </a:t>
                      </a:r>
                      <a:r>
                        <a:rPr lang="en-US" sz="1800" b="1" dirty="0" smtClean="0">
                          <a:effectLst/>
                        </a:rPr>
                        <a:t>rates and inflation: High</a:t>
                      </a:r>
                      <a:r>
                        <a:rPr lang="en-US" sz="1800" dirty="0" smtClean="0">
                          <a:effectLst/>
                        </a:rPr>
                        <a:t> inflation rates can affect the purchasing power of consumers, leading to reduced demand for cars. Changes in interest rates can impact the affordability of cars for consumers.</a:t>
                      </a:r>
                      <a:endParaRPr lang="en-US" sz="1800" dirty="0">
                        <a:effectLst/>
                      </a:endParaRPr>
                    </a:p>
                  </a:txBody>
                  <a:tcPr/>
                </a:tc>
                <a:extLst>
                  <a:ext uri="{0D108BD9-81ED-4DB2-BD59-A6C34878D82A}">
                    <a16:rowId xmlns:a16="http://schemas.microsoft.com/office/drawing/2014/main" val="2109342253"/>
                  </a:ext>
                </a:extLst>
              </a:tr>
              <a:tr h="835572">
                <a:tc>
                  <a:txBody>
                    <a:bodyPr/>
                    <a:lstStyle/>
                    <a:p>
                      <a:pPr fontAlgn="t"/>
                      <a:r>
                        <a:rPr lang="en-US" sz="1800" b="1" dirty="0">
                          <a:effectLst/>
                        </a:rPr>
                        <a:t>Social</a:t>
                      </a:r>
                      <a:endParaRPr lang="en-US" sz="1800" dirty="0">
                        <a:effectLst/>
                      </a:endParaRPr>
                    </a:p>
                  </a:txBody>
                  <a:tcPr/>
                </a:tc>
                <a:tc>
                  <a:txBody>
                    <a:bodyPr/>
                    <a:lstStyle/>
                    <a:p>
                      <a:pPr fontAlgn="t"/>
                      <a:r>
                        <a:rPr lang="en-US" sz="1800" b="1" dirty="0" smtClean="0">
                          <a:effectLst/>
                        </a:rPr>
                        <a:t>Demographics: </a:t>
                      </a:r>
                      <a:r>
                        <a:rPr lang="en-US" sz="1800" dirty="0" smtClean="0">
                          <a:effectLst/>
                        </a:rPr>
                        <a:t>Pakistan's population is growing rapidly, leading to an increase in demand for cars. </a:t>
                      </a:r>
                      <a:r>
                        <a:rPr lang="en-US" sz="1800" b="1" dirty="0" smtClean="0">
                          <a:effectLst/>
                        </a:rPr>
                        <a:t>Income Levels and Cultural Trends</a:t>
                      </a:r>
                      <a:r>
                        <a:rPr lang="en-US" sz="1800" dirty="0" smtClean="0">
                          <a:effectLst/>
                        </a:rPr>
                        <a:t>: The rising income levels and increasing trend of owning a car as a status symbol</a:t>
                      </a:r>
                      <a:r>
                        <a:rPr lang="en-US" sz="1800" baseline="0" dirty="0" smtClean="0">
                          <a:effectLst/>
                        </a:rPr>
                        <a:t> </a:t>
                      </a:r>
                      <a:r>
                        <a:rPr lang="en-US" sz="1800" dirty="0" smtClean="0">
                          <a:effectLst/>
                        </a:rPr>
                        <a:t>in Pakistan have led to an increase in demand for cars.</a:t>
                      </a:r>
                      <a:endParaRPr lang="en-US" sz="1800" dirty="0">
                        <a:effectLst/>
                      </a:endParaRPr>
                    </a:p>
                  </a:txBody>
                  <a:tcPr/>
                </a:tc>
                <a:extLst>
                  <a:ext uri="{0D108BD9-81ED-4DB2-BD59-A6C34878D82A}">
                    <a16:rowId xmlns:a16="http://schemas.microsoft.com/office/drawing/2014/main" val="2864430755"/>
                  </a:ext>
                </a:extLst>
              </a:tr>
              <a:tr h="584901">
                <a:tc>
                  <a:txBody>
                    <a:bodyPr/>
                    <a:lstStyle/>
                    <a:p>
                      <a:pPr fontAlgn="t"/>
                      <a:r>
                        <a:rPr lang="en-US" sz="1800" b="1" dirty="0">
                          <a:effectLst/>
                        </a:rPr>
                        <a:t>Technical</a:t>
                      </a:r>
                      <a:endParaRPr lang="en-US" sz="1800" dirty="0">
                        <a:effectLst/>
                      </a:endParaRPr>
                    </a:p>
                  </a:txBody>
                  <a:tcPr/>
                </a:tc>
                <a:tc>
                  <a:txBody>
                    <a:bodyPr/>
                    <a:lstStyle/>
                    <a:p>
                      <a:pPr fontAlgn="t"/>
                      <a:r>
                        <a:rPr lang="en-US" sz="1800" b="1" dirty="0" smtClean="0">
                          <a:effectLst/>
                        </a:rPr>
                        <a:t>Electric Vehicles and digitalization</a:t>
                      </a:r>
                      <a:r>
                        <a:rPr lang="en-US" sz="1800" dirty="0" smtClean="0">
                          <a:effectLst/>
                        </a:rPr>
                        <a:t>: </a:t>
                      </a:r>
                      <a:r>
                        <a:rPr lang="en-US" sz="1800" dirty="0">
                          <a:effectLst/>
                        </a:rPr>
                        <a:t>Modern cars are computers on </a:t>
                      </a:r>
                      <a:r>
                        <a:rPr lang="en-US" sz="1800" dirty="0" smtClean="0">
                          <a:effectLst/>
                        </a:rPr>
                        <a:t>wheels. The increasing trend of electric vehicles globally has led to a growing demand for electric cars in Pakistan.</a:t>
                      </a:r>
                      <a:endParaRPr lang="en-US" sz="1800" dirty="0">
                        <a:effectLst/>
                      </a:endParaRPr>
                    </a:p>
                  </a:txBody>
                  <a:tcPr/>
                </a:tc>
                <a:extLst>
                  <a:ext uri="{0D108BD9-81ED-4DB2-BD59-A6C34878D82A}">
                    <a16:rowId xmlns:a16="http://schemas.microsoft.com/office/drawing/2014/main" val="575693230"/>
                  </a:ext>
                </a:extLst>
              </a:tr>
              <a:tr h="835572">
                <a:tc>
                  <a:txBody>
                    <a:bodyPr/>
                    <a:lstStyle/>
                    <a:p>
                      <a:pPr fontAlgn="t"/>
                      <a:r>
                        <a:rPr lang="en-US" sz="1800" b="1">
                          <a:effectLst/>
                        </a:rPr>
                        <a:t>Environmental</a:t>
                      </a:r>
                      <a:endParaRPr lang="en-US" sz="1800">
                        <a:effectLst/>
                      </a:endParaRPr>
                    </a:p>
                  </a:txBody>
                  <a:tcPr/>
                </a:tc>
                <a:tc>
                  <a:txBody>
                    <a:bodyPr/>
                    <a:lstStyle/>
                    <a:p>
                      <a:pPr fontAlgn="t"/>
                      <a:r>
                        <a:rPr lang="en-US" sz="1800" b="1" dirty="0" smtClean="0">
                          <a:effectLst/>
                        </a:rPr>
                        <a:t>Climate Change and Resource Depletion</a:t>
                      </a:r>
                      <a:r>
                        <a:rPr lang="en-US" sz="1800" b="0" dirty="0" smtClean="0">
                          <a:effectLst/>
                        </a:rPr>
                        <a:t>: </a:t>
                      </a:r>
                      <a:r>
                        <a:rPr lang="en-US" sz="1800" b="1" dirty="0" smtClean="0">
                          <a:effectLst/>
                        </a:rPr>
                        <a:t>: </a:t>
                      </a:r>
                      <a:r>
                        <a:rPr lang="en-US" sz="1800" b="0" dirty="0" smtClean="0">
                          <a:effectLst/>
                        </a:rPr>
                        <a:t>Climate change has led to an increase in demand for environmentally friendly cars in Pakistan. The depletion of natural resources, such as oil, has led to an increase in demand for alternative fuel cars in Pakistan.</a:t>
                      </a:r>
                      <a:endParaRPr lang="en-US" sz="1800" b="0" dirty="0">
                        <a:effectLst/>
                      </a:endParaRPr>
                    </a:p>
                  </a:txBody>
                  <a:tcPr/>
                </a:tc>
                <a:extLst>
                  <a:ext uri="{0D108BD9-81ED-4DB2-BD59-A6C34878D82A}">
                    <a16:rowId xmlns:a16="http://schemas.microsoft.com/office/drawing/2014/main" val="1427520333"/>
                  </a:ext>
                </a:extLst>
              </a:tr>
              <a:tr h="835572">
                <a:tc>
                  <a:txBody>
                    <a:bodyPr/>
                    <a:lstStyle/>
                    <a:p>
                      <a:pPr fontAlgn="t"/>
                      <a:r>
                        <a:rPr lang="en-US" sz="1800" b="1">
                          <a:effectLst/>
                        </a:rPr>
                        <a:t>Legal</a:t>
                      </a:r>
                      <a:endParaRPr lang="en-US" sz="1800">
                        <a:effectLst/>
                      </a:endParaRPr>
                    </a:p>
                  </a:txBody>
                  <a:tcPr/>
                </a:tc>
                <a:tc>
                  <a:txBody>
                    <a:bodyPr/>
                    <a:lstStyle/>
                    <a:p>
                      <a:pPr fontAlgn="t"/>
                      <a:r>
                        <a:rPr lang="en-US" sz="1800" b="1" dirty="0" smtClean="0">
                          <a:effectLst/>
                        </a:rPr>
                        <a:t>Safety standards imposed by Govt.</a:t>
                      </a:r>
                      <a:r>
                        <a:rPr lang="en-US" sz="1800" dirty="0" smtClean="0">
                          <a:effectLst/>
                        </a:rPr>
                        <a:t>: </a:t>
                      </a:r>
                      <a:r>
                        <a:rPr lang="en-US" sz="1800" dirty="0">
                          <a:effectLst/>
                        </a:rPr>
                        <a:t>Responding to a rise in the number of highway deaths, a new legislation that imposes higher safety standards is </a:t>
                      </a:r>
                      <a:r>
                        <a:rPr lang="en-US" sz="1800" dirty="0" smtClean="0">
                          <a:effectLst/>
                        </a:rPr>
                        <a:t>considered. </a:t>
                      </a:r>
                      <a:r>
                        <a:rPr lang="en-US" sz="1800" dirty="0">
                          <a:effectLst/>
                        </a:rPr>
                        <a:t>This may be an opportunity to position </a:t>
                      </a:r>
                      <a:r>
                        <a:rPr lang="en-US" sz="1800" dirty="0" smtClean="0">
                          <a:effectLst/>
                        </a:rPr>
                        <a:t>the </a:t>
                      </a:r>
                      <a:r>
                        <a:rPr lang="en-US" sz="1800" dirty="0">
                          <a:effectLst/>
                        </a:rPr>
                        <a:t>company as a manufacturer of safer cars.</a:t>
                      </a:r>
                    </a:p>
                  </a:txBody>
                  <a:tcPr/>
                </a:tc>
                <a:extLst>
                  <a:ext uri="{0D108BD9-81ED-4DB2-BD59-A6C34878D82A}">
                    <a16:rowId xmlns:a16="http://schemas.microsoft.com/office/drawing/2014/main" val="2008590605"/>
                  </a:ext>
                </a:extLst>
              </a:tr>
            </a:tbl>
          </a:graphicData>
        </a:graphic>
      </p:graphicFrame>
    </p:spTree>
    <p:extLst>
      <p:ext uri="{BB962C8B-B14F-4D97-AF65-F5344CB8AC3E}">
        <p14:creationId xmlns:p14="http://schemas.microsoft.com/office/powerpoint/2010/main" val="143949883"/>
      </p:ext>
    </p:extLst>
  </p:cSld>
  <p:clrMapOvr>
    <a:masterClrMapping/>
  </p:clrMapOvr>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366658"/>
      </a:accent1>
      <a:accent2>
        <a:srgbClr val="8CB64A"/>
      </a:accent2>
      <a:accent3>
        <a:srgbClr val="88D5A9"/>
      </a:accent3>
      <a:accent4>
        <a:srgbClr val="969FA7"/>
      </a:accent4>
      <a:accent5>
        <a:srgbClr val="E8A844"/>
      </a:accent5>
      <a:accent6>
        <a:srgbClr val="A1561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4BEC0EAF-CF86-4D49-B83B-56CC62D3CFF1}"/>
    </a:ext>
  </a:extLst>
</a:theme>
</file>

<file path=docProps/app.xml><?xml version="1.0" encoding="utf-8"?>
<Properties xmlns="http://schemas.openxmlformats.org/officeDocument/2006/extended-properties" xmlns:vt="http://schemas.openxmlformats.org/officeDocument/2006/docPropsVTypes">
  <Template>Dividend</Template>
  <TotalTime>131</TotalTime>
  <Words>443</Words>
  <Application>Microsoft Office PowerPoint</Application>
  <PresentationFormat>Widescreen</PresentationFormat>
  <Paragraphs>59</Paragraphs>
  <Slides>11</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Gill Sans MT</vt:lpstr>
      <vt:lpstr>Wingdings 2</vt:lpstr>
      <vt:lpstr>Dividend</vt:lpstr>
      <vt:lpstr>Marketing</vt:lpstr>
      <vt:lpstr>PowerPoint Presentation</vt:lpstr>
      <vt:lpstr>Political factors </vt:lpstr>
      <vt:lpstr>Economic factors </vt:lpstr>
      <vt:lpstr>Social factors </vt:lpstr>
      <vt:lpstr>Technological factors </vt:lpstr>
      <vt:lpstr>Legal factors  </vt:lpstr>
      <vt:lpstr>Environmental factors </vt:lpstr>
      <vt:lpstr>Example: Electric Car</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Marketing</dc:title>
  <dc:creator>Sameen Fatima</dc:creator>
  <cp:lastModifiedBy>Sameen Fatima</cp:lastModifiedBy>
  <cp:revision>16</cp:revision>
  <dcterms:created xsi:type="dcterms:W3CDTF">2024-11-19T05:32:53Z</dcterms:created>
  <dcterms:modified xsi:type="dcterms:W3CDTF">2024-11-25T05:48:03Z</dcterms:modified>
</cp:coreProperties>
</file>