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Heavy" charset="1" panose="00000A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70499" y="-954073"/>
            <a:ext cx="20712743" cy="7241617"/>
          </a:xfrm>
          <a:prstGeom prst="rect">
            <a:avLst/>
          </a:prstGeom>
          <a:solidFill>
            <a:srgbClr val="9B1414">
              <a:alpha val="19608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9371764" y="2428875"/>
            <a:ext cx="8916236" cy="5572125"/>
            <a:chOff x="0" y="0"/>
            <a:chExt cx="11888315" cy="74295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18752" r="0" b="18752"/>
            <a:stretch>
              <a:fillRect/>
            </a:stretch>
          </p:blipFill>
          <p:spPr>
            <a:xfrm flipH="false" flipV="false">
              <a:off x="0" y="0"/>
              <a:ext cx="11888315" cy="742950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9676034" y="7257308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2" y="0"/>
                </a:lnTo>
                <a:lnTo>
                  <a:pt x="9887412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47630">
            <a:off x="-1296196" y="-3735418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69" y="0"/>
                </a:lnTo>
                <a:lnTo>
                  <a:pt x="8477169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95920" y="8595756"/>
            <a:ext cx="6411766" cy="4639787"/>
          </a:xfrm>
          <a:custGeom>
            <a:avLst/>
            <a:gdLst/>
            <a:ahLst/>
            <a:cxnLst/>
            <a:rect r="r" b="b" t="t" l="l"/>
            <a:pathLst>
              <a:path h="4639787" w="6411766">
                <a:moveTo>
                  <a:pt x="0" y="0"/>
                </a:moveTo>
                <a:lnTo>
                  <a:pt x="6411766" y="0"/>
                </a:lnTo>
                <a:lnTo>
                  <a:pt x="6411766" y="4639788"/>
                </a:lnTo>
                <a:lnTo>
                  <a:pt x="0" y="46397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727817" y="448095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72411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56964" y="-24574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7075" y="3734844"/>
            <a:ext cx="8832889" cy="208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65"/>
              </a:lnSpc>
            </a:pPr>
            <a:r>
              <a:rPr lang="en-US" sz="8065">
                <a:solidFill>
                  <a:srgbClr val="FFFFFF"/>
                </a:solidFill>
                <a:latin typeface="Montserrat Heavy"/>
              </a:rPr>
              <a:t>BISCONNI 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0963" y="6732299"/>
            <a:ext cx="6705755" cy="109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5"/>
              </a:lnSpc>
            </a:pPr>
            <a:r>
              <a:rPr lang="en-US" sz="3210">
                <a:solidFill>
                  <a:srgbClr val="FFB500"/>
                </a:solidFill>
                <a:latin typeface="Montserrat"/>
              </a:rPr>
              <a:t>Presented by </a:t>
            </a:r>
          </a:p>
          <a:p>
            <a:pPr algn="l">
              <a:lnSpc>
                <a:spcPts val="4495"/>
              </a:lnSpc>
            </a:pPr>
            <a:r>
              <a:rPr lang="en-US" sz="3210">
                <a:solidFill>
                  <a:srgbClr val="FFB500"/>
                </a:solidFill>
                <a:latin typeface="Montserrat"/>
              </a:rPr>
              <a:t>Hamza Mirza &amp; Immar Sultan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9602251" cy="66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Packaging: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701049"/>
            <a:ext cx="8033295" cy="330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Focus: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Attract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ive and 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function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al design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Ensur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es product safety and freshness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P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lays a significant role in marketing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10940160" cy="130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Corporate Social Responsibility (CSR):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4082049"/>
            <a:ext cx="8033295" cy="44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Communi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ty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 Engagement: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Ed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ucation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al programs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Health initiatives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Food donations</a:t>
            </a:r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Employe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e Welfare: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Safe and healthy working environment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10940160" cy="66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Economic Condition: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605799"/>
            <a:ext cx="8033295" cy="44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Curren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t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 State: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t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able economic condition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Steady growth in r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ev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enue and market share</a:t>
            </a:r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Sales Strategy: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Balanced approach between online and offline markets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70499" y="-954073"/>
            <a:ext cx="20712743" cy="7241617"/>
          </a:xfrm>
          <a:prstGeom prst="rect">
            <a:avLst/>
          </a:prstGeom>
          <a:solidFill>
            <a:srgbClr val="9B1414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676034" y="7257308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2" y="0"/>
                </a:lnTo>
                <a:lnTo>
                  <a:pt x="9887412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47630">
            <a:off x="-1296196" y="-3735418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69" y="0"/>
                </a:lnTo>
                <a:lnTo>
                  <a:pt x="8477169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95920" y="8595756"/>
            <a:ext cx="6411766" cy="4639787"/>
          </a:xfrm>
          <a:custGeom>
            <a:avLst/>
            <a:gdLst/>
            <a:ahLst/>
            <a:cxnLst/>
            <a:rect r="r" b="b" t="t" l="l"/>
            <a:pathLst>
              <a:path h="4639787" w="6411766">
                <a:moveTo>
                  <a:pt x="0" y="0"/>
                </a:moveTo>
                <a:lnTo>
                  <a:pt x="6411766" y="0"/>
                </a:lnTo>
                <a:lnTo>
                  <a:pt x="6411766" y="4639788"/>
                </a:lnTo>
                <a:lnTo>
                  <a:pt x="0" y="463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50963" y="2262672"/>
            <a:ext cx="8832889" cy="94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6"/>
              </a:lnSpc>
            </a:pPr>
            <a:r>
              <a:rPr lang="en-US" sz="7066">
                <a:solidFill>
                  <a:srgbClr val="FFFFFF"/>
                </a:solidFill>
                <a:latin typeface="Montserrat Heavy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0963" y="3635690"/>
            <a:ext cx="11263498" cy="524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2"/>
              </a:lnSpc>
            </a:pPr>
            <a:r>
              <a:rPr lang="en-US" sz="3315">
                <a:solidFill>
                  <a:srgbClr val="FFB500"/>
                </a:solidFill>
                <a:latin typeface="Montserrat"/>
              </a:rPr>
              <a:t>Summary:</a:t>
            </a:r>
          </a:p>
          <a:p>
            <a:pPr algn="l" marL="715921" indent="-357960" lvl="1">
              <a:lnSpc>
                <a:spcPts val="4642"/>
              </a:lnSpc>
              <a:buFont typeface="Arial"/>
              <a:buChar char="•"/>
            </a:pPr>
            <a:r>
              <a:rPr lang="en-US" sz="3315">
                <a:solidFill>
                  <a:srgbClr val="FFB500"/>
                </a:solidFill>
                <a:latin typeface="Montserrat"/>
              </a:rPr>
              <a:t>Bisconni</a:t>
            </a:r>
            <a:r>
              <a:rPr lang="en-US" sz="3315">
                <a:solidFill>
                  <a:srgbClr val="FFB500"/>
                </a:solidFill>
                <a:latin typeface="Montserrat"/>
              </a:rPr>
              <a:t> thrives in a competitive market under the guidance of professionals like Nigah-e-Ahsain.</a:t>
            </a:r>
          </a:p>
          <a:p>
            <a:pPr algn="l" marL="715921" indent="-357960" lvl="1">
              <a:lnSpc>
                <a:spcPts val="4642"/>
              </a:lnSpc>
              <a:buFont typeface="Arial"/>
              <a:buChar char="•"/>
            </a:pPr>
            <a:r>
              <a:rPr lang="en-US" sz="3315">
                <a:solidFill>
                  <a:srgbClr val="FFB500"/>
                </a:solidFill>
                <a:latin typeface="Montserrat"/>
              </a:rPr>
              <a:t>Emphasis on quality, sustainability, and customer satisfaction.</a:t>
            </a:r>
          </a:p>
          <a:p>
            <a:pPr algn="l" marL="715921" indent="-357960" lvl="1">
              <a:lnSpc>
                <a:spcPts val="4642"/>
              </a:lnSpc>
              <a:buFont typeface="Arial"/>
              <a:buChar char="•"/>
            </a:pPr>
            <a:r>
              <a:rPr lang="en-US" sz="3315">
                <a:solidFill>
                  <a:srgbClr val="FFB500"/>
                </a:solidFill>
                <a:latin typeface="Montserrat"/>
              </a:rPr>
              <a:t>Strategic marketing and social responsibility efforts bolster brand reputation and market presence.</a:t>
            </a:r>
          </a:p>
          <a:p>
            <a:pPr algn="l">
              <a:lnSpc>
                <a:spcPts val="46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727817" y="448095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72411" y="82296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56964" y="-24574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0C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721206" y="-4198092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2" y="0"/>
                </a:lnTo>
                <a:lnTo>
                  <a:pt x="9887412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064317">
            <a:off x="-2092436" y="1769864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7303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44071" y="-539750"/>
            <a:ext cx="6087859" cy="6087859"/>
          </a:xfrm>
          <a:custGeom>
            <a:avLst/>
            <a:gdLst/>
            <a:ahLst/>
            <a:cxnLst/>
            <a:rect r="r" b="b" t="t" l="l"/>
            <a:pathLst>
              <a:path h="6087859" w="6087859">
                <a:moveTo>
                  <a:pt x="0" y="0"/>
                </a:moveTo>
                <a:lnTo>
                  <a:pt x="6087858" y="0"/>
                </a:lnTo>
                <a:lnTo>
                  <a:pt x="6087858" y="6087859"/>
                </a:lnTo>
                <a:lnTo>
                  <a:pt x="0" y="60878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71367" y="4483575"/>
            <a:ext cx="11145266" cy="152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2"/>
              </a:lnSpc>
            </a:pPr>
            <a:r>
              <a:rPr lang="en-US" sz="11462">
                <a:solidFill>
                  <a:srgbClr val="FFFFFF"/>
                </a:solidFill>
                <a:latin typeface="Montserrat Heav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62265"/>
            <a:ext cx="11891561" cy="8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6"/>
              </a:lnSpc>
            </a:pPr>
            <a:r>
              <a:rPr lang="en-US" sz="6566" u="sng">
                <a:solidFill>
                  <a:srgbClr val="000000"/>
                </a:solidFill>
                <a:latin typeface="Montserrat Heavy"/>
              </a:rPr>
              <a:t>Company Introduction: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638692"/>
            <a:ext cx="8804970" cy="379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4351">
                <a:solidFill>
                  <a:srgbClr val="000000"/>
                </a:solidFill>
                <a:latin typeface="Montserrat"/>
              </a:rPr>
              <a:t>Bisconni started its journey in 2002 with the philosophy of producing biscuits which meet international standards of quality and food safety.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0342" y="-4359845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2" y="0"/>
                </a:lnTo>
                <a:lnTo>
                  <a:pt x="9887412" y="7316685"/>
                </a:lnTo>
                <a:lnTo>
                  <a:pt x="0" y="731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7731" y="8728248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-2330277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3987" y="8728248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57350" y="-163015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04188" y="2671090"/>
            <a:ext cx="5543573" cy="554355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8"/>
              <a:stretch>
                <a:fillRect l="0" t="-6090" r="0" b="-609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890775" y="4083013"/>
            <a:ext cx="8582289" cy="87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6"/>
              </a:lnSpc>
            </a:pPr>
            <a:r>
              <a:rPr lang="en-US" sz="6576">
                <a:solidFill>
                  <a:srgbClr val="000000"/>
                </a:solidFill>
                <a:latin typeface="Montserrat Heavy"/>
              </a:rPr>
              <a:t>Nigah-e-Ahsain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0775" y="5182833"/>
            <a:ext cx="6044776" cy="1543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2960">
                <a:solidFill>
                  <a:srgbClr val="000000"/>
                </a:solidFill>
                <a:latin typeface="Montserrat"/>
              </a:rPr>
              <a:t>The Senior Brand Manager, Nigah-e-Ahsain, who has been with the company for 2.5 years.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71790"/>
            <a:ext cx="11951024" cy="185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66"/>
              </a:lnSpc>
            </a:pPr>
            <a:r>
              <a:rPr lang="en-US" sz="7166">
                <a:solidFill>
                  <a:srgbClr val="000000"/>
                </a:solidFill>
                <a:latin typeface="Montserrat Heavy"/>
              </a:rPr>
              <a:t>Overview of Company Logo: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4565573"/>
            <a:ext cx="13264924" cy="2949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776" indent="-364888" lvl="1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000000"/>
                </a:solidFill>
                <a:latin typeface="Montserrat Bold"/>
              </a:rPr>
              <a:t>Colors:</a:t>
            </a:r>
            <a:r>
              <a:rPr lang="en-US" sz="3380">
                <a:solidFill>
                  <a:srgbClr val="000000"/>
                </a:solidFill>
                <a:latin typeface="Montserrat"/>
              </a:rPr>
              <a:t> Red and Yellow</a:t>
            </a:r>
          </a:p>
          <a:p>
            <a:pPr algn="l" marL="729776" indent="-364888" lvl="1">
              <a:lnSpc>
                <a:spcPts val="4732"/>
              </a:lnSpc>
              <a:buFont typeface="Arial"/>
              <a:buChar char="•"/>
            </a:pPr>
            <a:r>
              <a:rPr lang="en-US" sz="3380">
                <a:solidFill>
                  <a:srgbClr val="000000"/>
                </a:solidFill>
                <a:latin typeface="Montserrat Bold"/>
              </a:rPr>
              <a:t>Significance:</a:t>
            </a:r>
          </a:p>
          <a:p>
            <a:pPr algn="l">
              <a:lnSpc>
                <a:spcPts val="4732"/>
              </a:lnSpc>
            </a:pPr>
            <a:r>
              <a:rPr lang="en-US" sz="3380">
                <a:solidFill>
                  <a:srgbClr val="000000"/>
                </a:solidFill>
                <a:latin typeface="Montserrat"/>
              </a:rPr>
              <a:t>                   </a:t>
            </a:r>
            <a:r>
              <a:rPr lang="en-US" sz="3380">
                <a:solidFill>
                  <a:srgbClr val="000000"/>
                </a:solidFill>
                <a:latin typeface="Montserrat Bold"/>
              </a:rPr>
              <a:t>Red</a:t>
            </a:r>
            <a:r>
              <a:rPr lang="en-US" sz="3380">
                <a:solidFill>
                  <a:srgbClr val="000000"/>
                </a:solidFill>
                <a:latin typeface="Montserrat"/>
              </a:rPr>
              <a:t>: Reflects premium quality</a:t>
            </a:r>
          </a:p>
          <a:p>
            <a:pPr algn="l">
              <a:lnSpc>
                <a:spcPts val="4732"/>
              </a:lnSpc>
            </a:pPr>
            <a:r>
              <a:rPr lang="en-US" sz="3380">
                <a:solidFill>
                  <a:srgbClr val="000000"/>
                </a:solidFill>
                <a:latin typeface="Montserrat"/>
              </a:rPr>
              <a:t>                   </a:t>
            </a:r>
            <a:r>
              <a:rPr lang="en-US" sz="3380">
                <a:solidFill>
                  <a:srgbClr val="000000"/>
                </a:solidFill>
                <a:latin typeface="Montserrat Bold"/>
              </a:rPr>
              <a:t>Yellow:</a:t>
            </a:r>
            <a:r>
              <a:rPr lang="en-US" sz="3380">
                <a:solidFill>
                  <a:srgbClr val="000000"/>
                </a:solidFill>
                <a:latin typeface="Montserrat"/>
              </a:rPr>
              <a:t> Represents the core values</a:t>
            </a:r>
          </a:p>
          <a:p>
            <a:pPr algn="l">
              <a:lnSpc>
                <a:spcPts val="473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9602251" cy="66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Customer Feedback: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701049"/>
            <a:ext cx="8033295" cy="44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Methods of Collecting Feedback: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Surveys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Social media interactions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Direct customer reviews</a:t>
            </a:r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General Feedback: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Positive reception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High appreciation for quality and variety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9602251" cy="66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Marketing Channels: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701049"/>
            <a:ext cx="8033295" cy="44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Traditional Media: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T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elevision advertisements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P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rint media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Billboa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rds</a:t>
            </a:r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Digital Media: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S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ocial media platforms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Key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 Platform: Instagram for PR and engagement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2331" y="7936004"/>
            <a:ext cx="9887412" cy="7316685"/>
          </a:xfrm>
          <a:custGeom>
            <a:avLst/>
            <a:gdLst/>
            <a:ahLst/>
            <a:cxnLst/>
            <a:rect r="r" b="b" t="t" l="l"/>
            <a:pathLst>
              <a:path h="7316685" w="9887412">
                <a:moveTo>
                  <a:pt x="0" y="0"/>
                </a:moveTo>
                <a:lnTo>
                  <a:pt x="9887411" y="0"/>
                </a:lnTo>
                <a:lnTo>
                  <a:pt x="9887411" y="7316684"/>
                </a:lnTo>
                <a:lnTo>
                  <a:pt x="0" y="731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7630">
            <a:off x="-1670827" y="-4106893"/>
            <a:ext cx="8477169" cy="6273105"/>
          </a:xfrm>
          <a:custGeom>
            <a:avLst/>
            <a:gdLst/>
            <a:ahLst/>
            <a:cxnLst/>
            <a:rect r="r" b="b" t="t" l="l"/>
            <a:pathLst>
              <a:path h="6273105" w="8477169">
                <a:moveTo>
                  <a:pt x="0" y="0"/>
                </a:moveTo>
                <a:lnTo>
                  <a:pt x="8477170" y="0"/>
                </a:lnTo>
                <a:lnTo>
                  <a:pt x="8477170" y="6273105"/>
                </a:lnTo>
                <a:lnTo>
                  <a:pt x="0" y="627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00022" y="9392285"/>
            <a:ext cx="5375313" cy="3889772"/>
          </a:xfrm>
          <a:custGeom>
            <a:avLst/>
            <a:gdLst/>
            <a:ahLst/>
            <a:cxnLst/>
            <a:rect r="r" b="b" t="t" l="l"/>
            <a:pathLst>
              <a:path h="3889772" w="5375313">
                <a:moveTo>
                  <a:pt x="0" y="0"/>
                </a:moveTo>
                <a:lnTo>
                  <a:pt x="5375313" y="0"/>
                </a:lnTo>
                <a:lnTo>
                  <a:pt x="5375313" y="3889772"/>
                </a:lnTo>
                <a:lnTo>
                  <a:pt x="0" y="3889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42622" y="-27146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4942" y="52774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0963" y="2443215"/>
            <a:ext cx="9602251" cy="66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6"/>
              </a:lnSpc>
            </a:pPr>
            <a:r>
              <a:rPr lang="en-US" sz="5066">
                <a:solidFill>
                  <a:srgbClr val="000000"/>
                </a:solidFill>
                <a:latin typeface="Montserrat Heavy"/>
              </a:rPr>
              <a:t>Sales Distribution: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0963" y="3701049"/>
            <a:ext cx="8033295" cy="385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Onl</a:t>
            </a:r>
            <a:r>
              <a:rPr lang="en-US" sz="3144">
                <a:solidFill>
                  <a:srgbClr val="000000"/>
                </a:solidFill>
                <a:latin typeface="Montserrat Bold"/>
              </a:rPr>
              <a:t>ine Market: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40%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 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of to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tal sales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E-</a:t>
            </a:r>
            <a:r>
              <a:rPr lang="en-US" sz="3144">
                <a:solidFill>
                  <a:srgbClr val="000000"/>
                </a:solidFill>
                <a:latin typeface="Montserrat"/>
              </a:rPr>
              <a:t>commerce platforms and company website</a:t>
            </a:r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000000"/>
                </a:solidFill>
                <a:latin typeface="Montserrat Bold"/>
              </a:rPr>
              <a:t>Offline Market: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60% of total sales</a:t>
            </a:r>
          </a:p>
          <a:p>
            <a:pPr algn="l" marL="678895" indent="-339447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000000"/>
                </a:solidFill>
                <a:latin typeface="Montserrat"/>
              </a:rPr>
              <a:t>Retail stores and supermarkets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DAGIC564jkE</dc:identifier>
  <dcterms:modified xsi:type="dcterms:W3CDTF">2011-08-01T06:04:30Z</dcterms:modified>
  <cp:revision>1</cp:revision>
  <dc:title>Bisconni Company Presentation</dc:title>
</cp:coreProperties>
</file>