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  <p:sldMasterId id="2147483663" r:id="rId2"/>
  </p:sldMasterIdLst>
  <p:notesMasterIdLst>
    <p:notesMasterId r:id="rId3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6" r:id="rId12"/>
    <p:sldId id="267" r:id="rId13"/>
    <p:sldId id="269" r:id="rId14"/>
    <p:sldId id="270" r:id="rId15"/>
    <p:sldId id="287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8" r:id="rId25"/>
    <p:sldId id="281" r:id="rId26"/>
    <p:sldId id="282" r:id="rId27"/>
    <p:sldId id="285" r:id="rId28"/>
    <p:sldId id="284" r:id="rId29"/>
  </p:sldIdLst>
  <p:sldSz cx="9144000" cy="6858000" type="screen4x3"/>
  <p:notesSz cx="6858000" cy="9144000"/>
  <p:embeddedFontLst>
    <p:embeddedFont>
      <p:font typeface="Rockwell" panose="02060603020205020403" pitchFamily="18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  <p:embeddedFont>
      <p:font typeface="Arial Black" panose="020B0A04020102020204" pitchFamily="34" charset="0"/>
      <p:bold r:id="rId37"/>
    </p:embeddedFont>
    <p:embeddedFont>
      <p:font typeface="Rockwell Condensed" panose="02060603050405020104" pitchFamily="18" charset="0"/>
      <p:regular r:id="rId38"/>
      <p:bold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gQxScsiguatuB/XShV0JrieT4s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5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381000"/>
            <a:ext cx="3638550" cy="2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/>
          <p:nvPr/>
        </p:nvSpPr>
        <p:spPr>
          <a:xfrm>
            <a:off x="60325" y="2632075"/>
            <a:ext cx="16121062" cy="7053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3640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276" name="Google Shape;27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00200" y="381000"/>
            <a:ext cx="3638550" cy="2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7" name="Google Shape;277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292" name="Google Shape;29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304800"/>
            <a:ext cx="3638550" cy="2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3" name="Google Shape;293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02" name="Google Shape;30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685800"/>
            <a:ext cx="3638550" cy="2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03" name="Google Shape;303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20" name="Google Shape;320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2150"/>
            <a:ext cx="4554538" cy="3416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27</a:t>
            </a:fld>
            <a:endParaRPr/>
          </a:p>
        </p:txBody>
      </p:sp>
      <p:sp>
        <p:nvSpPr>
          <p:cNvPr id="342" name="Google Shape;342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95400" y="609600"/>
            <a:ext cx="3638550" cy="2730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3" name="Google Shape;343;p2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880"/>
              <a:buFont typeface="Tahom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160"/>
              <a:buFont typeface="Tahom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79" name="Google Shape;79;p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spcBef>
                <a:spcPts val="480"/>
              </a:spcBef>
              <a:spcAft>
                <a:spcPts val="0"/>
              </a:spcAft>
              <a:buSzPts val="2880"/>
              <a:buFont typeface="Tahom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Font typeface="Tahom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9pPr>
          </a:lstStyle>
          <a:p>
            <a:endParaRPr/>
          </a:p>
        </p:txBody>
      </p:sp>
      <p:sp>
        <p:nvSpPr>
          <p:cNvPr id="80" name="Google Shape;80;p4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880"/>
              <a:buFont typeface="Tahoma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2160"/>
              <a:buFont typeface="Tahoma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81" name="Google Shape;81;p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11480" algn="l">
              <a:spcBef>
                <a:spcPts val="480"/>
              </a:spcBef>
              <a:spcAft>
                <a:spcPts val="0"/>
              </a:spcAft>
              <a:buSzPts val="2880"/>
              <a:buFont typeface="Tahoma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Font typeface="Tahoma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5pPr>
            <a:lvl6pPr marL="2743200" lvl="5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6pPr>
            <a:lvl7pPr marL="3200400" lvl="6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7pPr>
            <a:lvl8pPr marL="3657600" lvl="7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8pPr>
            <a:lvl9pPr marL="4114800" lvl="8" indent="-309879" algn="l">
              <a:spcBef>
                <a:spcPts val="320"/>
              </a:spcBef>
              <a:spcAft>
                <a:spcPts val="0"/>
              </a:spcAft>
              <a:buSzPts val="1280"/>
              <a:buChar char="❖"/>
              <a:defRPr sz="1600"/>
            </a:lvl9pPr>
          </a:lstStyle>
          <a:p>
            <a:endParaRPr/>
          </a:p>
        </p:txBody>
      </p:sp>
      <p:sp>
        <p:nvSpPr>
          <p:cNvPr id="82" name="Google Shape;82;p4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Font typeface="Tahoma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920"/>
              <a:buFont typeface="Tahoma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87" name="Google Shape;87;p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4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3078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6981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8963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246844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1985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608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and Text" type="objAndTx">
  <p:cSld name="OBJECT_AND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7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body" idx="2"/>
          </p:nvPr>
        </p:nvSpPr>
        <p:spPr>
          <a:xfrm>
            <a:off x="4648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840145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347014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02297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4048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9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spcBef>
                <a:spcPts val="560"/>
              </a:spcBef>
              <a:spcAft>
                <a:spcPts val="0"/>
              </a:spcAft>
              <a:buSzPts val="3360"/>
              <a:buFont typeface="Tahom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SzPts val="2400"/>
              <a:buFont typeface="Tahom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2"/>
          </p:nvPr>
        </p:nvSpPr>
        <p:spPr>
          <a:xfrm>
            <a:off x="4648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41960" algn="l">
              <a:spcBef>
                <a:spcPts val="560"/>
              </a:spcBef>
              <a:spcAft>
                <a:spcPts val="0"/>
              </a:spcAft>
              <a:buSzPts val="3360"/>
              <a:buFont typeface="Tahoma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81000" algn="l">
              <a:spcBef>
                <a:spcPts val="400"/>
              </a:spcBef>
              <a:spcAft>
                <a:spcPts val="0"/>
              </a:spcAft>
              <a:buSzPts val="2400"/>
              <a:buFont typeface="Tahoma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 sz="1800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0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1"/>
          <p:cNvSpPr txBox="1">
            <a:spLocks noGrp="1"/>
          </p:cNvSpPr>
          <p:nvPr>
            <p:ph type="title"/>
          </p:nvPr>
        </p:nvSpPr>
        <p:spPr>
          <a:xfrm rot="5400000">
            <a:off x="4867275" y="2124075"/>
            <a:ext cx="5715000" cy="207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1"/>
          <p:cNvSpPr txBox="1">
            <a:spLocks noGrp="1"/>
          </p:cNvSpPr>
          <p:nvPr>
            <p:ph type="body" idx="1"/>
          </p:nvPr>
        </p:nvSpPr>
        <p:spPr>
          <a:xfrm rot="5400000">
            <a:off x="638175" y="123825"/>
            <a:ext cx="5715000" cy="607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54" name="Google Shape;54;p4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2"/>
          <p:cNvSpPr txBox="1">
            <a:spLocks noGrp="1"/>
          </p:cNvSpPr>
          <p:nvPr>
            <p:ph type="body" idx="1"/>
          </p:nvPr>
        </p:nvSpPr>
        <p:spPr>
          <a:xfrm rot="5400000">
            <a:off x="2514600" y="-152400"/>
            <a:ext cx="4114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65760" algn="l">
              <a:spcBef>
                <a:spcPts val="360"/>
              </a:spcBef>
              <a:spcAft>
                <a:spcPts val="0"/>
              </a:spcAft>
              <a:buSzPts val="216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7pPr>
            <a:lvl8pPr marL="3657600" lvl="7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8pPr>
            <a:lvl9pPr marL="4114800" lvl="8" indent="-320040" algn="l">
              <a:spcBef>
                <a:spcPts val="360"/>
              </a:spcBef>
              <a:spcAft>
                <a:spcPts val="0"/>
              </a:spcAft>
              <a:buSzPts val="1440"/>
              <a:buChar char="❖"/>
              <a:defRPr/>
            </a:lvl9pPr>
          </a:lstStyle>
          <a:p>
            <a:endParaRPr/>
          </a:p>
        </p:txBody>
      </p:sp>
      <p:sp>
        <p:nvSpPr>
          <p:cNvPr id="59" name="Google Shape;59;p4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680"/>
              <a:buFont typeface="Tahom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200"/>
              <a:buFont typeface="Tahom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72440" algn="l">
              <a:spcBef>
                <a:spcPts val="640"/>
              </a:spcBef>
              <a:spcAft>
                <a:spcPts val="0"/>
              </a:spcAft>
              <a:buSzPts val="3840"/>
              <a:buFont typeface="Tahoma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411480" algn="l">
              <a:spcBef>
                <a:spcPts val="480"/>
              </a:spcBef>
              <a:spcAft>
                <a:spcPts val="0"/>
              </a:spcAft>
              <a:buSzPts val="2880"/>
              <a:buFont typeface="Tahoma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SzPts val="1600"/>
              <a:buChar char="❖"/>
              <a:defRPr sz="2000"/>
            </a:lvl5pPr>
            <a:lvl6pPr marL="2743200" lvl="5" indent="-330200" algn="l">
              <a:spcBef>
                <a:spcPts val="400"/>
              </a:spcBef>
              <a:spcAft>
                <a:spcPts val="0"/>
              </a:spcAft>
              <a:buSzPts val="1600"/>
              <a:buChar char="❖"/>
              <a:defRPr sz="2000"/>
            </a:lvl6pPr>
            <a:lvl7pPr marL="3200400" lvl="6" indent="-330200" algn="l">
              <a:spcBef>
                <a:spcPts val="400"/>
              </a:spcBef>
              <a:spcAft>
                <a:spcPts val="0"/>
              </a:spcAft>
              <a:buSzPts val="1600"/>
              <a:buChar char="❖"/>
              <a:defRPr sz="2000"/>
            </a:lvl7pPr>
            <a:lvl8pPr marL="3657600" lvl="7" indent="-330200" algn="l">
              <a:spcBef>
                <a:spcPts val="400"/>
              </a:spcBef>
              <a:spcAft>
                <a:spcPts val="0"/>
              </a:spcAft>
              <a:buSzPts val="1600"/>
              <a:buChar char="❖"/>
              <a:defRPr sz="2000"/>
            </a:lvl8pPr>
            <a:lvl9pPr marL="4114800" lvl="8" indent="-330200" algn="l">
              <a:spcBef>
                <a:spcPts val="400"/>
              </a:spcBef>
              <a:spcAft>
                <a:spcPts val="0"/>
              </a:spcAft>
              <a:buSzPts val="1600"/>
              <a:buChar char="❖"/>
              <a:defRPr sz="2000"/>
            </a:lvl9pPr>
          </a:lstStyle>
          <a:p>
            <a:endParaRPr/>
          </a:p>
        </p:txBody>
      </p:sp>
      <p:sp>
        <p:nvSpPr>
          <p:cNvPr id="70" name="Google Shape;70;p4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680"/>
              <a:buFont typeface="Tahoma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1200"/>
              <a:buFont typeface="Tahoma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4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1" i="0" u="none" strike="noStrike" cap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72440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4114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–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30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23" name="Google Shape;23;p3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35"/>
          <p:cNvSpPr txBox="1"/>
          <p:nvPr/>
        </p:nvSpPr>
        <p:spPr>
          <a:xfrm>
            <a:off x="8382000" y="6553200"/>
            <a:ext cx="76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4-</a:t>
            </a: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32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849923" y="2069123"/>
            <a:ext cx="6934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40"/>
              <a:buFont typeface="Tahoma"/>
              <a:buNone/>
            </a:pPr>
            <a:r>
              <a:rPr lang="en-US" sz="3200" b="1" i="0" u="none" dirty="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Managing Marketing Information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40"/>
              <a:buFont typeface="Tahoma"/>
              <a:buNone/>
            </a:pPr>
            <a:endParaRPr lang="en-US" sz="3200" b="1" dirty="0">
              <a:solidFill>
                <a:srgbClr val="FF33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40"/>
              <a:buFont typeface="Tahoma"/>
              <a:buNone/>
            </a:pPr>
            <a:r>
              <a:rPr lang="en-US" sz="3200" b="1" dirty="0">
                <a:solidFill>
                  <a:srgbClr val="FF3300"/>
                </a:solidFill>
                <a:latin typeface="Tahoma"/>
                <a:ea typeface="Tahoma"/>
                <a:cs typeface="Tahoma"/>
                <a:sym typeface="Tahoma"/>
              </a:rPr>
              <a:t>CHAPTER NO. 4</a:t>
            </a:r>
            <a:endParaRPr dirty="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686800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The Marketing Research Process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6711950" y="3114675"/>
            <a:ext cx="1773237" cy="3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200" tIns="39875" rIns="81200" bIns="39875" anchor="t" anchorCtr="0">
            <a:spAutoFit/>
          </a:bodyPr>
          <a:lstStyle/>
          <a:p>
            <a:pPr marL="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 "/>
            </a:pPr>
            <a:r>
              <a:rPr lang="en-US" sz="1800" b="1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pic>
        <p:nvPicPr>
          <p:cNvPr id="174" name="Google Shape;174;p11" descr="05-02"/>
          <p:cNvPicPr preferRelativeResize="0"/>
          <p:nvPr/>
        </p:nvPicPr>
        <p:blipFill rotWithShape="1">
          <a:blip r:embed="rId3">
            <a:alphaModFix/>
          </a:blip>
          <a:srcRect r="47500"/>
          <a:stretch/>
        </p:blipFill>
        <p:spPr>
          <a:xfrm>
            <a:off x="304800" y="1524000"/>
            <a:ext cx="64008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 descr="05-02"/>
          <p:cNvPicPr preferRelativeResize="0"/>
          <p:nvPr/>
        </p:nvPicPr>
        <p:blipFill rotWithShape="1">
          <a:blip r:embed="rId3">
            <a:alphaModFix/>
          </a:blip>
          <a:srcRect l="52499"/>
          <a:stretch/>
        </p:blipFill>
        <p:spPr>
          <a:xfrm>
            <a:off x="2819400" y="4343400"/>
            <a:ext cx="5943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/>
        </p:nvSpPr>
        <p:spPr>
          <a:xfrm>
            <a:off x="990600" y="990600"/>
            <a:ext cx="685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3F6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53F6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4572000" y="990600"/>
            <a:ext cx="685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3F6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53F6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78" name="Google Shape;178;p11"/>
          <p:cNvSpPr txBox="1"/>
          <p:nvPr/>
        </p:nvSpPr>
        <p:spPr>
          <a:xfrm>
            <a:off x="3810000" y="3810000"/>
            <a:ext cx="685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3F6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53F6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7086600" y="3810000"/>
            <a:ext cx="685800" cy="57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3F62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F53F6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180" name="Google Shape;180;p11"/>
          <p:cNvCxnSpPr/>
          <p:nvPr/>
        </p:nvCxnSpPr>
        <p:spPr>
          <a:xfrm rot="10800000">
            <a:off x="1143000" y="8382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>
            <a:spLocks noGrp="1"/>
          </p:cNvSpPr>
          <p:nvPr>
            <p:ph type="title"/>
          </p:nvPr>
        </p:nvSpPr>
        <p:spPr>
          <a:xfrm>
            <a:off x="0" y="228600"/>
            <a:ext cx="9144000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Defining the Problem &amp; Objectives</a:t>
            </a:r>
            <a:endParaRPr/>
          </a:p>
        </p:txBody>
      </p:sp>
      <p:cxnSp>
        <p:nvCxnSpPr>
          <p:cNvPr id="186" name="Google Shape;186;p12"/>
          <p:cNvCxnSpPr/>
          <p:nvPr/>
        </p:nvCxnSpPr>
        <p:spPr>
          <a:xfrm rot="10800000">
            <a:off x="1143000" y="11430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87" name="Google Shape;187;p12"/>
          <p:cNvSpPr txBox="1"/>
          <p:nvPr/>
        </p:nvSpPr>
        <p:spPr>
          <a:xfrm>
            <a:off x="4924425" y="1447800"/>
            <a:ext cx="3937000" cy="106521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200" tIns="39875" rIns="81200" bIns="39875" anchor="ctr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Char char=" "/>
            </a:pPr>
            <a:r>
              <a:rPr lang="en-US" sz="18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Gather preliminary information </a:t>
            </a:r>
            <a:endParaRPr sz="1200" b="1"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18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that will help define the problem </a:t>
            </a:r>
            <a:endParaRPr sz="1200" b="1" dirty="0">
              <a:solidFill>
                <a:schemeClr val="tx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None/>
            </a:pPr>
            <a:r>
              <a:rPr lang="en-US" sz="18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and suggest hypotheses.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381000" y="1447800"/>
            <a:ext cx="2133600" cy="106521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200" tIns="39875" rIns="81200" bIns="39875" anchor="ctr" anchorCtr="0">
            <a:noAutofit/>
          </a:bodyPr>
          <a:lstStyle/>
          <a:p>
            <a:pPr marL="0" marR="0" lvl="0" indent="-152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Char char=" "/>
            </a:pPr>
            <a:r>
              <a:rPr lang="en-US" sz="24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Exploratory</a:t>
            </a:r>
            <a:endParaRPr b="1" dirty="0">
              <a:solidFill>
                <a:schemeClr val="tx1"/>
              </a:solidFill>
            </a:endParaRPr>
          </a:p>
          <a:p>
            <a:pPr marL="0" marR="0" lvl="0" indent="-152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Char char=" "/>
            </a:pPr>
            <a:r>
              <a:rPr lang="en-US" sz="24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Research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89" name="Google Shape;189;p12"/>
          <p:cNvSpPr/>
          <p:nvPr/>
        </p:nvSpPr>
        <p:spPr>
          <a:xfrm>
            <a:off x="2819400" y="1600200"/>
            <a:ext cx="1752600" cy="838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381000" y="3201987"/>
            <a:ext cx="2133600" cy="106521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200" tIns="39875" rIns="81200" bIns="39875" anchor="ctr" anchorCtr="0">
            <a:noAutofit/>
          </a:bodyPr>
          <a:lstStyle/>
          <a:p>
            <a:pPr marL="0" marR="0" lvl="0" indent="-152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Char char=" "/>
            </a:pPr>
            <a:r>
              <a:rPr lang="en-US" sz="24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Descriptive</a:t>
            </a:r>
            <a:endParaRPr b="1" dirty="0">
              <a:solidFill>
                <a:schemeClr val="tx1"/>
              </a:solidFill>
            </a:endParaRPr>
          </a:p>
          <a:p>
            <a:pPr marL="0" marR="0" lvl="0" indent="-152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Char char=" "/>
            </a:pPr>
            <a:r>
              <a:rPr lang="en-US" sz="24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Research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91" name="Google Shape;191;p12"/>
          <p:cNvSpPr txBox="1"/>
          <p:nvPr/>
        </p:nvSpPr>
        <p:spPr>
          <a:xfrm>
            <a:off x="381000" y="5030787"/>
            <a:ext cx="2133600" cy="106521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200" tIns="39875" rIns="81200" bIns="39875" anchor="ctr" anchorCtr="0">
            <a:noAutofit/>
          </a:bodyPr>
          <a:lstStyle/>
          <a:p>
            <a:pPr marL="0" marR="0" lvl="0" indent="-152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Char char=" "/>
            </a:pPr>
            <a:r>
              <a:rPr lang="en-US" sz="24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Causal</a:t>
            </a:r>
            <a:endParaRPr b="1" dirty="0">
              <a:solidFill>
                <a:schemeClr val="tx1"/>
              </a:solidFill>
            </a:endParaRPr>
          </a:p>
          <a:p>
            <a:pPr marL="0" marR="0" lvl="0" indent="-1524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Char char=" "/>
            </a:pPr>
            <a:r>
              <a:rPr lang="en-US" sz="24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Research</a:t>
            </a:r>
            <a:endParaRPr b="1" dirty="0">
              <a:solidFill>
                <a:schemeClr val="tx1"/>
              </a:solidFill>
            </a:endParaRPr>
          </a:p>
        </p:txBody>
      </p:sp>
      <p:sp>
        <p:nvSpPr>
          <p:cNvPr id="192" name="Google Shape;192;p12"/>
          <p:cNvSpPr/>
          <p:nvPr/>
        </p:nvSpPr>
        <p:spPr>
          <a:xfrm>
            <a:off x="2819400" y="3276600"/>
            <a:ext cx="1752600" cy="838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2"/>
          <p:cNvSpPr/>
          <p:nvPr/>
        </p:nvSpPr>
        <p:spPr>
          <a:xfrm>
            <a:off x="2819400" y="5105400"/>
            <a:ext cx="1752600" cy="8382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 extrusionOk="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 extrusionOk="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4953000" y="3125787"/>
            <a:ext cx="3937000" cy="106521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200" tIns="39875" rIns="81200" bIns="39875" anchor="ctr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Char char=" "/>
            </a:pPr>
            <a:r>
              <a:rPr lang="en-US" sz="18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Describes things (e.g., market</a:t>
            </a:r>
            <a:endParaRPr sz="1200" b="1" dirty="0">
              <a:solidFill>
                <a:schemeClr val="tx1"/>
              </a:solidFill>
            </a:endParaRPr>
          </a:p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Char char=" "/>
            </a:pPr>
            <a:r>
              <a:rPr lang="en-US" sz="18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potential for a product,</a:t>
            </a:r>
            <a:endParaRPr sz="1200" b="1" dirty="0">
              <a:solidFill>
                <a:schemeClr val="tx1"/>
              </a:solidFill>
            </a:endParaRPr>
          </a:p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Char char=" "/>
            </a:pPr>
            <a:r>
              <a:rPr lang="en-US" sz="18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Demographics, and attitudes).</a:t>
            </a:r>
            <a:endParaRPr sz="1200" b="1" dirty="0">
              <a:solidFill>
                <a:schemeClr val="tx1"/>
              </a:solidFill>
            </a:endParaRPr>
          </a:p>
        </p:txBody>
      </p:sp>
      <p:sp>
        <p:nvSpPr>
          <p:cNvPr id="195" name="Google Shape;195;p12"/>
          <p:cNvSpPr txBox="1"/>
          <p:nvPr/>
        </p:nvSpPr>
        <p:spPr>
          <a:xfrm>
            <a:off x="4953000" y="4953000"/>
            <a:ext cx="3937000" cy="1065212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200" tIns="39875" rIns="81200" bIns="39875" anchor="ctr" anchorCtr="0">
            <a:noAutofit/>
          </a:bodyPr>
          <a:lstStyle/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Char char=" "/>
            </a:pPr>
            <a:r>
              <a:rPr lang="en-US" sz="20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Tests hypotheses about</a:t>
            </a:r>
            <a:endParaRPr b="1" dirty="0">
              <a:solidFill>
                <a:schemeClr val="tx1"/>
              </a:solidFill>
            </a:endParaRPr>
          </a:p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Char char=" "/>
            </a:pPr>
            <a:r>
              <a:rPr lang="en-US" sz="20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cause-and-effect</a:t>
            </a:r>
            <a:endParaRPr b="1" dirty="0">
              <a:solidFill>
                <a:schemeClr val="tx1"/>
              </a:solidFill>
            </a:endParaRPr>
          </a:p>
          <a:p>
            <a:pPr marL="0" marR="0" lvl="0" indent="-1270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Tahoma"/>
              <a:buChar char=" "/>
            </a:pPr>
            <a:r>
              <a:rPr lang="en-US" sz="2000" b="1" i="0" u="none" dirty="0">
                <a:solidFill>
                  <a:schemeClr val="tx1"/>
                </a:solidFill>
                <a:latin typeface="Tahoma"/>
                <a:ea typeface="Tahoma"/>
                <a:cs typeface="Tahoma"/>
                <a:sym typeface="Tahoma"/>
              </a:rPr>
              <a:t>relationships.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958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Developing the Research Plan</a:t>
            </a:r>
            <a:endParaRPr/>
          </a:p>
        </p:txBody>
      </p:sp>
      <p:sp>
        <p:nvSpPr>
          <p:cNvPr id="210" name="Google Shape;210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Includes: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Determining the exact information needed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Developing a plan for gathering it efficiently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Presenting the written plan to management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Outlines: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Sources of existing data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Specific research approaches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methods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Sampling plans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Instruments for data collection</a:t>
            </a:r>
            <a:endParaRPr/>
          </a:p>
        </p:txBody>
      </p:sp>
      <p:cxnSp>
        <p:nvCxnSpPr>
          <p:cNvPr id="211" name="Google Shape;211;p14"/>
          <p:cNvCxnSpPr/>
          <p:nvPr/>
        </p:nvCxnSpPr>
        <p:spPr>
          <a:xfrm rot="10800000">
            <a:off x="1143000" y="11430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Gathering Secondary Data</a:t>
            </a: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Information that already exists somewhere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Internal databases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Commercial data services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Government sources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Available more quickly and at a lower cost than primary data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be relevant, accurate, current, and impartial</a:t>
            </a:r>
            <a:endParaRPr/>
          </a:p>
        </p:txBody>
      </p:sp>
      <p:cxnSp>
        <p:nvCxnSpPr>
          <p:cNvPr id="218" name="Google Shape;218;p15"/>
          <p:cNvCxnSpPr/>
          <p:nvPr/>
        </p:nvCxnSpPr>
        <p:spPr>
          <a:xfrm rot="10800000">
            <a:off x="1143000" y="14478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Gathering Secondary Data</a:t>
            </a:r>
            <a:endParaRPr/>
          </a:p>
        </p:txBody>
      </p:sp>
      <p:sp>
        <p:nvSpPr>
          <p:cNvPr id="217" name="Google Shape;217;p1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>
              <a:lnSpc>
                <a:spcPct val="90000"/>
              </a:lnSpc>
              <a:spcBef>
                <a:spcPts val="0"/>
              </a:spcBef>
              <a:buSzPts val="3840"/>
            </a:pPr>
            <a:r>
              <a:rPr lang="en-US" dirty="0"/>
              <a:t>Secondary data such as Foreign Trade Statistics, Industrial Statistics, Transport and Communication Statistics, social statistics, agriculture Statistics, Environment </a:t>
            </a:r>
            <a:r>
              <a:rPr lang="en-US" dirty="0" smtClean="0"/>
              <a:t>statistics, Literacy statistics, Income level, Pakistani Household surveys etc</a:t>
            </a:r>
            <a:r>
              <a:rPr lang="en-US" dirty="0"/>
              <a:t>. are collected from the records of concerned Ministries/Departments.</a:t>
            </a:r>
            <a:endParaRPr dirty="0"/>
          </a:p>
        </p:txBody>
      </p:sp>
      <p:cxnSp>
        <p:nvCxnSpPr>
          <p:cNvPr id="218" name="Google Shape;218;p15"/>
          <p:cNvCxnSpPr/>
          <p:nvPr/>
        </p:nvCxnSpPr>
        <p:spPr>
          <a:xfrm rot="10800000">
            <a:off x="1143000" y="14478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8361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Primary Data Collection</a:t>
            </a:r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Consists of information collected for the specific purpose at hand.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be relevant, accurate, current, and unbiased.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Must determine: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Research approach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Contact methods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Sampling plan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Research instruments</a:t>
            </a:r>
            <a:endParaRPr/>
          </a:p>
        </p:txBody>
      </p:sp>
      <p:cxnSp>
        <p:nvCxnSpPr>
          <p:cNvPr id="243" name="Google Shape;243;p18"/>
          <p:cNvCxnSpPr/>
          <p:nvPr/>
        </p:nvCxnSpPr>
        <p:spPr>
          <a:xfrm rot="10800000">
            <a:off x="1143000" y="14478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Observational Research</a:t>
            </a:r>
            <a:endParaRPr/>
          </a:p>
        </p:txBody>
      </p:sp>
      <p:sp>
        <p:nvSpPr>
          <p:cNvPr id="249" name="Google Shape;249;p19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gathering of primary data by observing relevant people, actions, and situations.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Ethnographic research: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Observation in “natural environment”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Mechanical observation: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People meters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Checkout scanners</a:t>
            </a:r>
            <a:endParaRPr/>
          </a:p>
        </p:txBody>
      </p:sp>
      <p:cxnSp>
        <p:nvCxnSpPr>
          <p:cNvPr id="250" name="Google Shape;250;p19"/>
          <p:cNvCxnSpPr/>
          <p:nvPr/>
        </p:nvCxnSpPr>
        <p:spPr>
          <a:xfrm rot="10800000">
            <a:off x="1143000" y="11430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Observational Research</a:t>
            </a:r>
            <a:endParaRPr/>
          </a:p>
        </p:txBody>
      </p:sp>
      <p:pic>
        <p:nvPicPr>
          <p:cNvPr id="256" name="Google Shape;256;p20" descr="ex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2049462"/>
            <a:ext cx="4038600" cy="267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0" descr="ex"/>
          <p:cNvPicPr preferRelativeResize="0">
            <a:picLocks noGrp="1"/>
          </p:cNvPicPr>
          <p:nvPr>
            <p:ph type="body" idx="2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2057400"/>
            <a:ext cx="4038600" cy="26749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p20"/>
          <p:cNvCxnSpPr/>
          <p:nvPr/>
        </p:nvCxnSpPr>
        <p:spPr>
          <a:xfrm rot="10800000">
            <a:off x="1143000" y="14478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59" name="Google Shape;259;p20"/>
          <p:cNvSpPr txBox="1"/>
          <p:nvPr/>
        </p:nvSpPr>
        <p:spPr>
          <a:xfrm>
            <a:off x="533400" y="5257800"/>
            <a:ext cx="822960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Fisher-Price set up an observation lab in which it could observe the reactions of little tots to new toys.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Survey Research </a:t>
            </a:r>
            <a:endParaRPr/>
          </a:p>
        </p:txBody>
      </p:sp>
      <p:sp>
        <p:nvSpPr>
          <p:cNvPr id="265" name="Google Shape;265;p2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Most widely used method for primary data collection.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Approach best suited for gathering descriptive information.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Can gather information about people’s knowledge, attitudes, preferences, or buying behavior.</a:t>
            </a:r>
            <a:endParaRPr/>
          </a:p>
        </p:txBody>
      </p:sp>
      <p:cxnSp>
        <p:nvCxnSpPr>
          <p:cNvPr id="266" name="Google Shape;266;p21"/>
          <p:cNvCxnSpPr/>
          <p:nvPr/>
        </p:nvCxnSpPr>
        <p:spPr>
          <a:xfrm rot="10800000">
            <a:off x="1143000" y="14478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Experimental Research</a:t>
            </a:r>
            <a:endParaRPr/>
          </a:p>
        </p:txBody>
      </p:sp>
      <p:sp>
        <p:nvSpPr>
          <p:cNvPr id="272" name="Google Shape;272;p2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Tries to explain cause-and-effect relationships.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Involves: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selecting matched groups of subjects,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giving different treatments,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controlling unrelated factors, and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checking differences in group responses.</a:t>
            </a:r>
            <a:endParaRPr/>
          </a:p>
        </p:txBody>
      </p:sp>
      <p:cxnSp>
        <p:nvCxnSpPr>
          <p:cNvPr id="273" name="Google Shape;273;p22"/>
          <p:cNvCxnSpPr/>
          <p:nvPr/>
        </p:nvCxnSpPr>
        <p:spPr>
          <a:xfrm rot="10800000">
            <a:off x="1143000" y="14478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0" y="228600"/>
            <a:ext cx="8686800" cy="6096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381000" y="152400"/>
            <a:ext cx="8153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ROAD MAP: Previewing the Concepts</a:t>
            </a:r>
            <a:endParaRPr/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228600" y="1143000"/>
            <a:ext cx="87630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the importance of information to the company and its understanding of the marketplace.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Define the marketing information system and discuss its parts.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Outline the steps in the marketing research process.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Explain how companies analyze and distribute marketing information.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Discuss the special issues some marketing researchers face, including public policy and ethics issues.</a:t>
            </a:r>
            <a:endParaRPr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4582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3600"/>
              <a:buFont typeface="Arial"/>
              <a:buNone/>
            </a:pPr>
            <a:r>
              <a:rPr lang="en-US" sz="3600" b="1" i="0" u="none" dirty="0" smtClean="0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Primary Data Collection</a:t>
            </a:r>
            <a:endParaRPr dirty="0"/>
          </a:p>
        </p:txBody>
      </p:sp>
      <p:cxnSp>
        <p:nvCxnSpPr>
          <p:cNvPr id="281" name="Google Shape;281;p23"/>
          <p:cNvCxnSpPr/>
          <p:nvPr/>
        </p:nvCxnSpPr>
        <p:spPr>
          <a:xfrm rot="10800000">
            <a:off x="1143000" y="12954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077753" cy="4616245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4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Choosing the Sample</a:t>
            </a:r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body" idx="1"/>
          </p:nvPr>
        </p:nvSpPr>
        <p:spPr>
          <a:xfrm>
            <a:off x="457200" y="3082925"/>
            <a:ext cx="4038600" cy="173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80"/>
              <a:buFont typeface="Tahoma"/>
              <a:buChar char="•"/>
            </a:pPr>
            <a:r>
              <a:rPr lang="en-US" sz="2400" b="1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Sample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– segment of the population selected to represent the population as a whole.</a:t>
            </a:r>
            <a:endParaRPr/>
          </a:p>
          <a:p>
            <a:pPr marL="342900" lvl="0" indent="-160020" algn="l" rtl="0">
              <a:spcBef>
                <a:spcPts val="480"/>
              </a:spcBef>
              <a:spcAft>
                <a:spcPts val="0"/>
              </a:spcAft>
              <a:buSzPts val="2880"/>
              <a:buFont typeface="Tahoma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8" name="Google Shape;288;p24"/>
          <p:cNvSpPr txBox="1">
            <a:spLocks noGrp="1"/>
          </p:cNvSpPr>
          <p:nvPr>
            <p:ph type="body" idx="1"/>
          </p:nvPr>
        </p:nvSpPr>
        <p:spPr>
          <a:xfrm>
            <a:off x="4648200" y="1600200"/>
            <a:ext cx="4038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Requires 3 Decisions: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Who is to be surveyed?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Sampling unit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many people should be surveyed?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Sample size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should the people in the sample be chosen?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Tahoma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Sampling procedure</a:t>
            </a:r>
            <a:endParaRPr/>
          </a:p>
          <a:p>
            <a:pPr marL="342900" lvl="0" indent="-190500" algn="l" rtl="0">
              <a:spcBef>
                <a:spcPts val="400"/>
              </a:spcBef>
              <a:spcAft>
                <a:spcPts val="0"/>
              </a:spcAft>
              <a:buSzPts val="2400"/>
              <a:buFont typeface="Tahoma"/>
              <a:buNone/>
            </a:pPr>
            <a:endParaRPr sz="20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89" name="Google Shape;289;p24"/>
          <p:cNvCxnSpPr/>
          <p:nvPr/>
        </p:nvCxnSpPr>
        <p:spPr>
          <a:xfrm rot="10800000">
            <a:off x="1143000" y="14478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>
            <a:spLocks noGrp="1"/>
          </p:cNvSpPr>
          <p:nvPr>
            <p:ph type="title"/>
          </p:nvPr>
        </p:nvSpPr>
        <p:spPr>
          <a:xfrm>
            <a:off x="685800" y="152400"/>
            <a:ext cx="7848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Primary Data Collection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4876800" y="2057400"/>
            <a:ext cx="4038600" cy="4038600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1225" tIns="35600" rIns="71225" bIns="356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n-US" sz="3200" b="0" i="0" u="sng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Mechanical Devices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People Meters</a:t>
            </a:r>
            <a:endParaRPr dirty="0"/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Supermarket Scanners</a:t>
            </a:r>
            <a:endParaRPr dirty="0"/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 b="0" i="0" u="none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Eye Cameras</a:t>
            </a: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p25"/>
          <p:cNvSpPr txBox="1"/>
          <p:nvPr/>
        </p:nvSpPr>
        <p:spPr>
          <a:xfrm>
            <a:off x="304800" y="2068512"/>
            <a:ext cx="4041775" cy="4103687"/>
          </a:xfrm>
          <a:prstGeom prst="rect">
            <a:avLst/>
          </a:prstGeom>
          <a:solidFill>
            <a:srgbClr val="00CC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1225" tIns="35600" rIns="71225" bIns="356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r>
              <a:rPr lang="en-US" sz="3200" b="0" i="0" u="sng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Questionnaires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What questions to ask</a:t>
            </a:r>
            <a:endParaRPr dirty="0"/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Form of each question</a:t>
            </a:r>
            <a:endParaRPr dirty="0"/>
          </a:p>
          <a:p>
            <a:pPr marL="409575" marR="0" lvl="1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Closed-ended</a:t>
            </a:r>
            <a:endParaRPr dirty="0"/>
          </a:p>
          <a:p>
            <a:pPr marL="409575" marR="0" lvl="1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Open-ended</a:t>
            </a:r>
            <a:endParaRPr dirty="0"/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Wording</a:t>
            </a:r>
            <a:endParaRPr dirty="0"/>
          </a:p>
          <a:p>
            <a:pPr marL="0" marR="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Ordering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8" name="Google Shape;298;p25"/>
          <p:cNvSpPr txBox="1"/>
          <p:nvPr/>
        </p:nvSpPr>
        <p:spPr>
          <a:xfrm>
            <a:off x="2209800" y="914400"/>
            <a:ext cx="54864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Instruments</a:t>
            </a:r>
            <a:endParaRPr/>
          </a:p>
        </p:txBody>
      </p:sp>
      <p:cxnSp>
        <p:nvCxnSpPr>
          <p:cNvPr id="299" name="Google Shape;299;p25"/>
          <p:cNvCxnSpPr/>
          <p:nvPr/>
        </p:nvCxnSpPr>
        <p:spPr>
          <a:xfrm rot="10800000">
            <a:off x="1143000" y="14478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06" y="806487"/>
            <a:ext cx="7433188" cy="536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589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"/>
          <p:cNvSpPr txBox="1"/>
          <p:nvPr/>
        </p:nvSpPr>
        <p:spPr>
          <a:xfrm>
            <a:off x="993775" y="2579687"/>
            <a:ext cx="2608262" cy="112236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050" tIns="41300" rIns="84050" bIns="41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Collecting the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dirty="0"/>
          </a:p>
        </p:txBody>
      </p:sp>
      <p:sp>
        <p:nvSpPr>
          <p:cNvPr id="306" name="Google Shape;306;p26"/>
          <p:cNvSpPr txBox="1"/>
          <p:nvPr/>
        </p:nvSpPr>
        <p:spPr>
          <a:xfrm rot="5400000">
            <a:off x="1752600" y="3201987"/>
            <a:ext cx="1090612" cy="2608262"/>
          </a:xfrm>
          <a:prstGeom prst="rect">
            <a:avLst/>
          </a:prstGeom>
          <a:gradFill>
            <a:gsLst>
              <a:gs pos="0">
                <a:srgbClr val="00A494"/>
              </a:gs>
              <a:gs pos="100000">
                <a:srgbClr val="00B7A5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6"/>
          <p:cNvSpPr txBox="1"/>
          <p:nvPr/>
        </p:nvSpPr>
        <p:spPr>
          <a:xfrm>
            <a:off x="993775" y="3960800"/>
            <a:ext cx="2608262" cy="1090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050" tIns="41300" rIns="84050" bIns="41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Processing the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dirty="0"/>
          </a:p>
        </p:txBody>
      </p:sp>
      <p:sp>
        <p:nvSpPr>
          <p:cNvPr id="308" name="Google Shape;308;p26"/>
          <p:cNvSpPr txBox="1"/>
          <p:nvPr/>
        </p:nvSpPr>
        <p:spPr>
          <a:xfrm rot="5400000">
            <a:off x="1754187" y="4559300"/>
            <a:ext cx="1077912" cy="2605087"/>
          </a:xfrm>
          <a:prstGeom prst="rect">
            <a:avLst/>
          </a:prstGeom>
          <a:gradFill>
            <a:gsLst>
              <a:gs pos="0">
                <a:srgbClr val="4D4DB7"/>
              </a:gs>
              <a:gs pos="100000">
                <a:schemeClr val="lt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6"/>
          <p:cNvSpPr txBox="1"/>
          <p:nvPr/>
        </p:nvSpPr>
        <p:spPr>
          <a:xfrm>
            <a:off x="990587" y="5322888"/>
            <a:ext cx="2605087" cy="107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050" tIns="41300" rIns="84050" bIns="41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Analyzing the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4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310" name="Google Shape;310;p26"/>
          <p:cNvSpPr/>
          <p:nvPr/>
        </p:nvSpPr>
        <p:spPr>
          <a:xfrm>
            <a:off x="3503612" y="3033712"/>
            <a:ext cx="2287587" cy="2889250"/>
          </a:xfrm>
          <a:custGeom>
            <a:avLst/>
            <a:gdLst/>
            <a:ahLst/>
            <a:cxnLst/>
            <a:rect l="l" t="t" r="r" b="b"/>
            <a:pathLst>
              <a:path w="950" h="2520" extrusionOk="0">
                <a:moveTo>
                  <a:pt x="0" y="0"/>
                </a:moveTo>
                <a:lnTo>
                  <a:pt x="508" y="0"/>
                </a:lnTo>
                <a:lnTo>
                  <a:pt x="508" y="1219"/>
                </a:lnTo>
                <a:lnTo>
                  <a:pt x="770" y="1219"/>
                </a:lnTo>
                <a:lnTo>
                  <a:pt x="770" y="1145"/>
                </a:lnTo>
                <a:lnTo>
                  <a:pt x="949" y="1293"/>
                </a:lnTo>
                <a:lnTo>
                  <a:pt x="770" y="1440"/>
                </a:lnTo>
                <a:lnTo>
                  <a:pt x="770" y="1367"/>
                </a:lnTo>
                <a:lnTo>
                  <a:pt x="508" y="1367"/>
                </a:lnTo>
                <a:lnTo>
                  <a:pt x="508" y="2519"/>
                </a:lnTo>
                <a:lnTo>
                  <a:pt x="7" y="2519"/>
                </a:lnTo>
                <a:lnTo>
                  <a:pt x="7" y="2371"/>
                </a:lnTo>
                <a:lnTo>
                  <a:pt x="381" y="2371"/>
                </a:lnTo>
                <a:lnTo>
                  <a:pt x="381" y="1367"/>
                </a:lnTo>
                <a:lnTo>
                  <a:pt x="7" y="1367"/>
                </a:lnTo>
                <a:lnTo>
                  <a:pt x="7" y="1219"/>
                </a:lnTo>
                <a:lnTo>
                  <a:pt x="374" y="1219"/>
                </a:lnTo>
                <a:lnTo>
                  <a:pt x="374" y="148"/>
                </a:lnTo>
                <a:lnTo>
                  <a:pt x="0" y="148"/>
                </a:lnTo>
                <a:lnTo>
                  <a:pt x="0" y="0"/>
                </a:lnTo>
              </a:path>
            </a:pathLst>
          </a:custGeom>
          <a:gradFill>
            <a:gsLst>
              <a:gs pos="0">
                <a:srgbClr val="000000"/>
              </a:gs>
              <a:gs pos="100000">
                <a:srgbClr val="CCCCC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107763" dir="270000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6"/>
          <p:cNvSpPr txBox="1"/>
          <p:nvPr/>
        </p:nvSpPr>
        <p:spPr>
          <a:xfrm rot="5400000">
            <a:off x="7014368" y="3101181"/>
            <a:ext cx="1192212" cy="3067050"/>
          </a:xfrm>
          <a:prstGeom prst="rect">
            <a:avLst/>
          </a:prstGeom>
          <a:gradFill>
            <a:gsLst>
              <a:gs pos="0">
                <a:srgbClr val="042BA2"/>
              </a:gs>
              <a:gs pos="100000">
                <a:srgbClr val="063DE8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6"/>
          <p:cNvSpPr txBox="1"/>
          <p:nvPr/>
        </p:nvSpPr>
        <p:spPr>
          <a:xfrm>
            <a:off x="6076931" y="4038594"/>
            <a:ext cx="3067050" cy="1192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050" tIns="41300" rIns="84050" bIns="41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endParaRPr sz="2200" b="1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Research Plan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6"/>
          <p:cNvSpPr/>
          <p:nvPr/>
        </p:nvSpPr>
        <p:spPr>
          <a:xfrm>
            <a:off x="3429000" y="1219200"/>
            <a:ext cx="5486400" cy="90328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1" i="0" dirty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gradFill>
                  <a:gsLst>
                    <a:gs pos="0">
                      <a:srgbClr val="DCEBF5"/>
                    </a:gs>
                    <a:gs pos="8000">
                      <a:srgbClr val="83A7C3"/>
                    </a:gs>
                    <a:gs pos="13000">
                      <a:srgbClr val="768FB9"/>
                    </a:gs>
                    <a:gs pos="21000">
                      <a:srgbClr val="83A7C3"/>
                    </a:gs>
                    <a:gs pos="52000">
                      <a:srgbClr val="FFFFFF"/>
                    </a:gs>
                    <a:gs pos="55999">
                      <a:srgbClr val="9C6563"/>
                    </a:gs>
                    <a:gs pos="58000">
                      <a:srgbClr val="80302D"/>
                    </a:gs>
                    <a:gs pos="71000">
                      <a:srgbClr val="C0524E"/>
                    </a:gs>
                    <a:gs pos="94000">
                      <a:srgbClr val="EBDAD4"/>
                    </a:gs>
                    <a:gs pos="100000">
                      <a:srgbClr val="55261C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/>
              </a:rPr>
              <a:t>Most Expensive &amp; Subject to Error </a:t>
            </a:r>
          </a:p>
        </p:txBody>
      </p:sp>
      <p:sp>
        <p:nvSpPr>
          <p:cNvPr id="314" name="Google Shape;314;p26"/>
          <p:cNvSpPr txBox="1">
            <a:spLocks noGrp="1"/>
          </p:cNvSpPr>
          <p:nvPr>
            <p:ph type="title"/>
          </p:nvPr>
        </p:nvSpPr>
        <p:spPr>
          <a:xfrm>
            <a:off x="228600" y="228600"/>
            <a:ext cx="8715375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Implementing the Research Plan</a:t>
            </a:r>
            <a:endParaRPr/>
          </a:p>
        </p:txBody>
      </p:sp>
      <p:cxnSp>
        <p:nvCxnSpPr>
          <p:cNvPr id="315" name="Google Shape;315;p26"/>
          <p:cNvCxnSpPr/>
          <p:nvPr/>
        </p:nvCxnSpPr>
        <p:spPr>
          <a:xfrm rot="10800000">
            <a:off x="1447800" y="1447800"/>
            <a:ext cx="0" cy="11430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16" name="Google Shape;316;p26"/>
          <p:cNvCxnSpPr/>
          <p:nvPr/>
        </p:nvCxnSpPr>
        <p:spPr>
          <a:xfrm>
            <a:off x="1447800" y="1447800"/>
            <a:ext cx="16002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17" name="Google Shape;317;p26"/>
          <p:cNvCxnSpPr/>
          <p:nvPr/>
        </p:nvCxnSpPr>
        <p:spPr>
          <a:xfrm rot="10800000">
            <a:off x="1371600" y="8382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7"/>
          <p:cNvSpPr txBox="1">
            <a:spLocks noGrp="1"/>
          </p:cNvSpPr>
          <p:nvPr>
            <p:ph type="title"/>
          </p:nvPr>
        </p:nvSpPr>
        <p:spPr>
          <a:xfrm>
            <a:off x="381000" y="76200"/>
            <a:ext cx="8534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Interpreting &amp; Reporting Findings</a:t>
            </a:r>
            <a:endParaRPr/>
          </a:p>
        </p:txBody>
      </p:sp>
      <p:sp>
        <p:nvSpPr>
          <p:cNvPr id="324" name="Google Shape;324;p27"/>
          <p:cNvSpPr txBox="1"/>
          <p:nvPr/>
        </p:nvSpPr>
        <p:spPr>
          <a:xfrm>
            <a:off x="533400" y="1066800"/>
            <a:ext cx="8153400" cy="94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Managers and researchers must work together when interpreting research results.</a:t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 rot="5400000">
            <a:off x="3883025" y="-606425"/>
            <a:ext cx="1524000" cy="6699250"/>
          </a:xfrm>
          <a:prstGeom prst="homePlate">
            <a:avLst>
              <a:gd name="adj" fmla="val 14717"/>
            </a:avLst>
          </a:prstGeom>
          <a:gradFill>
            <a:gsLst>
              <a:gs pos="0">
                <a:schemeClr val="accent1"/>
              </a:gs>
              <a:gs pos="100000">
                <a:srgbClr val="C1F0F0"/>
              </a:gs>
            </a:gsLst>
            <a:lin ang="189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7"/>
          <p:cNvSpPr txBox="1"/>
          <p:nvPr/>
        </p:nvSpPr>
        <p:spPr>
          <a:xfrm>
            <a:off x="1295400" y="1981200"/>
            <a:ext cx="6699250" cy="1411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Step 1. Interpret the Findings</a:t>
            </a:r>
            <a:endParaRPr/>
          </a:p>
        </p:txBody>
      </p:sp>
      <p:sp>
        <p:nvSpPr>
          <p:cNvPr id="327" name="Google Shape;327;p27"/>
          <p:cNvSpPr/>
          <p:nvPr/>
        </p:nvSpPr>
        <p:spPr>
          <a:xfrm rot="5400000">
            <a:off x="3806825" y="1069975"/>
            <a:ext cx="1524000" cy="6546850"/>
          </a:xfrm>
          <a:prstGeom prst="homePlate">
            <a:avLst>
              <a:gd name="adj" fmla="val 11322"/>
            </a:avLst>
          </a:prstGeom>
          <a:gradFill>
            <a:gsLst>
              <a:gs pos="0">
                <a:schemeClr val="accent2"/>
              </a:gs>
              <a:gs pos="100000">
                <a:srgbClr val="B2EEB2"/>
              </a:gs>
            </a:gsLst>
            <a:lin ang="189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7"/>
          <p:cNvSpPr txBox="1"/>
          <p:nvPr/>
        </p:nvSpPr>
        <p:spPr>
          <a:xfrm>
            <a:off x="1295400" y="3581400"/>
            <a:ext cx="6546850" cy="1437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None/>
            </a:pPr>
            <a:r>
              <a:rPr lang="en-US" sz="3200" b="1" i="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Step 2. Draw Conclusions</a:t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 rot="5400000">
            <a:off x="3810000" y="2514600"/>
            <a:ext cx="1524000" cy="6858000"/>
          </a:xfrm>
          <a:prstGeom prst="homePlate">
            <a:avLst>
              <a:gd name="adj" fmla="val 12599"/>
            </a:avLst>
          </a:prstGeom>
          <a:gradFill>
            <a:gsLst>
              <a:gs pos="0">
                <a:srgbClr val="3399FF"/>
              </a:gs>
              <a:gs pos="100000">
                <a:srgbClr val="91C8FF"/>
              </a:gs>
            </a:gsLst>
            <a:lin ang="189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7"/>
          <p:cNvSpPr txBox="1"/>
          <p:nvPr/>
        </p:nvSpPr>
        <p:spPr>
          <a:xfrm>
            <a:off x="1143000" y="5181600"/>
            <a:ext cx="6858000" cy="142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ahoma"/>
              <a:buNone/>
            </a:pPr>
            <a:r>
              <a:rPr lang="en-US" sz="3200" b="1" i="0" u="none" dirty="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Step 3. Report  to Management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dirty="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31" name="Google Shape;331;p27"/>
          <p:cNvCxnSpPr/>
          <p:nvPr/>
        </p:nvCxnSpPr>
        <p:spPr>
          <a:xfrm rot="10800000">
            <a:off x="1143000" y="9144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Analyzing &amp; Using Marketing Information</a:t>
            </a:r>
            <a:endParaRPr lang="en-US" dirty="0"/>
          </a:p>
        </p:txBody>
      </p:sp>
      <p:sp>
        <p:nvSpPr>
          <p:cNvPr id="3" name="Google Shape;338;p28"/>
          <p:cNvSpPr txBox="1">
            <a:spLocks/>
          </p:cNvSpPr>
          <p:nvPr/>
        </p:nvSpPr>
        <p:spPr>
          <a:xfrm>
            <a:off x="152400" y="1981200"/>
            <a:ext cx="88392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Customer Relationship Management</a:t>
            </a:r>
          </a:p>
          <a:p>
            <a:pPr marL="342900" indent="-342900"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Many companies utilize CRM</a:t>
            </a:r>
            <a:endParaRPr lang="en-US" dirty="0" smtClean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Capture customer information from all sources</a:t>
            </a:r>
            <a:endParaRPr lang="en-US" dirty="0" smtClean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Analyze it in depth</a:t>
            </a:r>
            <a:endParaRPr lang="en-US" dirty="0" smtClean="0"/>
          </a:p>
          <a:p>
            <a:pPr marL="742950" lvl="1" indent="-285750">
              <a:spcBef>
                <a:spcPts val="560"/>
              </a:spcBef>
              <a:buClr>
                <a:schemeClr val="dk1"/>
              </a:buClr>
              <a:buSzPts val="2800"/>
              <a:buFont typeface="Tahoma"/>
              <a:buChar char="–"/>
            </a:pPr>
            <a:r>
              <a:rPr lang="en-US" sz="28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Apply the results to build stronger relationships.</a:t>
            </a:r>
            <a:endParaRPr lang="en-US" dirty="0" smtClean="0"/>
          </a:p>
          <a:p>
            <a:pPr marL="342900" indent="-342900">
              <a:spcBef>
                <a:spcPts val="640"/>
              </a:spcBef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Companies look for customer </a:t>
            </a:r>
            <a:r>
              <a:rPr lang="en-US" sz="3200" i="1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touch points</a:t>
            </a:r>
            <a:r>
              <a:rPr lang="en-US" sz="32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lang="en-US" dirty="0" smtClean="0"/>
          </a:p>
          <a:p>
            <a:pPr marL="342900" indent="-342900">
              <a:spcBef>
                <a:spcPts val="640"/>
              </a:spcBef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CRM analysts develop </a:t>
            </a:r>
            <a:r>
              <a:rPr lang="en-US" sz="3200" i="1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warehouses</a:t>
            </a:r>
            <a:r>
              <a:rPr lang="en-US" sz="32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use </a:t>
            </a:r>
            <a:r>
              <a:rPr lang="en-US" sz="3200" i="1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 mining</a:t>
            </a:r>
            <a:r>
              <a:rPr lang="en-US" sz="3200" dirty="0" smtClean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techniques to find information out about customers.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9"/>
          <p:cNvSpPr txBox="1">
            <a:spLocks noGrp="1"/>
          </p:cNvSpPr>
          <p:nvPr>
            <p:ph type="title"/>
          </p:nvPr>
        </p:nvSpPr>
        <p:spPr>
          <a:xfrm>
            <a:off x="152400" y="228600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Distributing and Using Marketing Information</a:t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1219200" y="2971800"/>
            <a:ext cx="6985000" cy="1981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31126"/>
                </a:moveTo>
                <a:lnTo>
                  <a:pt x="55745" y="31126"/>
                </a:lnTo>
                <a:lnTo>
                  <a:pt x="55745" y="30000"/>
                </a:lnTo>
                <a:lnTo>
                  <a:pt x="51491" y="30000"/>
                </a:lnTo>
                <a:lnTo>
                  <a:pt x="60000" y="0"/>
                </a:lnTo>
                <a:lnTo>
                  <a:pt x="68509" y="30000"/>
                </a:lnTo>
                <a:lnTo>
                  <a:pt x="64255" y="30000"/>
                </a:lnTo>
                <a:lnTo>
                  <a:pt x="64255" y="31126"/>
                </a:lnTo>
                <a:lnTo>
                  <a:pt x="120000" y="31126"/>
                </a:lnTo>
                <a:lnTo>
                  <a:pt x="120000" y="88874"/>
                </a:lnTo>
                <a:lnTo>
                  <a:pt x="64255" y="88874"/>
                </a:lnTo>
                <a:lnTo>
                  <a:pt x="64255" y="90000"/>
                </a:lnTo>
                <a:lnTo>
                  <a:pt x="68509" y="90000"/>
                </a:lnTo>
                <a:lnTo>
                  <a:pt x="60000" y="120000"/>
                </a:lnTo>
                <a:lnTo>
                  <a:pt x="51491" y="90000"/>
                </a:lnTo>
                <a:lnTo>
                  <a:pt x="55745" y="90000"/>
                </a:lnTo>
                <a:lnTo>
                  <a:pt x="55745" y="88874"/>
                </a:lnTo>
                <a:lnTo>
                  <a:pt x="0" y="88874"/>
                </a:lnTo>
                <a:close/>
              </a:path>
            </a:pathLst>
          </a:custGeom>
          <a:gradFill>
            <a:gsLst>
              <a:gs pos="0">
                <a:srgbClr val="FDE3BA"/>
              </a:gs>
              <a:gs pos="100000">
                <a:srgbClr val="FEF4E3"/>
              </a:gs>
            </a:gsLst>
            <a:lin ang="5400000" scaled="0"/>
          </a:gra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1200" tIns="39875" rIns="81200" bIns="398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AFD00"/>
              </a:buClr>
              <a:buSzPts val="2200"/>
              <a:buFont typeface="Arial"/>
              <a:buNone/>
            </a:pPr>
            <a:endParaRPr sz="2200" b="1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-17780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FAFD00"/>
              </a:buClr>
              <a:buSzPts val="2800"/>
              <a:buFont typeface="Tahoma"/>
              <a:buChar char=" "/>
            </a:pPr>
            <a:r>
              <a:rPr lang="en-US" sz="2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Information Must be Distributed </a:t>
            </a:r>
            <a:endParaRPr/>
          </a:p>
          <a:p>
            <a:pPr marL="0" marR="0" lvl="0" indent="-177800" algn="ctr" rtl="0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FAFD00"/>
              </a:buClr>
              <a:buSzPts val="2800"/>
              <a:buFont typeface="Tahoma"/>
              <a:buChar char=" "/>
            </a:pPr>
            <a:r>
              <a:rPr lang="en-US" sz="2800" b="0" i="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to the Right People at the Right Time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0" i="0" u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47" name="Google Shape;347;p29"/>
          <p:cNvCxnSpPr/>
          <p:nvPr/>
        </p:nvCxnSpPr>
        <p:spPr>
          <a:xfrm rot="10800000">
            <a:off x="1143000" y="14478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8" name="Google Shape;348;p29"/>
          <p:cNvSpPr txBox="1"/>
          <p:nvPr/>
        </p:nvSpPr>
        <p:spPr>
          <a:xfrm>
            <a:off x="457200" y="1828800"/>
            <a:ext cx="3648075" cy="11906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050" tIns="41300" rIns="84050" bIns="41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None/>
            </a:pPr>
            <a:r>
              <a:rPr lang="en-US" sz="2400" b="0" i="1" u="sng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Routine</a:t>
            </a:r>
            <a:r>
              <a:rPr lang="en-US" sz="2400" b="0" i="1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Information for Decision Making</a:t>
            </a:r>
            <a:endParaRPr/>
          </a:p>
        </p:txBody>
      </p:sp>
      <p:sp>
        <p:nvSpPr>
          <p:cNvPr id="349" name="Google Shape;349;p29"/>
          <p:cNvSpPr txBox="1"/>
          <p:nvPr/>
        </p:nvSpPr>
        <p:spPr>
          <a:xfrm>
            <a:off x="5105400" y="1752600"/>
            <a:ext cx="3886200" cy="11906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050" tIns="41300" rIns="84050" bIns="41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None/>
            </a:pPr>
            <a:r>
              <a:rPr lang="en-US" sz="2400" b="0" i="1" u="sng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Nonroutine</a:t>
            </a:r>
            <a:r>
              <a:rPr lang="en-US" sz="2400" b="0" i="1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en-US" sz="2400" b="0" i="0" u="none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Information for Special Situations</a:t>
            </a:r>
            <a:endParaRPr/>
          </a:p>
        </p:txBody>
      </p:sp>
      <p:sp>
        <p:nvSpPr>
          <p:cNvPr id="350" name="Google Shape;350;p29"/>
          <p:cNvSpPr txBox="1"/>
          <p:nvPr/>
        </p:nvSpPr>
        <p:spPr>
          <a:xfrm>
            <a:off x="381000" y="5257800"/>
            <a:ext cx="3886200" cy="11906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050" tIns="41300" rIns="84050" bIns="41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None/>
            </a:pPr>
            <a:r>
              <a:rPr lang="en-US" sz="2400" b="0" i="1" u="sng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Intranets</a:t>
            </a:r>
            <a:endParaRPr/>
          </a:p>
        </p:txBody>
      </p:sp>
      <p:sp>
        <p:nvSpPr>
          <p:cNvPr id="351" name="Google Shape;351;p29"/>
          <p:cNvSpPr txBox="1"/>
          <p:nvPr/>
        </p:nvSpPr>
        <p:spPr>
          <a:xfrm>
            <a:off x="5029200" y="5257800"/>
            <a:ext cx="3886200" cy="11906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4050" tIns="41300" rIns="84050" bIns="413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ahoma"/>
              <a:buNone/>
            </a:pPr>
            <a:r>
              <a:rPr lang="en-US" sz="2400" b="0" i="1" u="sng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Extranets</a:t>
            </a:r>
            <a:endParaRPr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The Importance of Information</a:t>
            </a:r>
            <a:endParaRPr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4648200" y="1905000"/>
            <a:ext cx="4038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Companies need information about their: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Customer needs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Marketing environment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–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Competition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Marketing managers do not need </a:t>
            </a:r>
            <a:r>
              <a:rPr lang="en-US" sz="2800" b="0" i="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more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information, they need </a:t>
            </a:r>
            <a:r>
              <a:rPr lang="en-US" sz="2800" b="0" i="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better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information.</a:t>
            </a:r>
            <a:endParaRPr/>
          </a:p>
          <a:p>
            <a:pPr marL="342900" lvl="0" indent="-129540" algn="l" rtl="0">
              <a:spcBef>
                <a:spcPts val="560"/>
              </a:spcBef>
              <a:spcAft>
                <a:spcPts val="0"/>
              </a:spcAft>
              <a:buSzPts val="3360"/>
              <a:buFont typeface="Tahoma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11" name="Google Shape;111;p3" descr="200021548-001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6735"/>
          <a:stretch/>
        </p:blipFill>
        <p:spPr>
          <a:xfrm>
            <a:off x="793750" y="2182812"/>
            <a:ext cx="3365500" cy="38369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3"/>
          <p:cNvCxnSpPr/>
          <p:nvPr/>
        </p:nvCxnSpPr>
        <p:spPr>
          <a:xfrm rot="10800000">
            <a:off x="1143000" y="14478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Information Overload</a:t>
            </a:r>
            <a:endParaRPr/>
          </a:p>
        </p:txBody>
      </p:sp>
      <p:pic>
        <p:nvPicPr>
          <p:cNvPr id="118" name="Google Shape;118;p4" descr="ex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1905000"/>
            <a:ext cx="3716337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4"/>
          <p:cNvSpPr txBox="1"/>
          <p:nvPr/>
        </p:nvSpPr>
        <p:spPr>
          <a:xfrm>
            <a:off x="685800" y="2133600"/>
            <a:ext cx="358140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“In this oh so overwhelming information age, it’s all too easy to be buried, burdened, and burned out by data overload.”</a:t>
            </a:r>
            <a:endParaRPr/>
          </a:p>
        </p:txBody>
      </p:sp>
      <p:cxnSp>
        <p:nvCxnSpPr>
          <p:cNvPr id="120" name="Google Shape;120;p4"/>
          <p:cNvCxnSpPr/>
          <p:nvPr/>
        </p:nvCxnSpPr>
        <p:spPr>
          <a:xfrm rot="10800000">
            <a:off x="1143000" y="14478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>
            <a:spLocks noGrp="1"/>
          </p:cNvSpPr>
          <p:nvPr>
            <p:ph type="title"/>
          </p:nvPr>
        </p:nvSpPr>
        <p:spPr>
          <a:xfrm>
            <a:off x="228600" y="304800"/>
            <a:ext cx="8534400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The Marketing Information System</a:t>
            </a:r>
            <a:endParaRPr/>
          </a:p>
        </p:txBody>
      </p:sp>
      <p:cxnSp>
        <p:nvCxnSpPr>
          <p:cNvPr id="126" name="Google Shape;126;p5"/>
          <p:cNvCxnSpPr/>
          <p:nvPr/>
        </p:nvCxnSpPr>
        <p:spPr>
          <a:xfrm rot="10800000">
            <a:off x="1143000" y="12954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  <p:pic>
        <p:nvPicPr>
          <p:cNvPr id="127" name="Google Shape;127;p5" descr="05-0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447800"/>
            <a:ext cx="914400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Marketing Information System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MIS consists of people, equipment, and procedures to gather, sort, analyze, evaluate, and distribute needed, timely, and accurate information to marketing decision makers.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MIS helps managers to: 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Assess Information Needs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Develop Needed Information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AutoNum type="arabicPeriod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Distribute Information</a:t>
            </a:r>
            <a:endParaRPr/>
          </a:p>
        </p:txBody>
      </p:sp>
      <p:cxnSp>
        <p:nvCxnSpPr>
          <p:cNvPr id="134" name="Google Shape;134;p6"/>
          <p:cNvCxnSpPr/>
          <p:nvPr/>
        </p:nvCxnSpPr>
        <p:spPr>
          <a:xfrm rot="10800000">
            <a:off x="1143000" y="14478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>
            <a:spLocks noGrp="1"/>
          </p:cNvSpPr>
          <p:nvPr>
            <p:ph type="title"/>
          </p:nvPr>
        </p:nvSpPr>
        <p:spPr>
          <a:xfrm>
            <a:off x="533400" y="304800"/>
            <a:ext cx="8229600" cy="1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Assessing Information Needs</a:t>
            </a:r>
            <a:endParaRPr/>
          </a:p>
        </p:txBody>
      </p:sp>
      <p:sp>
        <p:nvSpPr>
          <p:cNvPr id="140" name="Google Shape;140;p7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good MIS balances the information users would </a:t>
            </a:r>
            <a:r>
              <a:rPr lang="en-US" sz="32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like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against what they really </a:t>
            </a:r>
            <a:r>
              <a:rPr lang="en-US" sz="32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need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what is </a:t>
            </a:r>
            <a:r>
              <a:rPr lang="en-US" sz="32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feasible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to offer.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Sometimes the company cannot provide the needed information because it is not available or due to MIS limitations.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840"/>
              <a:buFont typeface="Tahoma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Have to decide whether the benefits of more information are worth the costs.</a:t>
            </a:r>
            <a:endParaRPr/>
          </a:p>
        </p:txBody>
      </p:sp>
      <p:cxnSp>
        <p:nvCxnSpPr>
          <p:cNvPr id="141" name="Google Shape;141;p7"/>
          <p:cNvCxnSpPr/>
          <p:nvPr/>
        </p:nvCxnSpPr>
        <p:spPr>
          <a:xfrm rot="10800000">
            <a:off x="1143000" y="14478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"/>
          <p:cNvSpPr txBox="1">
            <a:spLocks noGrp="1"/>
          </p:cNvSpPr>
          <p:nvPr>
            <p:ph type="body" idx="1"/>
          </p:nvPr>
        </p:nvSpPr>
        <p:spPr>
          <a:xfrm>
            <a:off x="533400" y="3048000"/>
            <a:ext cx="8305800" cy="3109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4320"/>
              <a:buFont typeface="Tahoma"/>
              <a:buChar char="•"/>
            </a:pPr>
            <a:r>
              <a:rPr lang="en-US" sz="3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Provide some examples of marketing intelligence.</a:t>
            </a:r>
            <a:endParaRPr/>
          </a:p>
        </p:txBody>
      </p:sp>
      <p:pic>
        <p:nvPicPr>
          <p:cNvPr id="163" name="Google Shape;163;p10" descr="armstrong_road_blu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200" y="0"/>
            <a:ext cx="1066800" cy="2525712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0"/>
          <p:cNvSpPr txBox="1"/>
          <p:nvPr/>
        </p:nvSpPr>
        <p:spPr>
          <a:xfrm>
            <a:off x="0" y="76200"/>
            <a:ext cx="8077200" cy="1600200"/>
          </a:xfrm>
          <a:prstGeom prst="rect">
            <a:avLst/>
          </a:prstGeom>
          <a:solidFill>
            <a:srgbClr val="EFEFDD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152400" y="63500"/>
            <a:ext cx="82296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Discussion Question</a:t>
            </a:r>
            <a:endParaRPr/>
          </a:p>
        </p:txBody>
      </p:sp>
    </p:spTree>
  </p:cSld>
  <p:clrMapOvr>
    <a:masterClrMapping/>
  </p:clrMapOvr>
  <p:transition spd="slow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title"/>
          </p:nvPr>
        </p:nvSpPr>
        <p:spPr>
          <a:xfrm>
            <a:off x="381000" y="274637"/>
            <a:ext cx="8763000" cy="71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99"/>
              </a:buClr>
              <a:buSzPts val="4000"/>
              <a:buFont typeface="Arial"/>
              <a:buNone/>
            </a:pPr>
            <a:r>
              <a:rPr lang="en-US" sz="4000" b="1" i="0" u="none">
                <a:solidFill>
                  <a:srgbClr val="990099"/>
                </a:solidFill>
                <a:latin typeface="Arial"/>
                <a:ea typeface="Arial"/>
                <a:cs typeface="Arial"/>
                <a:sym typeface="Arial"/>
              </a:rPr>
              <a:t>Developing Marketing Information</a:t>
            </a:r>
            <a:endParaRPr/>
          </a:p>
        </p:txBody>
      </p:sp>
      <p:sp>
        <p:nvSpPr>
          <p:cNvPr id="147" name="Google Shape;147;p8"/>
          <p:cNvSpPr txBox="1">
            <a:spLocks noGrp="1"/>
          </p:cNvSpPr>
          <p:nvPr>
            <p:ph type="body" idx="1"/>
          </p:nvPr>
        </p:nvSpPr>
        <p:spPr>
          <a:xfrm>
            <a:off x="533400" y="1447800"/>
            <a:ext cx="8229600" cy="513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lang="en-US" sz="2800" b="1" i="1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Internal Databases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 Electronic collections of information obtained from data sources within the company.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lang="en-US" sz="2800" b="1" i="1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Marketing Intelligence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Systematic collection and analysis of publicly available information about competitors and developments in the marketing environment.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360"/>
              <a:buFont typeface="Tahoma"/>
              <a:buChar char="•"/>
            </a:pPr>
            <a:r>
              <a:rPr lang="en-US" sz="2800" b="1" i="1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Marketing Research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Systematic design, collection, analysis, and reporting of data relevant to a specific marketing situation facing an organization.</a:t>
            </a:r>
            <a:endParaRPr/>
          </a:p>
        </p:txBody>
      </p:sp>
      <p:cxnSp>
        <p:nvCxnSpPr>
          <p:cNvPr id="148" name="Google Shape;148;p8"/>
          <p:cNvCxnSpPr/>
          <p:nvPr/>
        </p:nvCxnSpPr>
        <p:spPr>
          <a:xfrm rot="10800000">
            <a:off x="1143000" y="10668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cean">
  <a:themeElements>
    <a:clrScheme name="">
      <a:dk1>
        <a:srgbClr val="000000"/>
      </a:dk1>
      <a:lt1>
        <a:srgbClr val="FFFFFF"/>
      </a:lt1>
      <a:dk2>
        <a:srgbClr val="FFFFFF"/>
      </a:dk2>
      <a:lt2>
        <a:srgbClr val="010199"/>
      </a:lt2>
      <a:accent1>
        <a:srgbClr val="33CCCC"/>
      </a:accent1>
      <a:accent2>
        <a:srgbClr val="00C600"/>
      </a:accent2>
      <a:accent3>
        <a:srgbClr val="FFFFFF"/>
      </a:accent3>
      <a:accent4>
        <a:srgbClr val="000000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881</Words>
  <Application>Microsoft Office PowerPoint</Application>
  <PresentationFormat>On-screen Show (4:3)</PresentationFormat>
  <Paragraphs>169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Rockwell</vt:lpstr>
      <vt:lpstr>Tahoma</vt:lpstr>
      <vt:lpstr>Arial Black</vt:lpstr>
      <vt:lpstr>Rockwell Condensed</vt:lpstr>
      <vt:lpstr>Noto Sans Symbols</vt:lpstr>
      <vt:lpstr>Arial</vt:lpstr>
      <vt:lpstr>Wingdings</vt:lpstr>
      <vt:lpstr>Ocean</vt:lpstr>
      <vt:lpstr>Wood Type</vt:lpstr>
      <vt:lpstr>PowerPoint Presentation</vt:lpstr>
      <vt:lpstr>ROAD MAP: Previewing the Concepts</vt:lpstr>
      <vt:lpstr>The Importance of Information</vt:lpstr>
      <vt:lpstr>Information Overload</vt:lpstr>
      <vt:lpstr>The Marketing Information System</vt:lpstr>
      <vt:lpstr>Marketing Information System</vt:lpstr>
      <vt:lpstr>Assessing Information Needs</vt:lpstr>
      <vt:lpstr>PowerPoint Presentation</vt:lpstr>
      <vt:lpstr>Developing Marketing Information</vt:lpstr>
      <vt:lpstr>The Marketing Research Process</vt:lpstr>
      <vt:lpstr>Defining the Problem &amp; Objectives</vt:lpstr>
      <vt:lpstr>Developing the Research Plan</vt:lpstr>
      <vt:lpstr>Gathering Secondary Data</vt:lpstr>
      <vt:lpstr>Gathering Secondary Data</vt:lpstr>
      <vt:lpstr>Primary Data Collection</vt:lpstr>
      <vt:lpstr>Observational Research</vt:lpstr>
      <vt:lpstr>Observational Research</vt:lpstr>
      <vt:lpstr>Survey Research </vt:lpstr>
      <vt:lpstr>Experimental Research</vt:lpstr>
      <vt:lpstr>Primary Data Collection</vt:lpstr>
      <vt:lpstr>Choosing the Sample</vt:lpstr>
      <vt:lpstr>Primary Data Collection</vt:lpstr>
      <vt:lpstr>PowerPoint Presentation</vt:lpstr>
      <vt:lpstr>Implementing the Research Plan</vt:lpstr>
      <vt:lpstr>Interpreting &amp; Reporting Findings</vt:lpstr>
      <vt:lpstr>Analyzing &amp; Using Marketing Information</vt:lpstr>
      <vt:lpstr>Distributing and Using Marketing Information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J. Fogg</dc:creator>
  <cp:lastModifiedBy>Areeba Khan</cp:lastModifiedBy>
  <cp:revision>15</cp:revision>
  <dcterms:created xsi:type="dcterms:W3CDTF">2003-11-28T19:19:04Z</dcterms:created>
  <dcterms:modified xsi:type="dcterms:W3CDTF">2024-04-17T05:36:43Z</dcterms:modified>
</cp:coreProperties>
</file>