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378693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324613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322486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363368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268761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83421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380233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77652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187926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1261054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14CD1C-D292-47C2-A12E-F8D5904CF78E}" type="datetimeFigureOut">
              <a:rPr lang="en-US" smtClean="0"/>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D4225E-BA74-4CBD-9F11-E6A24F6DFC77}" type="slidenum">
              <a:rPr lang="en-US" smtClean="0"/>
              <a:t>‹#›</a:t>
            </a:fld>
            <a:endParaRPr lang="en-US" dirty="0"/>
          </a:p>
        </p:txBody>
      </p:sp>
    </p:spTree>
    <p:extLst>
      <p:ext uri="{BB962C8B-B14F-4D97-AF65-F5344CB8AC3E}">
        <p14:creationId xmlns:p14="http://schemas.microsoft.com/office/powerpoint/2010/main" val="140062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4CD1C-D292-47C2-A12E-F8D5904CF78E}" type="datetimeFigureOut">
              <a:rPr lang="en-US" smtClean="0"/>
              <a:t>11/22/2023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4225E-BA74-4CBD-9F11-E6A24F6DFC77}" type="slidenum">
              <a:rPr lang="en-US" smtClean="0"/>
              <a:t>‹#›</a:t>
            </a:fld>
            <a:endParaRPr lang="en-US" dirty="0"/>
          </a:p>
        </p:txBody>
      </p:sp>
    </p:spTree>
    <p:extLst>
      <p:ext uri="{BB962C8B-B14F-4D97-AF65-F5344CB8AC3E}">
        <p14:creationId xmlns:p14="http://schemas.microsoft.com/office/powerpoint/2010/main" val="241547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Mid Term Answer Key-Fall 2023</a:t>
            </a:r>
            <a:endParaRPr lang="en-US" dirty="0"/>
          </a:p>
        </p:txBody>
      </p:sp>
      <p:sp>
        <p:nvSpPr>
          <p:cNvPr id="3" name="Subtitle 2"/>
          <p:cNvSpPr>
            <a:spLocks noGrp="1"/>
          </p:cNvSpPr>
          <p:nvPr>
            <p:ph type="subTitle" idx="1"/>
          </p:nvPr>
        </p:nvSpPr>
        <p:spPr/>
        <p:txBody>
          <a:bodyPr/>
          <a:lstStyle/>
          <a:p>
            <a:r>
              <a:rPr lang="en-US" dirty="0" smtClean="0"/>
              <a:t>Marketing</a:t>
            </a:r>
            <a:endParaRPr lang="en-US" dirty="0"/>
          </a:p>
        </p:txBody>
      </p:sp>
    </p:spTree>
    <p:extLst>
      <p:ext uri="{BB962C8B-B14F-4D97-AF65-F5344CB8AC3E}">
        <p14:creationId xmlns:p14="http://schemas.microsoft.com/office/powerpoint/2010/main" val="2836529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9149"/>
            <a:ext cx="10515600" cy="781287"/>
          </a:xfrm>
        </p:spPr>
        <p:txBody>
          <a:bodyPr/>
          <a:lstStyle/>
          <a:p>
            <a:r>
              <a:rPr lang="en-US" b="1" dirty="0" smtClean="0"/>
              <a:t>Question 1</a:t>
            </a:r>
            <a:endParaRPr lang="en-US" b="1" dirty="0"/>
          </a:p>
        </p:txBody>
      </p:sp>
      <p:sp>
        <p:nvSpPr>
          <p:cNvPr id="3" name="Content Placeholder 2"/>
          <p:cNvSpPr>
            <a:spLocks noGrp="1"/>
          </p:cNvSpPr>
          <p:nvPr>
            <p:ph idx="1"/>
          </p:nvPr>
        </p:nvSpPr>
        <p:spPr>
          <a:xfrm>
            <a:off x="838200" y="1992573"/>
            <a:ext cx="8346743" cy="4367283"/>
          </a:xfrm>
        </p:spPr>
        <p:txBody>
          <a:bodyPr>
            <a:noAutofit/>
          </a:bodyPr>
          <a:lstStyle/>
          <a:p>
            <a:r>
              <a:rPr lang="en-US" sz="2400" dirty="0" smtClean="0"/>
              <a:t>The research steps we will going to follow are:</a:t>
            </a:r>
          </a:p>
          <a:p>
            <a:pPr marL="514350" indent="-514350">
              <a:buFont typeface="+mj-lt"/>
              <a:buAutoNum type="arabicPeriod"/>
            </a:pPr>
            <a:r>
              <a:rPr lang="en-US" sz="2400" dirty="0" smtClean="0"/>
              <a:t>Defining the problem and Research objective</a:t>
            </a:r>
          </a:p>
          <a:p>
            <a:pPr marL="514350" indent="-514350">
              <a:buFont typeface="+mj-lt"/>
              <a:buAutoNum type="arabicPeriod"/>
            </a:pPr>
            <a:r>
              <a:rPr lang="en-US" sz="2400" dirty="0" smtClean="0"/>
              <a:t>Developing the research plan for collecting the information</a:t>
            </a:r>
          </a:p>
          <a:p>
            <a:pPr marL="514350" indent="-514350">
              <a:buFont typeface="+mj-lt"/>
              <a:buAutoNum type="arabicPeriod"/>
            </a:pPr>
            <a:r>
              <a:rPr lang="en-US" sz="2400" dirty="0" smtClean="0"/>
              <a:t>Implementing the research Plan-Collecting &amp; Analyzing Data</a:t>
            </a:r>
          </a:p>
          <a:p>
            <a:pPr marL="514350" indent="-514350">
              <a:buFont typeface="+mj-lt"/>
              <a:buAutoNum type="arabicPeriod"/>
            </a:pPr>
            <a:r>
              <a:rPr lang="en-US" sz="2400" dirty="0" smtClean="0"/>
              <a:t>Interpreting &amp; Reporting the findings</a:t>
            </a:r>
          </a:p>
          <a:p>
            <a:pPr marL="514350" indent="-514350">
              <a:buFont typeface="+mj-lt"/>
              <a:buAutoNum type="arabicPeriod"/>
            </a:pPr>
            <a:endParaRPr lang="en-US" sz="2000" dirty="0" smtClean="0"/>
          </a:p>
        </p:txBody>
      </p:sp>
    </p:spTree>
    <p:extLst>
      <p:ext uri="{BB962C8B-B14F-4D97-AF65-F5344CB8AC3E}">
        <p14:creationId xmlns:p14="http://schemas.microsoft.com/office/powerpoint/2010/main" val="1039015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529088"/>
            <a:ext cx="10515600" cy="5871712"/>
          </a:xfrm>
        </p:spPr>
        <p:txBody>
          <a:bodyPr>
            <a:normAutofit lnSpcReduction="10000"/>
          </a:bodyPr>
          <a:lstStyle/>
          <a:p>
            <a:r>
              <a:rPr lang="en-US" dirty="0" smtClean="0"/>
              <a:t>Step 1: As we have identified the problem and research objective i.e. it’s a descriptive research</a:t>
            </a:r>
            <a:r>
              <a:rPr lang="en-US" dirty="0" smtClean="0">
                <a:solidFill>
                  <a:srgbClr val="FF0000"/>
                </a:solidFill>
              </a:rPr>
              <a:t>(Your choice) </a:t>
            </a:r>
            <a:r>
              <a:rPr lang="en-US" dirty="0" smtClean="0"/>
              <a:t>as we need to identify the market potential and demand for children’s clothing for newborns through 10 years old.</a:t>
            </a:r>
          </a:p>
          <a:p>
            <a:r>
              <a:rPr lang="en-US" dirty="0" smtClean="0"/>
              <a:t>Step 2: Now we need to develop the research plan to collect the information for our research. For this step we will collect the primary and secondary data as we have chosen Survey approach. </a:t>
            </a:r>
            <a:r>
              <a:rPr lang="en-US" dirty="0" smtClean="0">
                <a:solidFill>
                  <a:srgbClr val="FF0000"/>
                </a:solidFill>
              </a:rPr>
              <a:t>(Your choice) </a:t>
            </a:r>
            <a:r>
              <a:rPr lang="en-US" dirty="0" smtClean="0"/>
              <a:t>For primary &amp; secondary data _____ </a:t>
            </a:r>
            <a:r>
              <a:rPr lang="en-US" dirty="0" smtClean="0">
                <a:solidFill>
                  <a:srgbClr val="FF0000"/>
                </a:solidFill>
              </a:rPr>
              <a:t>(Define Sources, Instrument &amp; Sample plan for data collection)</a:t>
            </a:r>
          </a:p>
          <a:p>
            <a:r>
              <a:rPr lang="en-US" dirty="0" smtClean="0"/>
              <a:t>Step 3: In the third step we will actually implement the research plan. __________. Now we will process and analyze the data for the interpretation.</a:t>
            </a:r>
          </a:p>
          <a:p>
            <a:r>
              <a:rPr lang="en-US" dirty="0" smtClean="0"/>
              <a:t>Step 4: The collection of the data clearly states that there is no such demand for children’s clothing </a:t>
            </a:r>
            <a:r>
              <a:rPr lang="en-US" dirty="0" smtClean="0">
                <a:solidFill>
                  <a:srgbClr val="FF0000"/>
                </a:solidFill>
              </a:rPr>
              <a:t>(your choice) </a:t>
            </a:r>
            <a:r>
              <a:rPr lang="en-US" dirty="0" smtClean="0"/>
              <a:t>because____ </a:t>
            </a:r>
            <a:r>
              <a:rPr lang="en-US" dirty="0" smtClean="0">
                <a:solidFill>
                  <a:srgbClr val="FF0000"/>
                </a:solidFill>
              </a:rPr>
              <a:t>(your choice)</a:t>
            </a:r>
            <a:endParaRPr lang="en-US" dirty="0">
              <a:solidFill>
                <a:srgbClr val="FF0000"/>
              </a:solidFill>
            </a:endParaRPr>
          </a:p>
        </p:txBody>
      </p:sp>
    </p:spTree>
    <p:extLst>
      <p:ext uri="{BB962C8B-B14F-4D97-AF65-F5344CB8AC3E}">
        <p14:creationId xmlns:p14="http://schemas.microsoft.com/office/powerpoint/2010/main" val="1413444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Notes</a:t>
            </a:r>
            <a:endParaRPr lang="en-US" dirty="0"/>
          </a:p>
        </p:txBody>
      </p:sp>
      <p:sp>
        <p:nvSpPr>
          <p:cNvPr id="3" name="Content Placeholder 2"/>
          <p:cNvSpPr>
            <a:spLocks noGrp="1"/>
          </p:cNvSpPr>
          <p:nvPr>
            <p:ph idx="1"/>
          </p:nvPr>
        </p:nvSpPr>
        <p:spPr/>
        <p:txBody>
          <a:bodyPr/>
          <a:lstStyle/>
          <a:p>
            <a:r>
              <a:rPr lang="en-US" dirty="0" smtClean="0"/>
              <a:t>Descriptive or Exploratory or Causal</a:t>
            </a:r>
          </a:p>
          <a:p>
            <a:r>
              <a:rPr lang="en-US" dirty="0" smtClean="0"/>
              <a:t>Observational or Experimental or Survey Research</a:t>
            </a:r>
          </a:p>
          <a:p>
            <a:r>
              <a:rPr lang="en-US" dirty="0" smtClean="0"/>
              <a:t>Sources for Secondary data can be any website, government records, company’s reports etc.</a:t>
            </a:r>
          </a:p>
          <a:p>
            <a:r>
              <a:rPr lang="en-US" dirty="0" smtClean="0"/>
              <a:t>Research Instrument for primary data can be questionnaires, online survey or poll or any other form of mechanical devices.</a:t>
            </a:r>
            <a:endParaRPr lang="en-US" dirty="0"/>
          </a:p>
        </p:txBody>
      </p:sp>
    </p:spTree>
    <p:extLst>
      <p:ext uri="{BB962C8B-B14F-4D97-AF65-F5344CB8AC3E}">
        <p14:creationId xmlns:p14="http://schemas.microsoft.com/office/powerpoint/2010/main" val="2652407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a:bodyPr>
          <a:lstStyle/>
          <a:p>
            <a:r>
              <a:rPr lang="en-US" dirty="0" smtClean="0"/>
              <a:t>Amazon is following Marketing Concept. </a:t>
            </a:r>
          </a:p>
          <a:p>
            <a:r>
              <a:rPr lang="en-US" dirty="0" smtClean="0"/>
              <a:t>As the marketing concept depends upon producing such products according to the needs and wants of target markets and delivering the desired satisfactions better than competitors do. Under the marketing concept, customer focus and value are the paths to sales and profits. Instead of a product-centered “make and sell” philosophy, the marketing concept is a customer-centered “sense and respond” philosophy.</a:t>
            </a:r>
          </a:p>
        </p:txBody>
      </p:sp>
    </p:spTree>
    <p:extLst>
      <p:ext uri="{BB962C8B-B14F-4D97-AF65-F5344CB8AC3E}">
        <p14:creationId xmlns:p14="http://schemas.microsoft.com/office/powerpoint/2010/main" val="832410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p:txBody>
          <a:bodyPr>
            <a:normAutofit fontScale="92500"/>
          </a:bodyPr>
          <a:lstStyle/>
          <a:p>
            <a:r>
              <a:rPr lang="en-US" dirty="0" smtClean="0"/>
              <a:t>According to the BCG matrix of Nestle, KitKat &amp; Maggie are the question Mark products whereas Milky bar &amp; Nestle Classic are the Dog products.</a:t>
            </a:r>
          </a:p>
          <a:p>
            <a:r>
              <a:rPr lang="en-US" dirty="0" smtClean="0"/>
              <a:t>Question marks are low-share business units in high-growth markets. They require a lot of cash to hold their share, let alone increase it. Management of Nestle has to think hard about these products. They can build the question mark products into stars by investing it in more.</a:t>
            </a:r>
          </a:p>
          <a:p>
            <a:r>
              <a:rPr lang="en-US" dirty="0" smtClean="0"/>
              <a:t>Dogs are low-growth, low-share businesses and products. They may generate enough cash to maintain themselves but do not promise to be large sources of cash. Nestle can divest the SBU by selling it or phasing it out and using the resources elsewhere.</a:t>
            </a:r>
            <a:endParaRPr lang="en-US" dirty="0"/>
          </a:p>
        </p:txBody>
      </p:sp>
    </p:spTree>
    <p:extLst>
      <p:ext uri="{BB962C8B-B14F-4D97-AF65-F5344CB8AC3E}">
        <p14:creationId xmlns:p14="http://schemas.microsoft.com/office/powerpoint/2010/main" val="1146614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454</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Mid Term Answer Key-Fall 2023</vt:lpstr>
      <vt:lpstr>Question 1</vt:lpstr>
      <vt:lpstr>PowerPoint Presentation</vt:lpstr>
      <vt:lpstr>Other Notes</vt:lpstr>
      <vt:lpstr>Question 2</vt:lpstr>
      <vt:lpstr>Question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Areeba Khan</dc:creator>
  <cp:lastModifiedBy>Areeba Khan</cp:lastModifiedBy>
  <cp:revision>10</cp:revision>
  <cp:lastPrinted>2023-11-22T12:33:25Z</cp:lastPrinted>
  <dcterms:created xsi:type="dcterms:W3CDTF">2023-11-22T08:04:18Z</dcterms:created>
  <dcterms:modified xsi:type="dcterms:W3CDTF">2023-11-22T12:34:19Z</dcterms:modified>
</cp:coreProperties>
</file>