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83" r:id="rId4"/>
    <p:sldId id="257" r:id="rId5"/>
    <p:sldId id="258" r:id="rId6"/>
    <p:sldId id="259" r:id="rId7"/>
    <p:sldId id="284" r:id="rId8"/>
    <p:sldId id="265" r:id="rId9"/>
    <p:sldId id="278" r:id="rId10"/>
    <p:sldId id="269" r:id="rId11"/>
    <p:sldId id="277" r:id="rId12"/>
    <p:sldId id="290" r:id="rId13"/>
    <p:sldId id="291" r:id="rId14"/>
  </p:sldIdLst>
  <p:sldSz cx="9144000" cy="5143500" type="screen16x9"/>
  <p:notesSz cx="6858000" cy="9144000"/>
  <p:embeddedFontLst>
    <p:embeddedFont>
      <p:font typeface="Fira Sans" panose="020B05030500000200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03557-7498-AE99-B218-401AB1A34D09}" v="625" dt="2024-01-16T20:20:5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8" d="100"/>
          <a:sy n="128" d="100"/>
        </p:scale>
        <p:origin x="113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92af0b8686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92af0b8686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a:extLst>
            <a:ext uri="{FF2B5EF4-FFF2-40B4-BE49-F238E27FC236}">
              <a16:creationId xmlns:a16="http://schemas.microsoft.com/office/drawing/2014/main" id="{03795B3B-AAB7-E06B-E70C-C979DFEA89CB}"/>
            </a:ext>
          </a:extLst>
        </p:cNvPr>
        <p:cNvGrpSpPr/>
        <p:nvPr/>
      </p:nvGrpSpPr>
      <p:grpSpPr>
        <a:xfrm>
          <a:off x="0" y="0"/>
          <a:ext cx="0" cy="0"/>
          <a:chOff x="0" y="0"/>
          <a:chExt cx="0" cy="0"/>
        </a:xfrm>
      </p:grpSpPr>
      <p:sp>
        <p:nvSpPr>
          <p:cNvPr id="1504" name="Google Shape;1504;g941ce02eb3_0_46:notes">
            <a:extLst>
              <a:ext uri="{FF2B5EF4-FFF2-40B4-BE49-F238E27FC236}">
                <a16:creationId xmlns:a16="http://schemas.microsoft.com/office/drawing/2014/main" id="{1969BD63-F599-AEFC-67E7-DE4241AA0E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941ce02eb3_0_46:notes">
            <a:extLst>
              <a:ext uri="{FF2B5EF4-FFF2-40B4-BE49-F238E27FC236}">
                <a16:creationId xmlns:a16="http://schemas.microsoft.com/office/drawing/2014/main" id="{E1152053-FBBA-BAF8-AC9F-51DCA43BF8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38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C599E4F9-A6B2-6851-DD59-1A1EF7A7D6D4}"/>
            </a:ext>
          </a:extLst>
        </p:cNvPr>
        <p:cNvGrpSpPr/>
        <p:nvPr/>
      </p:nvGrpSpPr>
      <p:grpSpPr>
        <a:xfrm>
          <a:off x="0" y="0"/>
          <a:ext cx="0" cy="0"/>
          <a:chOff x="0" y="0"/>
          <a:chExt cx="0" cy="0"/>
        </a:xfrm>
      </p:grpSpPr>
      <p:sp>
        <p:nvSpPr>
          <p:cNvPr id="54" name="Google Shape;54;p:notes">
            <a:extLst>
              <a:ext uri="{FF2B5EF4-FFF2-40B4-BE49-F238E27FC236}">
                <a16:creationId xmlns:a16="http://schemas.microsoft.com/office/drawing/2014/main" id="{13E5EE0B-EF89-9C19-6C2F-60907A0611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a:extLst>
              <a:ext uri="{FF2B5EF4-FFF2-40B4-BE49-F238E27FC236}">
                <a16:creationId xmlns:a16="http://schemas.microsoft.com/office/drawing/2014/main" id="{F66A143D-C30D-2AFF-69EE-F4D557A7E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359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941ce02e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941ce02e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cf4b03b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cf4b03b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fcf4b03b4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fcf4b03b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fcf4b03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fcf4b03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92af0b8686_1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92af0b8686_1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90c546247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90c546247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941ce02e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941ce02e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0c5462474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0c5462474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479025" y="1385475"/>
            <a:ext cx="3100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723398" y="2738150"/>
            <a:ext cx="2611500" cy="571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Medium"/>
              <a:buNone/>
              <a:defRPr sz="2800">
                <a:solidFill>
                  <a:schemeClr val="dk1"/>
                </a:solidFill>
                <a:latin typeface="Fira Sans Condensed Medium"/>
                <a:ea typeface="Fira Sans Condensed Medium"/>
                <a:cs typeface="Fira Sans Condensed Medium"/>
                <a:sym typeface="Fira Sans Condensed Medium"/>
              </a:defRPr>
            </a:lvl1pPr>
            <a:lvl2pPr lvl="1">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2pPr>
            <a:lvl3pPr lvl="2">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3pPr>
            <a:lvl4pPr lvl="3">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4pPr>
            <a:lvl5pPr lvl="4">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5pPr>
            <a:lvl6pPr lvl="5">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6pPr>
            <a:lvl7pPr lvl="6">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7pPr>
            <a:lvl8pPr lvl="7">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8pPr>
            <a:lvl9pPr lvl="8">
              <a:spcBef>
                <a:spcPts val="0"/>
              </a:spcBef>
              <a:spcAft>
                <a:spcPts val="0"/>
              </a:spcAft>
              <a:buClr>
                <a:schemeClr val="dk1"/>
              </a:buClr>
              <a:buSzPts val="2800"/>
              <a:buFont typeface="Fira Sans Condensed"/>
              <a:buNone/>
              <a:defRPr sz="2800">
                <a:solidFill>
                  <a:schemeClr val="dk1"/>
                </a:solidFill>
                <a:latin typeface="Fira Sans Condensed"/>
                <a:ea typeface="Fira Sans Condensed"/>
                <a:cs typeface="Fira Sans Condensed"/>
                <a:sym typeface="Fira Sans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5209434" y="1675868"/>
            <a:ext cx="3593538"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Marketing Perspective</a:t>
            </a:r>
            <a:endParaRPr dirty="0"/>
          </a:p>
        </p:txBody>
      </p:sp>
      <p:sp>
        <p:nvSpPr>
          <p:cNvPr id="58" name="Google Shape;58;p15"/>
          <p:cNvSpPr txBox="1">
            <a:spLocks noGrp="1"/>
          </p:cNvSpPr>
          <p:nvPr>
            <p:ph type="subTitle" idx="1"/>
          </p:nvPr>
        </p:nvSpPr>
        <p:spPr>
          <a:xfrm>
            <a:off x="5628532" y="2924771"/>
            <a:ext cx="2611500" cy="57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Rare Products</a:t>
            </a:r>
            <a:endParaRPr sz="2000" dirty="0"/>
          </a:p>
        </p:txBody>
      </p:sp>
      <p:grpSp>
        <p:nvGrpSpPr>
          <p:cNvPr id="59" name="Google Shape;59;p15"/>
          <p:cNvGrpSpPr/>
          <p:nvPr/>
        </p:nvGrpSpPr>
        <p:grpSpPr>
          <a:xfrm>
            <a:off x="-1568330" y="380946"/>
            <a:ext cx="6777764" cy="6003051"/>
            <a:chOff x="-1282980" y="380946"/>
            <a:chExt cx="6777764" cy="6003051"/>
          </a:xfrm>
        </p:grpSpPr>
        <p:grpSp>
          <p:nvGrpSpPr>
            <p:cNvPr id="60" name="Google Shape;60;p15"/>
            <p:cNvGrpSpPr/>
            <p:nvPr/>
          </p:nvGrpSpPr>
          <p:grpSpPr>
            <a:xfrm>
              <a:off x="-1282980" y="380946"/>
              <a:ext cx="6777764" cy="6003051"/>
              <a:chOff x="1672200" y="962800"/>
              <a:chExt cx="4248050" cy="3762725"/>
            </a:xfrm>
          </p:grpSpPr>
          <p:sp>
            <p:nvSpPr>
              <p:cNvPr id="61" name="Google Shape;61;p15"/>
              <p:cNvSpPr/>
              <p:nvPr/>
            </p:nvSpPr>
            <p:spPr>
              <a:xfrm>
                <a:off x="3114050" y="1064525"/>
                <a:ext cx="1376025" cy="1191725"/>
              </a:xfrm>
              <a:custGeom>
                <a:avLst/>
                <a:gdLst/>
                <a:ahLst/>
                <a:cxnLst/>
                <a:rect l="l" t="t" r="r" b="b"/>
                <a:pathLst>
                  <a:path w="55041" h="47669" extrusionOk="0">
                    <a:moveTo>
                      <a:pt x="13777" y="1"/>
                    </a:moveTo>
                    <a:lnTo>
                      <a:pt x="1" y="23851"/>
                    </a:lnTo>
                    <a:lnTo>
                      <a:pt x="13777" y="47668"/>
                    </a:lnTo>
                    <a:lnTo>
                      <a:pt x="41297" y="47668"/>
                    </a:lnTo>
                    <a:lnTo>
                      <a:pt x="55040" y="23851"/>
                    </a:lnTo>
                    <a:lnTo>
                      <a:pt x="4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253325" y="962800"/>
                <a:ext cx="1107475" cy="270225"/>
              </a:xfrm>
              <a:custGeom>
                <a:avLst/>
                <a:gdLst/>
                <a:ahLst/>
                <a:cxnLst/>
                <a:rect l="l" t="t" r="r" b="b"/>
                <a:pathLst>
                  <a:path w="44299" h="10809" fill="none" extrusionOk="0">
                    <a:moveTo>
                      <a:pt x="44299" y="10808"/>
                    </a:moveTo>
                    <a:lnTo>
                      <a:pt x="38061" y="0"/>
                    </a:lnTo>
                    <a:lnTo>
                      <a:pt x="5838" y="0"/>
                    </a:lnTo>
                    <a:lnTo>
                      <a:pt x="1" y="10141"/>
                    </a:lnTo>
                  </a:path>
                </a:pathLst>
              </a:custGeom>
              <a:noFill/>
              <a:ln w="750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351600" y="1022000"/>
                <a:ext cx="680525" cy="588775"/>
              </a:xfrm>
              <a:custGeom>
                <a:avLst/>
                <a:gdLst/>
                <a:ahLst/>
                <a:cxnLst/>
                <a:rect l="l" t="t" r="r" b="b"/>
                <a:pathLst>
                  <a:path w="27221" h="23551" extrusionOk="0">
                    <a:moveTo>
                      <a:pt x="6806" y="1"/>
                    </a:moveTo>
                    <a:lnTo>
                      <a:pt x="1" y="11776"/>
                    </a:lnTo>
                    <a:lnTo>
                      <a:pt x="6806" y="23551"/>
                    </a:lnTo>
                    <a:lnTo>
                      <a:pt x="20416" y="23551"/>
                    </a:lnTo>
                    <a:lnTo>
                      <a:pt x="27220" y="11776"/>
                    </a:lnTo>
                    <a:lnTo>
                      <a:pt x="20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23975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67220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572850" y="1022000"/>
                <a:ext cx="680500" cy="588775"/>
              </a:xfrm>
              <a:custGeom>
                <a:avLst/>
                <a:gdLst/>
                <a:ahLst/>
                <a:cxnLst/>
                <a:rect l="l" t="t" r="r" b="b"/>
                <a:pathLst>
                  <a:path w="27220" h="23551" extrusionOk="0">
                    <a:moveTo>
                      <a:pt x="6805" y="1"/>
                    </a:moveTo>
                    <a:lnTo>
                      <a:pt x="0" y="11776"/>
                    </a:lnTo>
                    <a:lnTo>
                      <a:pt x="6805" y="23551"/>
                    </a:lnTo>
                    <a:lnTo>
                      <a:pt x="20415" y="23551"/>
                    </a:lnTo>
                    <a:lnTo>
                      <a:pt x="27220" y="11776"/>
                    </a:lnTo>
                    <a:lnTo>
                      <a:pt x="204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4351600" y="4116725"/>
                <a:ext cx="680525" cy="588775"/>
              </a:xfrm>
              <a:custGeom>
                <a:avLst/>
                <a:gdLst/>
                <a:ahLst/>
                <a:cxnLst/>
                <a:rect l="l" t="t" r="r" b="b"/>
                <a:pathLst>
                  <a:path w="27221" h="23551" extrusionOk="0">
                    <a:moveTo>
                      <a:pt x="6806" y="0"/>
                    </a:moveTo>
                    <a:lnTo>
                      <a:pt x="1" y="11775"/>
                    </a:lnTo>
                    <a:lnTo>
                      <a:pt x="6806" y="23551"/>
                    </a:lnTo>
                    <a:lnTo>
                      <a:pt x="20416" y="23551"/>
                    </a:lnTo>
                    <a:lnTo>
                      <a:pt x="27220" y="11775"/>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72850" y="4116725"/>
                <a:ext cx="680500" cy="588775"/>
              </a:xfrm>
              <a:custGeom>
                <a:avLst/>
                <a:gdLst/>
                <a:ahLst/>
                <a:cxnLst/>
                <a:rect l="l" t="t" r="r" b="b"/>
                <a:pathLst>
                  <a:path w="27220" h="23551" extrusionOk="0">
                    <a:moveTo>
                      <a:pt x="6805" y="0"/>
                    </a:moveTo>
                    <a:lnTo>
                      <a:pt x="0" y="11775"/>
                    </a:lnTo>
                    <a:lnTo>
                      <a:pt x="6805" y="23551"/>
                    </a:lnTo>
                    <a:lnTo>
                      <a:pt x="20415" y="23551"/>
                    </a:lnTo>
                    <a:lnTo>
                      <a:pt x="27220" y="11775"/>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4146475"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982050" y="1553225"/>
                <a:ext cx="663850" cy="948200"/>
              </a:xfrm>
              <a:custGeom>
                <a:avLst/>
                <a:gdLst/>
                <a:ahLst/>
                <a:cxnLst/>
                <a:rect l="l" t="t" r="r" b="b"/>
                <a:pathLst>
                  <a:path w="26554" h="37928" fill="none" extrusionOk="0">
                    <a:moveTo>
                      <a:pt x="20916" y="37927"/>
                    </a:moveTo>
                    <a:lnTo>
                      <a:pt x="26553" y="28120"/>
                    </a:lnTo>
                    <a:lnTo>
                      <a:pt x="10342" y="0"/>
                    </a:lnTo>
                    <a:lnTo>
                      <a:pt x="1" y="0"/>
                    </a:lnTo>
                  </a:path>
                </a:pathLst>
              </a:custGeom>
              <a:noFill/>
              <a:ln w="750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82500"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1974075" y="1566575"/>
                <a:ext cx="701375" cy="963200"/>
              </a:xfrm>
              <a:custGeom>
                <a:avLst/>
                <a:gdLst/>
                <a:ahLst/>
                <a:cxnLst/>
                <a:rect l="l" t="t" r="r" b="b"/>
                <a:pathLst>
                  <a:path w="28055" h="38528" fill="none" extrusionOk="0">
                    <a:moveTo>
                      <a:pt x="28054" y="0"/>
                    </a:moveTo>
                    <a:lnTo>
                      <a:pt x="15912" y="0"/>
                    </a:lnTo>
                    <a:lnTo>
                      <a:pt x="1" y="27586"/>
                    </a:lnTo>
                    <a:lnTo>
                      <a:pt x="6305" y="38528"/>
                    </a:lnTo>
                  </a:path>
                </a:pathLst>
              </a:custGeom>
              <a:noFill/>
              <a:ln w="750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146475"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947875" y="3201075"/>
                <a:ext cx="698025" cy="949875"/>
              </a:xfrm>
              <a:custGeom>
                <a:avLst/>
                <a:gdLst/>
                <a:ahLst/>
                <a:cxnLst/>
                <a:rect l="l" t="t" r="r" b="b"/>
                <a:pathLst>
                  <a:path w="27921" h="37995" fill="none" extrusionOk="0">
                    <a:moveTo>
                      <a:pt x="0" y="37994"/>
                    </a:moveTo>
                    <a:lnTo>
                      <a:pt x="11709" y="37994"/>
                    </a:lnTo>
                    <a:lnTo>
                      <a:pt x="27920" y="9874"/>
                    </a:lnTo>
                    <a:lnTo>
                      <a:pt x="22250" y="0"/>
                    </a:lnTo>
                  </a:path>
                </a:pathLst>
              </a:custGeom>
              <a:noFill/>
              <a:ln w="7500"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082500"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1975750" y="3186050"/>
                <a:ext cx="699700" cy="949875"/>
              </a:xfrm>
              <a:custGeom>
                <a:avLst/>
                <a:gdLst/>
                <a:ahLst/>
                <a:cxnLst/>
                <a:rect l="l" t="t" r="r" b="b"/>
                <a:pathLst>
                  <a:path w="27988" h="37995" fill="none" extrusionOk="0">
                    <a:moveTo>
                      <a:pt x="6038" y="1"/>
                    </a:moveTo>
                    <a:lnTo>
                      <a:pt x="0" y="10475"/>
                    </a:lnTo>
                    <a:lnTo>
                      <a:pt x="15878" y="37995"/>
                    </a:lnTo>
                    <a:lnTo>
                      <a:pt x="27987" y="37995"/>
                    </a:lnTo>
                  </a:path>
                </a:pathLst>
              </a:custGeom>
              <a:noFill/>
              <a:ln w="750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114050" y="3447900"/>
                <a:ext cx="1376025" cy="1191725"/>
              </a:xfrm>
              <a:custGeom>
                <a:avLst/>
                <a:gdLst/>
                <a:ahLst/>
                <a:cxnLst/>
                <a:rect l="l" t="t" r="r" b="b"/>
                <a:pathLst>
                  <a:path w="55041" h="47669" extrusionOk="0">
                    <a:moveTo>
                      <a:pt x="13777" y="1"/>
                    </a:moveTo>
                    <a:lnTo>
                      <a:pt x="1" y="23818"/>
                    </a:lnTo>
                    <a:lnTo>
                      <a:pt x="13777" y="47668"/>
                    </a:lnTo>
                    <a:lnTo>
                      <a:pt x="41297" y="47668"/>
                    </a:lnTo>
                    <a:lnTo>
                      <a:pt x="55040" y="23818"/>
                    </a:lnTo>
                    <a:lnTo>
                      <a:pt x="412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264175" y="4495325"/>
                <a:ext cx="1071625" cy="230200"/>
              </a:xfrm>
              <a:custGeom>
                <a:avLst/>
                <a:gdLst/>
                <a:ahLst/>
                <a:cxnLst/>
                <a:rect l="l" t="t" r="r" b="b"/>
                <a:pathLst>
                  <a:path w="42865" h="9208" fill="none" extrusionOk="0">
                    <a:moveTo>
                      <a:pt x="0" y="1"/>
                    </a:moveTo>
                    <a:lnTo>
                      <a:pt x="5304" y="9207"/>
                    </a:lnTo>
                    <a:lnTo>
                      <a:pt x="37727" y="9207"/>
                    </a:lnTo>
                    <a:lnTo>
                      <a:pt x="42864" y="334"/>
                    </a:lnTo>
                  </a:path>
                </a:pathLst>
              </a:custGeom>
              <a:noFill/>
              <a:ln w="7500" cap="rnd"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50075" y="2069425"/>
                <a:ext cx="904000" cy="234350"/>
              </a:xfrm>
              <a:custGeom>
                <a:avLst/>
                <a:gdLst/>
                <a:ahLst/>
                <a:cxnLst/>
                <a:rect l="l" t="t" r="r" b="b"/>
                <a:pathLst>
                  <a:path w="36160" h="9374" extrusionOk="0">
                    <a:moveTo>
                      <a:pt x="0" y="0"/>
                    </a:moveTo>
                    <a:lnTo>
                      <a:pt x="5437" y="9374"/>
                    </a:lnTo>
                    <a:lnTo>
                      <a:pt x="30755" y="9374"/>
                    </a:lnTo>
                    <a:lnTo>
                      <a:pt x="36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118950" y="2069425"/>
                <a:ext cx="587100" cy="783075"/>
              </a:xfrm>
              <a:custGeom>
                <a:avLst/>
                <a:gdLst/>
                <a:ahLst/>
                <a:cxnLst/>
                <a:rect l="l" t="t" r="r" b="b"/>
                <a:pathLst>
                  <a:path w="23484" h="31323" extrusionOk="0">
                    <a:moveTo>
                      <a:pt x="5404" y="0"/>
                    </a:moveTo>
                    <a:lnTo>
                      <a:pt x="0" y="9374"/>
                    </a:lnTo>
                    <a:lnTo>
                      <a:pt x="12676" y="31323"/>
                    </a:lnTo>
                    <a:lnTo>
                      <a:pt x="23484" y="31323"/>
                    </a:lnTo>
                    <a:lnTo>
                      <a:pt x="5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898075" y="2069425"/>
                <a:ext cx="587950" cy="783075"/>
              </a:xfrm>
              <a:custGeom>
                <a:avLst/>
                <a:gdLst/>
                <a:ahLst/>
                <a:cxnLst/>
                <a:rect l="l" t="t" r="r" b="b"/>
                <a:pathLst>
                  <a:path w="23518" h="31323" extrusionOk="0">
                    <a:moveTo>
                      <a:pt x="18080" y="0"/>
                    </a:moveTo>
                    <a:lnTo>
                      <a:pt x="0" y="31323"/>
                    </a:lnTo>
                    <a:lnTo>
                      <a:pt x="10842" y="31323"/>
                    </a:lnTo>
                    <a:lnTo>
                      <a:pt x="23517" y="9374"/>
                    </a:lnTo>
                    <a:lnTo>
                      <a:pt x="18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118950" y="2852475"/>
                <a:ext cx="587100" cy="782250"/>
              </a:xfrm>
              <a:custGeom>
                <a:avLst/>
                <a:gdLst/>
                <a:ahLst/>
                <a:cxnLst/>
                <a:rect l="l" t="t" r="r" b="b"/>
                <a:pathLst>
                  <a:path w="23484" h="31290" extrusionOk="0">
                    <a:moveTo>
                      <a:pt x="12676" y="1"/>
                    </a:moveTo>
                    <a:lnTo>
                      <a:pt x="0" y="21917"/>
                    </a:lnTo>
                    <a:lnTo>
                      <a:pt x="5404" y="31290"/>
                    </a:lnTo>
                    <a:lnTo>
                      <a:pt x="2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98075" y="2852475"/>
                <a:ext cx="587950" cy="782250"/>
              </a:xfrm>
              <a:custGeom>
                <a:avLst/>
                <a:gdLst/>
                <a:ahLst/>
                <a:cxnLst/>
                <a:rect l="l" t="t" r="r" b="b"/>
                <a:pathLst>
                  <a:path w="23518" h="31290" extrusionOk="0">
                    <a:moveTo>
                      <a:pt x="0" y="1"/>
                    </a:moveTo>
                    <a:lnTo>
                      <a:pt x="18080" y="31290"/>
                    </a:lnTo>
                    <a:lnTo>
                      <a:pt x="23517" y="21917"/>
                    </a:lnTo>
                    <a:lnTo>
                      <a:pt x="10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350075" y="3400375"/>
                <a:ext cx="904000" cy="234350"/>
              </a:xfrm>
              <a:custGeom>
                <a:avLst/>
                <a:gdLst/>
                <a:ahLst/>
                <a:cxnLst/>
                <a:rect l="l" t="t" r="r" b="b"/>
                <a:pathLst>
                  <a:path w="36160" h="9374" extrusionOk="0">
                    <a:moveTo>
                      <a:pt x="5437" y="1"/>
                    </a:moveTo>
                    <a:lnTo>
                      <a:pt x="0" y="9374"/>
                    </a:lnTo>
                    <a:lnTo>
                      <a:pt x="36159" y="9374"/>
                    </a:lnTo>
                    <a:lnTo>
                      <a:pt x="30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114050" y="2256225"/>
                <a:ext cx="1376025" cy="1191700"/>
              </a:xfrm>
              <a:custGeom>
                <a:avLst/>
                <a:gdLst/>
                <a:ahLst/>
                <a:cxnLst/>
                <a:rect l="l" t="t" r="r" b="b"/>
                <a:pathLst>
                  <a:path w="55041" h="47668" extrusionOk="0">
                    <a:moveTo>
                      <a:pt x="13777" y="0"/>
                    </a:moveTo>
                    <a:lnTo>
                      <a:pt x="1" y="23851"/>
                    </a:lnTo>
                    <a:lnTo>
                      <a:pt x="13777" y="47668"/>
                    </a:lnTo>
                    <a:lnTo>
                      <a:pt x="41297" y="47668"/>
                    </a:lnTo>
                    <a:lnTo>
                      <a:pt x="55040" y="23851"/>
                    </a:lnTo>
                    <a:lnTo>
                      <a:pt x="41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195775" y="2327100"/>
                <a:ext cx="1213400" cy="1049950"/>
              </a:xfrm>
              <a:custGeom>
                <a:avLst/>
                <a:gdLst/>
                <a:ahLst/>
                <a:cxnLst/>
                <a:rect l="l" t="t" r="r" b="b"/>
                <a:pathLst>
                  <a:path w="48536" h="41998" extrusionOk="0">
                    <a:moveTo>
                      <a:pt x="12143" y="1"/>
                    </a:moveTo>
                    <a:lnTo>
                      <a:pt x="1" y="21016"/>
                    </a:lnTo>
                    <a:lnTo>
                      <a:pt x="12143" y="41998"/>
                    </a:lnTo>
                    <a:lnTo>
                      <a:pt x="36394" y="41998"/>
                    </a:lnTo>
                    <a:lnTo>
                      <a:pt x="48536" y="21016"/>
                    </a:lnTo>
                    <a:lnTo>
                      <a:pt x="36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253325" y="2376300"/>
                <a:ext cx="1098300" cy="951550"/>
              </a:xfrm>
              <a:custGeom>
                <a:avLst/>
                <a:gdLst/>
                <a:ahLst/>
                <a:cxnLst/>
                <a:rect l="l" t="t" r="r" b="b"/>
                <a:pathLst>
                  <a:path w="43932" h="38062" fill="none" extrusionOk="0">
                    <a:moveTo>
                      <a:pt x="32957" y="1"/>
                    </a:moveTo>
                    <a:lnTo>
                      <a:pt x="10975" y="1"/>
                    </a:lnTo>
                    <a:lnTo>
                      <a:pt x="1" y="19048"/>
                    </a:lnTo>
                    <a:lnTo>
                      <a:pt x="10975" y="38061"/>
                    </a:lnTo>
                    <a:lnTo>
                      <a:pt x="32957" y="38061"/>
                    </a:lnTo>
                    <a:lnTo>
                      <a:pt x="43932" y="19048"/>
                    </a:lnTo>
                    <a:close/>
                  </a:path>
                </a:pathLst>
              </a:custGeom>
              <a:noFill/>
              <a:ln w="125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563550" y="2438850"/>
                <a:ext cx="477025" cy="25"/>
              </a:xfrm>
              <a:custGeom>
                <a:avLst/>
                <a:gdLst/>
                <a:ahLst/>
                <a:cxnLst/>
                <a:rect l="l" t="t" r="r" b="b"/>
                <a:pathLst>
                  <a:path w="19081" h="1" fill="none" extrusionOk="0">
                    <a:moveTo>
                      <a:pt x="19081" y="1"/>
                    </a:moveTo>
                    <a:lnTo>
                      <a:pt x="0" y="1"/>
                    </a:lnTo>
                  </a:path>
                </a:pathLst>
              </a:custGeom>
              <a:noFill/>
              <a:ln w="2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25050" y="2438850"/>
                <a:ext cx="238525" cy="413650"/>
              </a:xfrm>
              <a:custGeom>
                <a:avLst/>
                <a:gdLst/>
                <a:ahLst/>
                <a:cxnLst/>
                <a:rect l="l" t="t" r="r" b="b"/>
                <a:pathLst>
                  <a:path w="9541" h="16546" fill="none" extrusionOk="0">
                    <a:moveTo>
                      <a:pt x="9540" y="1"/>
                    </a:moveTo>
                    <a:lnTo>
                      <a:pt x="0" y="16546"/>
                    </a:lnTo>
                  </a:path>
                </a:pathLst>
              </a:custGeom>
              <a:noFill/>
              <a:ln w="2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325050" y="2852475"/>
                <a:ext cx="238525" cy="412825"/>
              </a:xfrm>
              <a:custGeom>
                <a:avLst/>
                <a:gdLst/>
                <a:ahLst/>
                <a:cxnLst/>
                <a:rect l="l" t="t" r="r" b="b"/>
                <a:pathLst>
                  <a:path w="9541" h="16513" fill="none" extrusionOk="0">
                    <a:moveTo>
                      <a:pt x="0" y="1"/>
                    </a:moveTo>
                    <a:lnTo>
                      <a:pt x="9540" y="16513"/>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63550" y="3265275"/>
                <a:ext cx="477025" cy="25"/>
              </a:xfrm>
              <a:custGeom>
                <a:avLst/>
                <a:gdLst/>
                <a:ahLst/>
                <a:cxnLst/>
                <a:rect l="l" t="t" r="r" b="b"/>
                <a:pathLst>
                  <a:path w="19081" h="1" fill="none" extrusionOk="0">
                    <a:moveTo>
                      <a:pt x="0" y="1"/>
                    </a:moveTo>
                    <a:lnTo>
                      <a:pt x="19081" y="1"/>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4040550" y="2852475"/>
                <a:ext cx="238525" cy="412825"/>
              </a:xfrm>
              <a:custGeom>
                <a:avLst/>
                <a:gdLst/>
                <a:ahLst/>
                <a:cxnLst/>
                <a:rect l="l" t="t" r="r" b="b"/>
                <a:pathLst>
                  <a:path w="9541" h="16513" fill="none" extrusionOk="0">
                    <a:moveTo>
                      <a:pt x="1" y="16513"/>
                    </a:moveTo>
                    <a:lnTo>
                      <a:pt x="9541" y="1"/>
                    </a:ln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4040550" y="2438850"/>
                <a:ext cx="238525" cy="413650"/>
              </a:xfrm>
              <a:custGeom>
                <a:avLst/>
                <a:gdLst/>
                <a:ahLst/>
                <a:cxnLst/>
                <a:rect l="l" t="t" r="r" b="b"/>
                <a:pathLst>
                  <a:path w="9541" h="16546" fill="none" extrusionOk="0">
                    <a:moveTo>
                      <a:pt x="9541" y="16546"/>
                    </a:moveTo>
                    <a:lnTo>
                      <a:pt x="1" y="1"/>
                    </a:lnTo>
                  </a:path>
                </a:pathLst>
              </a:custGeom>
              <a:noFill/>
              <a:ln w="2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3285079" y="697952"/>
              <a:ext cx="478414" cy="478414"/>
              <a:chOff x="1049375" y="2680675"/>
              <a:chExt cx="297725" cy="297725"/>
            </a:xfrm>
          </p:grpSpPr>
          <p:sp>
            <p:nvSpPr>
              <p:cNvPr id="95" name="Google Shape;95;p15"/>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5"/>
            <p:cNvGrpSpPr/>
            <p:nvPr/>
          </p:nvGrpSpPr>
          <p:grpSpPr>
            <a:xfrm>
              <a:off x="4741858" y="3171457"/>
              <a:ext cx="422067" cy="422031"/>
              <a:chOff x="-5276050" y="2037975"/>
              <a:chExt cx="292250" cy="292225"/>
            </a:xfrm>
          </p:grpSpPr>
          <p:sp>
            <p:nvSpPr>
              <p:cNvPr id="98" name="Google Shape;98;p15"/>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p:nvPr/>
          </p:nvSpPr>
          <p:spPr>
            <a:xfrm>
              <a:off x="502833" y="743679"/>
              <a:ext cx="420631" cy="386974"/>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36"/>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r>
              <a:rPr lang="en" dirty="0"/>
              <a:t>Our Team</a:t>
            </a:r>
          </a:p>
        </p:txBody>
      </p:sp>
      <p:grpSp>
        <p:nvGrpSpPr>
          <p:cNvPr id="1193" name="Google Shape;1193;p36"/>
          <p:cNvGrpSpPr/>
          <p:nvPr/>
        </p:nvGrpSpPr>
        <p:grpSpPr>
          <a:xfrm>
            <a:off x="1497260" y="2597328"/>
            <a:ext cx="1398003" cy="1589153"/>
            <a:chOff x="2921985" y="2597328"/>
            <a:chExt cx="1398003" cy="1589153"/>
          </a:xfrm>
        </p:grpSpPr>
        <p:sp>
          <p:nvSpPr>
            <p:cNvPr id="1197" name="Google Shape;1197;p36"/>
            <p:cNvSpPr/>
            <p:nvPr/>
          </p:nvSpPr>
          <p:spPr>
            <a:xfrm>
              <a:off x="3608504" y="2597328"/>
              <a:ext cx="24974" cy="303409"/>
            </a:xfrm>
            <a:custGeom>
              <a:avLst/>
              <a:gdLst/>
              <a:ahLst/>
              <a:cxnLst/>
              <a:rect l="l" t="t" r="r" b="b"/>
              <a:pathLst>
                <a:path w="389" h="4726" extrusionOk="0">
                  <a:moveTo>
                    <a:pt x="1" y="1"/>
                  </a:moveTo>
                  <a:lnTo>
                    <a:pt x="1" y="4726"/>
                  </a:lnTo>
                  <a:lnTo>
                    <a:pt x="389" y="4726"/>
                  </a:lnTo>
                  <a:lnTo>
                    <a:pt x="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6"/>
            <p:cNvSpPr/>
            <p:nvPr/>
          </p:nvSpPr>
          <p:spPr>
            <a:xfrm>
              <a:off x="3473683" y="2880195"/>
              <a:ext cx="294614" cy="294550"/>
            </a:xfrm>
            <a:custGeom>
              <a:avLst/>
              <a:gdLst/>
              <a:ahLst/>
              <a:cxnLst/>
              <a:rect l="l" t="t" r="r" b="b"/>
              <a:pathLst>
                <a:path w="4589" h="4588" extrusionOk="0">
                  <a:moveTo>
                    <a:pt x="2306" y="388"/>
                  </a:moveTo>
                  <a:cubicBezTo>
                    <a:pt x="2831" y="388"/>
                    <a:pt x="3311" y="594"/>
                    <a:pt x="3653" y="936"/>
                  </a:cubicBezTo>
                  <a:cubicBezTo>
                    <a:pt x="3995" y="1278"/>
                    <a:pt x="4224" y="1758"/>
                    <a:pt x="4224" y="2283"/>
                  </a:cubicBezTo>
                  <a:cubicBezTo>
                    <a:pt x="4224" y="2808"/>
                    <a:pt x="3995" y="3287"/>
                    <a:pt x="3653" y="3652"/>
                  </a:cubicBezTo>
                  <a:cubicBezTo>
                    <a:pt x="3311" y="3995"/>
                    <a:pt x="2831" y="4200"/>
                    <a:pt x="2306" y="4200"/>
                  </a:cubicBezTo>
                  <a:cubicBezTo>
                    <a:pt x="1781" y="4200"/>
                    <a:pt x="1302" y="3995"/>
                    <a:pt x="960" y="3652"/>
                  </a:cubicBezTo>
                  <a:cubicBezTo>
                    <a:pt x="594" y="3287"/>
                    <a:pt x="389" y="2808"/>
                    <a:pt x="389" y="2283"/>
                  </a:cubicBezTo>
                  <a:cubicBezTo>
                    <a:pt x="389" y="1758"/>
                    <a:pt x="594" y="1278"/>
                    <a:pt x="960" y="936"/>
                  </a:cubicBezTo>
                  <a:cubicBezTo>
                    <a:pt x="1302" y="594"/>
                    <a:pt x="1781" y="388"/>
                    <a:pt x="2306" y="388"/>
                  </a:cubicBezTo>
                  <a:close/>
                  <a:moveTo>
                    <a:pt x="2306" y="0"/>
                  </a:moveTo>
                  <a:cubicBezTo>
                    <a:pt x="1028" y="0"/>
                    <a:pt x="1" y="1027"/>
                    <a:pt x="1" y="2283"/>
                  </a:cubicBezTo>
                  <a:cubicBezTo>
                    <a:pt x="1" y="3561"/>
                    <a:pt x="1028" y="4588"/>
                    <a:pt x="2306" y="4588"/>
                  </a:cubicBezTo>
                  <a:cubicBezTo>
                    <a:pt x="3562" y="4588"/>
                    <a:pt x="4589" y="3561"/>
                    <a:pt x="4589" y="2283"/>
                  </a:cubicBezTo>
                  <a:cubicBezTo>
                    <a:pt x="4589" y="1027"/>
                    <a:pt x="3562" y="0"/>
                    <a:pt x="2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6"/>
            <p:cNvSpPr/>
            <p:nvPr/>
          </p:nvSpPr>
          <p:spPr>
            <a:xfrm>
              <a:off x="3548477" y="2953448"/>
              <a:ext cx="146569" cy="146569"/>
            </a:xfrm>
            <a:custGeom>
              <a:avLst/>
              <a:gdLst/>
              <a:ahLst/>
              <a:cxnLst/>
              <a:rect l="l" t="t" r="r" b="b"/>
              <a:pathLst>
                <a:path w="2283" h="2283" extrusionOk="0">
                  <a:moveTo>
                    <a:pt x="1141" y="0"/>
                  </a:moveTo>
                  <a:cubicBezTo>
                    <a:pt x="502" y="0"/>
                    <a:pt x="0" y="525"/>
                    <a:pt x="0" y="1142"/>
                  </a:cubicBezTo>
                  <a:cubicBezTo>
                    <a:pt x="0" y="1781"/>
                    <a:pt x="502" y="2283"/>
                    <a:pt x="1141" y="2283"/>
                  </a:cubicBezTo>
                  <a:cubicBezTo>
                    <a:pt x="1758" y="2283"/>
                    <a:pt x="2283" y="1781"/>
                    <a:pt x="2283" y="1142"/>
                  </a:cubicBezTo>
                  <a:cubicBezTo>
                    <a:pt x="2283" y="525"/>
                    <a:pt x="1758" y="0"/>
                    <a:pt x="11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36"/>
            <p:cNvGrpSpPr/>
            <p:nvPr/>
          </p:nvGrpSpPr>
          <p:grpSpPr>
            <a:xfrm>
              <a:off x="2921985" y="3352275"/>
              <a:ext cx="1398003" cy="834206"/>
              <a:chOff x="-2973650" y="3564100"/>
              <a:chExt cx="1398003" cy="834206"/>
            </a:xfrm>
          </p:grpSpPr>
          <p:sp>
            <p:nvSpPr>
              <p:cNvPr id="1201" name="Google Shape;1201;p36"/>
              <p:cNvSpPr txBox="1"/>
              <p:nvPr/>
            </p:nvSpPr>
            <p:spPr>
              <a:xfrm>
                <a:off x="-2973650" y="3950406"/>
                <a:ext cx="1398000" cy="447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a:rPr>
                  <a:t>Chief Executive Officer</a:t>
                </a:r>
              </a:p>
            </p:txBody>
          </p:sp>
          <p:sp>
            <p:nvSpPr>
              <p:cNvPr id="1202" name="Google Shape;1202;p36"/>
              <p:cNvSpPr txBox="1"/>
              <p:nvPr/>
            </p:nvSpPr>
            <p:spPr>
              <a:xfrm>
                <a:off x="-2973647" y="3564100"/>
                <a:ext cx="1398000" cy="239400"/>
              </a:xfrm>
              <a:prstGeom prst="rect">
                <a:avLst/>
              </a:prstGeom>
              <a:noFill/>
              <a:ln>
                <a:noFill/>
              </a:ln>
            </p:spPr>
            <p:txBody>
              <a:bodyPr spcFirstLastPara="1" wrap="square" lIns="91425" tIns="91425" rIns="91425" bIns="91425" anchor="ctr" anchorCtr="0">
                <a:noAutofit/>
              </a:bodyPr>
              <a:lstStyle/>
              <a:p>
                <a:pPr algn="ctr"/>
                <a:r>
                  <a:rPr lang="en" sz="1800" b="1" dirty="0">
                    <a:solidFill>
                      <a:schemeClr val="dk1"/>
                    </a:solidFill>
                    <a:latin typeface="Fira Sans"/>
                    <a:sym typeface="Fira Sans"/>
                  </a:rPr>
                  <a:t>M. Huzaifa Khan</a:t>
                </a:r>
                <a:endParaRPr lang="en-US" dirty="0">
                  <a:solidFill>
                    <a:schemeClr val="dk1"/>
                  </a:solidFill>
                </a:endParaRPr>
              </a:p>
            </p:txBody>
          </p:sp>
        </p:grpSp>
      </p:grpSp>
      <p:grpSp>
        <p:nvGrpSpPr>
          <p:cNvPr id="1204" name="Google Shape;1204;p36"/>
          <p:cNvGrpSpPr/>
          <p:nvPr/>
        </p:nvGrpSpPr>
        <p:grpSpPr>
          <a:xfrm>
            <a:off x="3907958" y="1916359"/>
            <a:ext cx="1405200" cy="2270122"/>
            <a:chOff x="4561652" y="1916359"/>
            <a:chExt cx="1405200" cy="2270122"/>
          </a:xfrm>
        </p:grpSpPr>
        <p:sp>
          <p:nvSpPr>
            <p:cNvPr id="1208" name="Google Shape;1208;p36"/>
            <p:cNvSpPr/>
            <p:nvPr/>
          </p:nvSpPr>
          <p:spPr>
            <a:xfrm>
              <a:off x="5240043" y="2597328"/>
              <a:ext cx="23497" cy="303409"/>
            </a:xfrm>
            <a:custGeom>
              <a:avLst/>
              <a:gdLst/>
              <a:ahLst/>
              <a:cxnLst/>
              <a:rect l="l" t="t" r="r" b="b"/>
              <a:pathLst>
                <a:path w="366" h="4726" extrusionOk="0">
                  <a:moveTo>
                    <a:pt x="0" y="1"/>
                  </a:moveTo>
                  <a:lnTo>
                    <a:pt x="0" y="4726"/>
                  </a:lnTo>
                  <a:lnTo>
                    <a:pt x="366" y="4726"/>
                  </a:lnTo>
                  <a:lnTo>
                    <a:pt x="3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6"/>
            <p:cNvSpPr/>
            <p:nvPr/>
          </p:nvSpPr>
          <p:spPr>
            <a:xfrm>
              <a:off x="5105222" y="2880195"/>
              <a:ext cx="293137" cy="294550"/>
            </a:xfrm>
            <a:custGeom>
              <a:avLst/>
              <a:gdLst/>
              <a:ahLst/>
              <a:cxnLst/>
              <a:rect l="l" t="t" r="r" b="b"/>
              <a:pathLst>
                <a:path w="4566" h="4588" extrusionOk="0">
                  <a:moveTo>
                    <a:pt x="2283" y="388"/>
                  </a:moveTo>
                  <a:cubicBezTo>
                    <a:pt x="2808" y="388"/>
                    <a:pt x="3287" y="594"/>
                    <a:pt x="3630" y="936"/>
                  </a:cubicBezTo>
                  <a:cubicBezTo>
                    <a:pt x="3972" y="1278"/>
                    <a:pt x="4200" y="1758"/>
                    <a:pt x="4200" y="2283"/>
                  </a:cubicBezTo>
                  <a:cubicBezTo>
                    <a:pt x="4200" y="2808"/>
                    <a:pt x="3972" y="3287"/>
                    <a:pt x="3630" y="3652"/>
                  </a:cubicBezTo>
                  <a:cubicBezTo>
                    <a:pt x="3287" y="3995"/>
                    <a:pt x="2808" y="4200"/>
                    <a:pt x="2283" y="4200"/>
                  </a:cubicBezTo>
                  <a:cubicBezTo>
                    <a:pt x="1758" y="4200"/>
                    <a:pt x="1279" y="3995"/>
                    <a:pt x="936" y="3652"/>
                  </a:cubicBezTo>
                  <a:cubicBezTo>
                    <a:pt x="594" y="3287"/>
                    <a:pt x="366" y="2808"/>
                    <a:pt x="366" y="2283"/>
                  </a:cubicBezTo>
                  <a:cubicBezTo>
                    <a:pt x="366" y="1758"/>
                    <a:pt x="594" y="1278"/>
                    <a:pt x="936" y="936"/>
                  </a:cubicBezTo>
                  <a:cubicBezTo>
                    <a:pt x="1279" y="594"/>
                    <a:pt x="1758" y="388"/>
                    <a:pt x="2283" y="388"/>
                  </a:cubicBezTo>
                  <a:close/>
                  <a:moveTo>
                    <a:pt x="2283" y="0"/>
                  </a:moveTo>
                  <a:cubicBezTo>
                    <a:pt x="1028" y="0"/>
                    <a:pt x="0" y="1027"/>
                    <a:pt x="0" y="2283"/>
                  </a:cubicBezTo>
                  <a:cubicBezTo>
                    <a:pt x="0" y="3561"/>
                    <a:pt x="1028" y="4588"/>
                    <a:pt x="2283" y="4588"/>
                  </a:cubicBezTo>
                  <a:cubicBezTo>
                    <a:pt x="3561" y="4588"/>
                    <a:pt x="4566" y="3561"/>
                    <a:pt x="4566" y="2283"/>
                  </a:cubicBezTo>
                  <a:cubicBezTo>
                    <a:pt x="4566" y="1027"/>
                    <a:pt x="3561" y="0"/>
                    <a:pt x="2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6"/>
            <p:cNvSpPr/>
            <p:nvPr/>
          </p:nvSpPr>
          <p:spPr>
            <a:xfrm>
              <a:off x="5178474" y="2953448"/>
              <a:ext cx="146633" cy="146569"/>
            </a:xfrm>
            <a:custGeom>
              <a:avLst/>
              <a:gdLst/>
              <a:ahLst/>
              <a:cxnLst/>
              <a:rect l="l" t="t" r="r" b="b"/>
              <a:pathLst>
                <a:path w="2284" h="2283" extrusionOk="0">
                  <a:moveTo>
                    <a:pt x="1142" y="0"/>
                  </a:moveTo>
                  <a:cubicBezTo>
                    <a:pt x="526" y="0"/>
                    <a:pt x="1" y="525"/>
                    <a:pt x="1" y="1142"/>
                  </a:cubicBezTo>
                  <a:cubicBezTo>
                    <a:pt x="1" y="1781"/>
                    <a:pt x="526" y="2283"/>
                    <a:pt x="1142" y="2283"/>
                  </a:cubicBezTo>
                  <a:cubicBezTo>
                    <a:pt x="1781" y="2283"/>
                    <a:pt x="2283" y="1781"/>
                    <a:pt x="2283" y="1142"/>
                  </a:cubicBezTo>
                  <a:cubicBezTo>
                    <a:pt x="2283" y="525"/>
                    <a:pt x="1781" y="0"/>
                    <a:pt x="1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1" name="Google Shape;1211;p36"/>
            <p:cNvGrpSpPr/>
            <p:nvPr/>
          </p:nvGrpSpPr>
          <p:grpSpPr>
            <a:xfrm>
              <a:off x="4561652" y="3352275"/>
              <a:ext cx="1405200" cy="834206"/>
              <a:chOff x="4404388" y="3564100"/>
              <a:chExt cx="1405200" cy="834206"/>
            </a:xfrm>
          </p:grpSpPr>
          <p:sp>
            <p:nvSpPr>
              <p:cNvPr id="1212" name="Google Shape;1212;p36"/>
              <p:cNvSpPr txBox="1"/>
              <p:nvPr/>
            </p:nvSpPr>
            <p:spPr>
              <a:xfrm>
                <a:off x="4404388" y="3950406"/>
                <a:ext cx="1405200" cy="447900"/>
              </a:xfrm>
              <a:prstGeom prst="rect">
                <a:avLst/>
              </a:prstGeom>
              <a:noFill/>
              <a:ln>
                <a:noFill/>
              </a:ln>
            </p:spPr>
            <p:txBody>
              <a:bodyPr spcFirstLastPara="1" wrap="square" lIns="91425" tIns="91425" rIns="91425" bIns="91425" anchor="ctr" anchorCtr="0">
                <a:noAutofit/>
              </a:bodyPr>
              <a:lstStyle/>
              <a:p>
                <a:pPr algn="ctr"/>
                <a:r>
                  <a:rPr lang="en" sz="1200" dirty="0">
                    <a:solidFill>
                      <a:schemeClr val="dk1"/>
                    </a:solidFill>
                    <a:latin typeface="Fira Sans"/>
                    <a:sym typeface="Fira Sans"/>
                  </a:rPr>
                  <a:t>Chief Technical Officer</a:t>
                </a:r>
                <a:endParaRPr lang="en-US" dirty="0">
                  <a:solidFill>
                    <a:schemeClr val="dk1"/>
                  </a:solidFill>
                </a:endParaRPr>
              </a:p>
            </p:txBody>
          </p:sp>
          <p:sp>
            <p:nvSpPr>
              <p:cNvPr id="1213" name="Google Shape;1213;p36"/>
              <p:cNvSpPr txBox="1"/>
              <p:nvPr/>
            </p:nvSpPr>
            <p:spPr>
              <a:xfrm>
                <a:off x="4407972" y="3564100"/>
                <a:ext cx="1398000" cy="239400"/>
              </a:xfrm>
              <a:prstGeom prst="rect">
                <a:avLst/>
              </a:prstGeom>
              <a:noFill/>
              <a:ln>
                <a:noFill/>
              </a:ln>
            </p:spPr>
            <p:txBody>
              <a:bodyPr spcFirstLastPara="1" wrap="square" lIns="91425" tIns="91425" rIns="91425" bIns="91425" anchor="ctr" anchorCtr="0">
                <a:noAutofit/>
              </a:bodyPr>
              <a:lstStyle/>
              <a:p>
                <a:pPr algn="ctr"/>
                <a:r>
                  <a:rPr lang="en" sz="1800" b="1" dirty="0">
                    <a:solidFill>
                      <a:schemeClr val="dk1"/>
                    </a:solidFill>
                    <a:latin typeface="Fira Sans"/>
                    <a:ea typeface="Fira Sans"/>
                    <a:cs typeface="Fira Sans"/>
                    <a:sym typeface="Fira Sans"/>
                  </a:rPr>
                  <a:t>S. Hashir Hussaini</a:t>
                </a:r>
                <a:endParaRPr sz="1800" b="1" dirty="0">
                  <a:solidFill>
                    <a:schemeClr val="dk1"/>
                  </a:solidFill>
                  <a:latin typeface="Fira Sans"/>
                  <a:ea typeface="Fira Sans"/>
                  <a:cs typeface="Fira Sans"/>
                  <a:sym typeface="Fira Sans"/>
                </a:endParaRPr>
              </a:p>
            </p:txBody>
          </p:sp>
        </p:grpSp>
        <p:sp>
          <p:nvSpPr>
            <p:cNvPr id="1216" name="Google Shape;1216;p36"/>
            <p:cNvSpPr/>
            <p:nvPr/>
          </p:nvSpPr>
          <p:spPr>
            <a:xfrm>
              <a:off x="5163039" y="1916359"/>
              <a:ext cx="85984" cy="87153"/>
            </a:xfrm>
            <a:custGeom>
              <a:avLst/>
              <a:gdLst/>
              <a:ahLst/>
              <a:cxnLst/>
              <a:rect l="l" t="t" r="r" b="b"/>
              <a:pathLst>
                <a:path w="2426" h="2459" extrusionOk="0">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36"/>
          <p:cNvGrpSpPr/>
          <p:nvPr/>
        </p:nvGrpSpPr>
        <p:grpSpPr>
          <a:xfrm>
            <a:off x="6292065" y="1812290"/>
            <a:ext cx="1405200" cy="2374191"/>
            <a:chOff x="6569151" y="1812290"/>
            <a:chExt cx="1405200" cy="2374191"/>
          </a:xfrm>
        </p:grpSpPr>
        <p:sp>
          <p:nvSpPr>
            <p:cNvPr id="1223" name="Google Shape;1223;p36"/>
            <p:cNvSpPr/>
            <p:nvPr/>
          </p:nvSpPr>
          <p:spPr>
            <a:xfrm>
              <a:off x="7260030" y="2597328"/>
              <a:ext cx="24974" cy="303409"/>
            </a:xfrm>
            <a:custGeom>
              <a:avLst/>
              <a:gdLst/>
              <a:ahLst/>
              <a:cxnLst/>
              <a:rect l="l" t="t" r="r" b="b"/>
              <a:pathLst>
                <a:path w="389" h="4726" extrusionOk="0">
                  <a:moveTo>
                    <a:pt x="0" y="1"/>
                  </a:moveTo>
                  <a:lnTo>
                    <a:pt x="0" y="4726"/>
                  </a:lnTo>
                  <a:lnTo>
                    <a:pt x="388" y="4726"/>
                  </a:lnTo>
                  <a:lnTo>
                    <a:pt x="3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6"/>
            <p:cNvSpPr/>
            <p:nvPr/>
          </p:nvSpPr>
          <p:spPr>
            <a:xfrm>
              <a:off x="7125209" y="2880195"/>
              <a:ext cx="294550" cy="294550"/>
            </a:xfrm>
            <a:custGeom>
              <a:avLst/>
              <a:gdLst/>
              <a:ahLst/>
              <a:cxnLst/>
              <a:rect l="l" t="t" r="r" b="b"/>
              <a:pathLst>
                <a:path w="4588" h="4588" extrusionOk="0">
                  <a:moveTo>
                    <a:pt x="2283" y="388"/>
                  </a:moveTo>
                  <a:cubicBezTo>
                    <a:pt x="2830" y="388"/>
                    <a:pt x="3287" y="594"/>
                    <a:pt x="3652" y="936"/>
                  </a:cubicBezTo>
                  <a:cubicBezTo>
                    <a:pt x="3995" y="1278"/>
                    <a:pt x="4200" y="1758"/>
                    <a:pt x="4200" y="2283"/>
                  </a:cubicBezTo>
                  <a:cubicBezTo>
                    <a:pt x="4200" y="2808"/>
                    <a:pt x="3995" y="3287"/>
                    <a:pt x="3652" y="3652"/>
                  </a:cubicBezTo>
                  <a:cubicBezTo>
                    <a:pt x="3287" y="3995"/>
                    <a:pt x="2830" y="4200"/>
                    <a:pt x="2283" y="4200"/>
                  </a:cubicBezTo>
                  <a:cubicBezTo>
                    <a:pt x="1758" y="4200"/>
                    <a:pt x="1278" y="3995"/>
                    <a:pt x="936" y="3652"/>
                  </a:cubicBezTo>
                  <a:cubicBezTo>
                    <a:pt x="594" y="3287"/>
                    <a:pt x="388" y="2808"/>
                    <a:pt x="388" y="2283"/>
                  </a:cubicBezTo>
                  <a:cubicBezTo>
                    <a:pt x="388" y="1758"/>
                    <a:pt x="594" y="1278"/>
                    <a:pt x="936" y="936"/>
                  </a:cubicBezTo>
                  <a:cubicBezTo>
                    <a:pt x="1278" y="594"/>
                    <a:pt x="1758" y="388"/>
                    <a:pt x="2283" y="388"/>
                  </a:cubicBezTo>
                  <a:close/>
                  <a:moveTo>
                    <a:pt x="2283" y="0"/>
                  </a:moveTo>
                  <a:cubicBezTo>
                    <a:pt x="1027" y="0"/>
                    <a:pt x="0" y="1027"/>
                    <a:pt x="0" y="2283"/>
                  </a:cubicBezTo>
                  <a:cubicBezTo>
                    <a:pt x="0" y="3561"/>
                    <a:pt x="1027" y="4588"/>
                    <a:pt x="2283" y="4588"/>
                  </a:cubicBezTo>
                  <a:cubicBezTo>
                    <a:pt x="3561" y="4588"/>
                    <a:pt x="4588" y="3561"/>
                    <a:pt x="4588" y="2283"/>
                  </a:cubicBezTo>
                  <a:cubicBezTo>
                    <a:pt x="4588" y="1027"/>
                    <a:pt x="3561" y="0"/>
                    <a:pt x="2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6"/>
            <p:cNvSpPr/>
            <p:nvPr/>
          </p:nvSpPr>
          <p:spPr>
            <a:xfrm>
              <a:off x="7198461" y="2953448"/>
              <a:ext cx="146569" cy="146569"/>
            </a:xfrm>
            <a:custGeom>
              <a:avLst/>
              <a:gdLst/>
              <a:ahLst/>
              <a:cxnLst/>
              <a:rect l="l" t="t" r="r" b="b"/>
              <a:pathLst>
                <a:path w="2283" h="2283" extrusionOk="0">
                  <a:moveTo>
                    <a:pt x="1142" y="0"/>
                  </a:moveTo>
                  <a:cubicBezTo>
                    <a:pt x="525" y="0"/>
                    <a:pt x="0" y="525"/>
                    <a:pt x="0" y="1142"/>
                  </a:cubicBezTo>
                  <a:cubicBezTo>
                    <a:pt x="0" y="1781"/>
                    <a:pt x="525" y="2283"/>
                    <a:pt x="1142" y="2283"/>
                  </a:cubicBezTo>
                  <a:cubicBezTo>
                    <a:pt x="1781" y="2283"/>
                    <a:pt x="2283" y="1781"/>
                    <a:pt x="2283" y="1142"/>
                  </a:cubicBezTo>
                  <a:cubicBezTo>
                    <a:pt x="2283" y="525"/>
                    <a:pt x="1781"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6" name="Google Shape;1226;p36"/>
            <p:cNvGrpSpPr/>
            <p:nvPr/>
          </p:nvGrpSpPr>
          <p:grpSpPr>
            <a:xfrm>
              <a:off x="6569151" y="3352275"/>
              <a:ext cx="1405200" cy="834206"/>
              <a:chOff x="6332133" y="3643500"/>
              <a:chExt cx="1405200" cy="834206"/>
            </a:xfrm>
          </p:grpSpPr>
          <p:sp>
            <p:nvSpPr>
              <p:cNvPr id="1227" name="Google Shape;1227;p36"/>
              <p:cNvSpPr txBox="1"/>
              <p:nvPr/>
            </p:nvSpPr>
            <p:spPr>
              <a:xfrm>
                <a:off x="6333025" y="4029806"/>
                <a:ext cx="1403400" cy="447900"/>
              </a:xfrm>
              <a:prstGeom prst="rect">
                <a:avLst/>
              </a:prstGeom>
              <a:noFill/>
              <a:ln>
                <a:noFill/>
              </a:ln>
            </p:spPr>
            <p:txBody>
              <a:bodyPr spcFirstLastPara="1" wrap="square" lIns="91425" tIns="91425" rIns="91425" bIns="91425" anchor="ctr" anchorCtr="0">
                <a:noAutofit/>
              </a:bodyPr>
              <a:lstStyle/>
              <a:p>
                <a:pPr algn="ctr"/>
                <a:r>
                  <a:rPr lang="en" sz="1200" dirty="0">
                    <a:latin typeface="Fira Sans"/>
                    <a:sym typeface="Fira Sans"/>
                  </a:rPr>
                  <a:t>Advertising Manager</a:t>
                </a:r>
                <a:endParaRPr lang="en-US" dirty="0"/>
              </a:p>
            </p:txBody>
          </p:sp>
          <p:sp>
            <p:nvSpPr>
              <p:cNvPr id="1228" name="Google Shape;1228;p36"/>
              <p:cNvSpPr txBox="1"/>
              <p:nvPr/>
            </p:nvSpPr>
            <p:spPr>
              <a:xfrm>
                <a:off x="6332133" y="3643500"/>
                <a:ext cx="1405200" cy="239400"/>
              </a:xfrm>
              <a:prstGeom prst="rect">
                <a:avLst/>
              </a:prstGeom>
              <a:noFill/>
              <a:ln>
                <a:noFill/>
              </a:ln>
            </p:spPr>
            <p:txBody>
              <a:bodyPr spcFirstLastPara="1" wrap="square" lIns="91425" tIns="91425" rIns="91425" bIns="91425" anchor="ctr" anchorCtr="0">
                <a:noAutofit/>
              </a:bodyPr>
              <a:lstStyle/>
              <a:p>
                <a:pPr algn="ctr"/>
                <a:r>
                  <a:rPr lang="en" sz="1800" b="1" dirty="0">
                    <a:solidFill>
                      <a:schemeClr val="dk1"/>
                    </a:solidFill>
                    <a:latin typeface="Fira Sans"/>
                    <a:sym typeface="Fira Sans"/>
                  </a:rPr>
                  <a:t>Ammad Zafar</a:t>
                </a:r>
                <a:endParaRPr lang="en-US" dirty="0">
                  <a:solidFill>
                    <a:schemeClr val="dk1"/>
                  </a:solidFill>
                </a:endParaRPr>
              </a:p>
            </p:txBody>
          </p:sp>
        </p:grpSp>
        <p:grpSp>
          <p:nvGrpSpPr>
            <p:cNvPr id="1229" name="Google Shape;1229;p36"/>
            <p:cNvGrpSpPr/>
            <p:nvPr/>
          </p:nvGrpSpPr>
          <p:grpSpPr>
            <a:xfrm>
              <a:off x="7092647" y="1812290"/>
              <a:ext cx="414349" cy="411079"/>
              <a:chOff x="2726722" y="2318350"/>
              <a:chExt cx="297750" cy="295400"/>
            </a:xfrm>
          </p:grpSpPr>
          <p:sp>
            <p:nvSpPr>
              <p:cNvPr id="1230" name="Google Shape;1230;p36"/>
              <p:cNvSpPr/>
              <p:nvPr/>
            </p:nvSpPr>
            <p:spPr>
              <a:xfrm>
                <a:off x="2726722"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6"/>
              <p:cNvSpPr/>
              <p:nvPr/>
            </p:nvSpPr>
            <p:spPr>
              <a:xfrm>
                <a:off x="2847247"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descr="A person standing in front of a brick wall&#10;&#10;Description automatically generated">
            <a:extLst>
              <a:ext uri="{FF2B5EF4-FFF2-40B4-BE49-F238E27FC236}">
                <a16:creationId xmlns:a16="http://schemas.microsoft.com/office/drawing/2014/main" id="{870D4A83-DA32-C2D0-FDA6-1683B8B2D62D}"/>
              </a:ext>
            </a:extLst>
          </p:cNvPr>
          <p:cNvPicPr>
            <a:picLocks noChangeAspect="1"/>
          </p:cNvPicPr>
          <p:nvPr/>
        </p:nvPicPr>
        <p:blipFill>
          <a:blip r:embed="rId3"/>
          <a:stretch>
            <a:fillRect/>
          </a:stretch>
        </p:blipFill>
        <p:spPr>
          <a:xfrm>
            <a:off x="1684115" y="1229934"/>
            <a:ext cx="1018639" cy="1371600"/>
          </a:xfrm>
          <a:prstGeom prst="rect">
            <a:avLst/>
          </a:prstGeom>
        </p:spPr>
      </p:pic>
      <p:pic>
        <p:nvPicPr>
          <p:cNvPr id="4" name="Picture 3" descr="A person standing in front of a large poster&#10;&#10;Description automatically generated">
            <a:extLst>
              <a:ext uri="{FF2B5EF4-FFF2-40B4-BE49-F238E27FC236}">
                <a16:creationId xmlns:a16="http://schemas.microsoft.com/office/drawing/2014/main" id="{CEF60E12-39AD-ECF8-867F-D6902737AE7D}"/>
              </a:ext>
            </a:extLst>
          </p:cNvPr>
          <p:cNvPicPr>
            <a:picLocks noChangeAspect="1"/>
          </p:cNvPicPr>
          <p:nvPr/>
        </p:nvPicPr>
        <p:blipFill rotWithShape="1">
          <a:blip r:embed="rId4"/>
          <a:srcRect l="15473" t="34465" r="19535" b="22031"/>
          <a:stretch/>
        </p:blipFill>
        <p:spPr>
          <a:xfrm>
            <a:off x="4044258" y="1257880"/>
            <a:ext cx="1128221" cy="1342588"/>
          </a:xfrm>
          <a:prstGeom prst="rect">
            <a:avLst/>
          </a:prstGeom>
        </p:spPr>
      </p:pic>
      <p:pic>
        <p:nvPicPr>
          <p:cNvPr id="5" name="Picture 4" descr="A person standing in front of plants&#10;&#10;Description automatically generated">
            <a:extLst>
              <a:ext uri="{FF2B5EF4-FFF2-40B4-BE49-F238E27FC236}">
                <a16:creationId xmlns:a16="http://schemas.microsoft.com/office/drawing/2014/main" id="{8FC7C1BC-4373-DBB4-B160-BD6E2ECD7EE1}"/>
              </a:ext>
            </a:extLst>
          </p:cNvPr>
          <p:cNvPicPr>
            <a:picLocks noChangeAspect="1"/>
          </p:cNvPicPr>
          <p:nvPr/>
        </p:nvPicPr>
        <p:blipFill>
          <a:blip r:embed="rId5"/>
          <a:stretch>
            <a:fillRect/>
          </a:stretch>
        </p:blipFill>
        <p:spPr>
          <a:xfrm>
            <a:off x="6449297" y="1157489"/>
            <a:ext cx="1074984" cy="14440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6">
          <a:extLst>
            <a:ext uri="{FF2B5EF4-FFF2-40B4-BE49-F238E27FC236}">
              <a16:creationId xmlns:a16="http://schemas.microsoft.com/office/drawing/2014/main" id="{DCD4E843-51E3-0DD3-274B-FE490BFBD335}"/>
            </a:ext>
          </a:extLst>
        </p:cNvPr>
        <p:cNvGrpSpPr/>
        <p:nvPr/>
      </p:nvGrpSpPr>
      <p:grpSpPr>
        <a:xfrm>
          <a:off x="0" y="0"/>
          <a:ext cx="0" cy="0"/>
          <a:chOff x="0" y="0"/>
          <a:chExt cx="0" cy="0"/>
        </a:xfrm>
      </p:grpSpPr>
      <p:sp>
        <p:nvSpPr>
          <p:cNvPr id="1507" name="Google Shape;1507;p42">
            <a:extLst>
              <a:ext uri="{FF2B5EF4-FFF2-40B4-BE49-F238E27FC236}">
                <a16:creationId xmlns:a16="http://schemas.microsoft.com/office/drawing/2014/main" id="{48ACD738-ACB0-7ED3-9E83-A9F0472147CB}"/>
              </a:ext>
            </a:extLst>
          </p:cNvPr>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5" name="TextBox 4">
            <a:extLst>
              <a:ext uri="{FF2B5EF4-FFF2-40B4-BE49-F238E27FC236}">
                <a16:creationId xmlns:a16="http://schemas.microsoft.com/office/drawing/2014/main" id="{0A4F3855-C5D7-FC6F-EC57-4822E0C430F9}"/>
              </a:ext>
            </a:extLst>
          </p:cNvPr>
          <p:cNvSpPr txBox="1"/>
          <p:nvPr/>
        </p:nvSpPr>
        <p:spPr>
          <a:xfrm>
            <a:off x="4885018" y="1406757"/>
            <a:ext cx="3721894" cy="3046988"/>
          </a:xfrm>
          <a:prstGeom prst="rect">
            <a:avLst/>
          </a:prstGeom>
          <a:noFill/>
        </p:spPr>
        <p:txBody>
          <a:bodyPr wrap="square" lIns="91440" tIns="45720" rIns="91440" bIns="45720" anchor="t">
            <a:spAutoFit/>
          </a:bodyPr>
          <a:lstStyle/>
          <a:p>
            <a:r>
              <a:rPr lang="en-US" sz="1200" dirty="0">
                <a:solidFill>
                  <a:schemeClr val="tx1"/>
                </a:solidFill>
                <a:latin typeface="Fira Sans"/>
              </a:rPr>
              <a:t>In conclusion, Rare Products is poised to make a significant impact in the art and customization market. With a commitment to delivering quality, unique, and customizable items, we are well-positioned to capture a diverse market segment. Our focus on art lovers, coupled with strategic opportunities like art exhibitions and exploring emerging trends, will drive our growth. While we acknowledge challenges such as competition and economic factors, our dedication to customer satisfaction and continuous improvement will mitigate potential threats. Rare Products is not just a brand; it's a journey into the world of rare and cherished items, enriching lives and spaces with artistic expressions. Join us in this exciting venture as we redefine the art of customization.</a:t>
            </a:r>
          </a:p>
        </p:txBody>
      </p:sp>
      <p:pic>
        <p:nvPicPr>
          <p:cNvPr id="3" name="Picture 8" descr="Shevchenko Kaka Canvas Art Poster and Wall Art Picture Print Modern Family  Bedroom Decor Posters : Amazon.co.uk: Home &amp; Kitchen">
            <a:extLst>
              <a:ext uri="{FF2B5EF4-FFF2-40B4-BE49-F238E27FC236}">
                <a16:creationId xmlns:a16="http://schemas.microsoft.com/office/drawing/2014/main" id="{4BC229A6-8823-B229-B920-18A1D9896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94" y="1272664"/>
            <a:ext cx="3319229" cy="331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107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2BD8D866-96EA-8277-A33F-743466F41451}"/>
            </a:ext>
          </a:extLst>
        </p:cNvPr>
        <p:cNvGrpSpPr/>
        <p:nvPr/>
      </p:nvGrpSpPr>
      <p:grpSpPr>
        <a:xfrm>
          <a:off x="0" y="0"/>
          <a:ext cx="0" cy="0"/>
          <a:chOff x="0" y="0"/>
          <a:chExt cx="0" cy="0"/>
        </a:xfrm>
      </p:grpSpPr>
      <p:sp>
        <p:nvSpPr>
          <p:cNvPr id="57" name="Google Shape;57;p15">
            <a:extLst>
              <a:ext uri="{FF2B5EF4-FFF2-40B4-BE49-F238E27FC236}">
                <a16:creationId xmlns:a16="http://schemas.microsoft.com/office/drawing/2014/main" id="{18B4267C-1C05-8305-89D7-A3321151D1C5}"/>
              </a:ext>
            </a:extLst>
          </p:cNvPr>
          <p:cNvSpPr txBox="1">
            <a:spLocks noGrp="1"/>
          </p:cNvSpPr>
          <p:nvPr>
            <p:ph type="ctrTitle"/>
          </p:nvPr>
        </p:nvSpPr>
        <p:spPr>
          <a:xfrm>
            <a:off x="5209434" y="1675868"/>
            <a:ext cx="3593538" cy="1159800"/>
          </a:xfrm>
          <a:prstGeom prst="rect">
            <a:avLst/>
          </a:prstGeom>
        </p:spPr>
        <p:txBody>
          <a:bodyPr spcFirstLastPara="1" wrap="square" lIns="91425" tIns="91425" rIns="91425" bIns="91425" anchor="ctr" anchorCtr="0">
            <a:noAutofit/>
          </a:bodyPr>
          <a:lstStyle/>
          <a:p>
            <a:r>
              <a:rPr lang="en" dirty="0"/>
              <a:t>Any Questions?</a:t>
            </a:r>
            <a:endParaRPr lang="en-US" dirty="0"/>
          </a:p>
        </p:txBody>
      </p:sp>
      <p:grpSp>
        <p:nvGrpSpPr>
          <p:cNvPr id="59" name="Google Shape;59;p15">
            <a:extLst>
              <a:ext uri="{FF2B5EF4-FFF2-40B4-BE49-F238E27FC236}">
                <a16:creationId xmlns:a16="http://schemas.microsoft.com/office/drawing/2014/main" id="{A1FFF82D-E341-4B65-6444-352F3D756287}"/>
              </a:ext>
            </a:extLst>
          </p:cNvPr>
          <p:cNvGrpSpPr/>
          <p:nvPr/>
        </p:nvGrpSpPr>
        <p:grpSpPr>
          <a:xfrm>
            <a:off x="-1568330" y="380946"/>
            <a:ext cx="6777764" cy="6003051"/>
            <a:chOff x="-1282980" y="380946"/>
            <a:chExt cx="6777764" cy="6003051"/>
          </a:xfrm>
        </p:grpSpPr>
        <p:grpSp>
          <p:nvGrpSpPr>
            <p:cNvPr id="60" name="Google Shape;60;p15">
              <a:extLst>
                <a:ext uri="{FF2B5EF4-FFF2-40B4-BE49-F238E27FC236}">
                  <a16:creationId xmlns:a16="http://schemas.microsoft.com/office/drawing/2014/main" id="{5B3E031D-CA3D-C846-D182-B2344EB65803}"/>
                </a:ext>
              </a:extLst>
            </p:cNvPr>
            <p:cNvGrpSpPr/>
            <p:nvPr/>
          </p:nvGrpSpPr>
          <p:grpSpPr>
            <a:xfrm>
              <a:off x="-1282980" y="380946"/>
              <a:ext cx="6777764" cy="6003051"/>
              <a:chOff x="1672200" y="962800"/>
              <a:chExt cx="4248050" cy="3762725"/>
            </a:xfrm>
          </p:grpSpPr>
          <p:sp>
            <p:nvSpPr>
              <p:cNvPr id="61" name="Google Shape;61;p15">
                <a:extLst>
                  <a:ext uri="{FF2B5EF4-FFF2-40B4-BE49-F238E27FC236}">
                    <a16:creationId xmlns:a16="http://schemas.microsoft.com/office/drawing/2014/main" id="{7A3EED25-0640-AB4A-48AC-B176429E4A8E}"/>
                  </a:ext>
                </a:extLst>
              </p:cNvPr>
              <p:cNvSpPr/>
              <p:nvPr/>
            </p:nvSpPr>
            <p:spPr>
              <a:xfrm>
                <a:off x="3114050" y="1064525"/>
                <a:ext cx="1376025" cy="1191725"/>
              </a:xfrm>
              <a:custGeom>
                <a:avLst/>
                <a:gdLst/>
                <a:ahLst/>
                <a:cxnLst/>
                <a:rect l="l" t="t" r="r" b="b"/>
                <a:pathLst>
                  <a:path w="55041" h="47669" extrusionOk="0">
                    <a:moveTo>
                      <a:pt x="13777" y="1"/>
                    </a:moveTo>
                    <a:lnTo>
                      <a:pt x="1" y="23851"/>
                    </a:lnTo>
                    <a:lnTo>
                      <a:pt x="13777" y="47668"/>
                    </a:lnTo>
                    <a:lnTo>
                      <a:pt x="41297" y="47668"/>
                    </a:lnTo>
                    <a:lnTo>
                      <a:pt x="55040" y="23851"/>
                    </a:lnTo>
                    <a:lnTo>
                      <a:pt x="41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a:extLst>
                  <a:ext uri="{FF2B5EF4-FFF2-40B4-BE49-F238E27FC236}">
                    <a16:creationId xmlns:a16="http://schemas.microsoft.com/office/drawing/2014/main" id="{6AB2F3DA-37EC-121E-97E6-537B490B7237}"/>
                  </a:ext>
                </a:extLst>
              </p:cNvPr>
              <p:cNvSpPr/>
              <p:nvPr/>
            </p:nvSpPr>
            <p:spPr>
              <a:xfrm>
                <a:off x="3253325" y="962800"/>
                <a:ext cx="1107475" cy="270225"/>
              </a:xfrm>
              <a:custGeom>
                <a:avLst/>
                <a:gdLst/>
                <a:ahLst/>
                <a:cxnLst/>
                <a:rect l="l" t="t" r="r" b="b"/>
                <a:pathLst>
                  <a:path w="44299" h="10809" fill="none" extrusionOk="0">
                    <a:moveTo>
                      <a:pt x="44299" y="10808"/>
                    </a:moveTo>
                    <a:lnTo>
                      <a:pt x="38061" y="0"/>
                    </a:lnTo>
                    <a:lnTo>
                      <a:pt x="5838" y="0"/>
                    </a:lnTo>
                    <a:lnTo>
                      <a:pt x="1" y="10141"/>
                    </a:lnTo>
                  </a:path>
                </a:pathLst>
              </a:custGeom>
              <a:noFill/>
              <a:ln w="750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a:extLst>
                  <a:ext uri="{FF2B5EF4-FFF2-40B4-BE49-F238E27FC236}">
                    <a16:creationId xmlns:a16="http://schemas.microsoft.com/office/drawing/2014/main" id="{02F2CF9D-937A-F584-D645-EFFD9A8C98C2}"/>
                  </a:ext>
                </a:extLst>
              </p:cNvPr>
              <p:cNvSpPr/>
              <p:nvPr/>
            </p:nvSpPr>
            <p:spPr>
              <a:xfrm>
                <a:off x="4351600" y="1022000"/>
                <a:ext cx="680525" cy="588775"/>
              </a:xfrm>
              <a:custGeom>
                <a:avLst/>
                <a:gdLst/>
                <a:ahLst/>
                <a:cxnLst/>
                <a:rect l="l" t="t" r="r" b="b"/>
                <a:pathLst>
                  <a:path w="27221" h="23551" extrusionOk="0">
                    <a:moveTo>
                      <a:pt x="6806" y="1"/>
                    </a:moveTo>
                    <a:lnTo>
                      <a:pt x="1" y="11776"/>
                    </a:lnTo>
                    <a:lnTo>
                      <a:pt x="6806" y="23551"/>
                    </a:lnTo>
                    <a:lnTo>
                      <a:pt x="20416" y="23551"/>
                    </a:lnTo>
                    <a:lnTo>
                      <a:pt x="27220" y="11776"/>
                    </a:lnTo>
                    <a:lnTo>
                      <a:pt x="204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a:extLst>
                  <a:ext uri="{FF2B5EF4-FFF2-40B4-BE49-F238E27FC236}">
                    <a16:creationId xmlns:a16="http://schemas.microsoft.com/office/drawing/2014/main" id="{FC182B07-0679-EE02-70D6-0BF7915B3FAA}"/>
                  </a:ext>
                </a:extLst>
              </p:cNvPr>
              <p:cNvSpPr/>
              <p:nvPr/>
            </p:nvSpPr>
            <p:spPr>
              <a:xfrm>
                <a:off x="523975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a:extLst>
                  <a:ext uri="{FF2B5EF4-FFF2-40B4-BE49-F238E27FC236}">
                    <a16:creationId xmlns:a16="http://schemas.microsoft.com/office/drawing/2014/main" id="{DA60C519-3E61-755B-3604-7DA3FB45551D}"/>
                  </a:ext>
                </a:extLst>
              </p:cNvPr>
              <p:cNvSpPr/>
              <p:nvPr/>
            </p:nvSpPr>
            <p:spPr>
              <a:xfrm>
                <a:off x="1672200" y="2557275"/>
                <a:ext cx="680500" cy="589600"/>
              </a:xfrm>
              <a:custGeom>
                <a:avLst/>
                <a:gdLst/>
                <a:ahLst/>
                <a:cxnLst/>
                <a:rect l="l" t="t" r="r" b="b"/>
                <a:pathLst>
                  <a:path w="27220" h="23584" extrusionOk="0">
                    <a:moveTo>
                      <a:pt x="6805" y="0"/>
                    </a:moveTo>
                    <a:lnTo>
                      <a:pt x="0" y="11809"/>
                    </a:lnTo>
                    <a:lnTo>
                      <a:pt x="6805" y="23584"/>
                    </a:lnTo>
                    <a:lnTo>
                      <a:pt x="20415" y="23584"/>
                    </a:lnTo>
                    <a:lnTo>
                      <a:pt x="27220" y="11809"/>
                    </a:lnTo>
                    <a:lnTo>
                      <a:pt x="20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a:extLst>
                  <a:ext uri="{FF2B5EF4-FFF2-40B4-BE49-F238E27FC236}">
                    <a16:creationId xmlns:a16="http://schemas.microsoft.com/office/drawing/2014/main" id="{3A66AF08-467D-E767-6311-954620F6A2C6}"/>
                  </a:ext>
                </a:extLst>
              </p:cNvPr>
              <p:cNvSpPr/>
              <p:nvPr/>
            </p:nvSpPr>
            <p:spPr>
              <a:xfrm>
                <a:off x="2572850" y="1022000"/>
                <a:ext cx="680500" cy="588775"/>
              </a:xfrm>
              <a:custGeom>
                <a:avLst/>
                <a:gdLst/>
                <a:ahLst/>
                <a:cxnLst/>
                <a:rect l="l" t="t" r="r" b="b"/>
                <a:pathLst>
                  <a:path w="27220" h="23551" extrusionOk="0">
                    <a:moveTo>
                      <a:pt x="6805" y="1"/>
                    </a:moveTo>
                    <a:lnTo>
                      <a:pt x="0" y="11776"/>
                    </a:lnTo>
                    <a:lnTo>
                      <a:pt x="6805" y="23551"/>
                    </a:lnTo>
                    <a:lnTo>
                      <a:pt x="20415" y="23551"/>
                    </a:lnTo>
                    <a:lnTo>
                      <a:pt x="27220" y="11776"/>
                    </a:lnTo>
                    <a:lnTo>
                      <a:pt x="204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493A7D74-4AF5-6369-6ECB-C2F18932E0EC}"/>
                  </a:ext>
                </a:extLst>
              </p:cNvPr>
              <p:cNvSpPr/>
              <p:nvPr/>
            </p:nvSpPr>
            <p:spPr>
              <a:xfrm>
                <a:off x="4351600" y="4116725"/>
                <a:ext cx="680525" cy="588775"/>
              </a:xfrm>
              <a:custGeom>
                <a:avLst/>
                <a:gdLst/>
                <a:ahLst/>
                <a:cxnLst/>
                <a:rect l="l" t="t" r="r" b="b"/>
                <a:pathLst>
                  <a:path w="27221" h="23551" extrusionOk="0">
                    <a:moveTo>
                      <a:pt x="6806" y="0"/>
                    </a:moveTo>
                    <a:lnTo>
                      <a:pt x="1" y="11775"/>
                    </a:lnTo>
                    <a:lnTo>
                      <a:pt x="6806" y="23551"/>
                    </a:lnTo>
                    <a:lnTo>
                      <a:pt x="20416" y="23551"/>
                    </a:lnTo>
                    <a:lnTo>
                      <a:pt x="27220" y="11775"/>
                    </a:lnTo>
                    <a:lnTo>
                      <a:pt x="20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3E94EB95-8473-556E-3ED3-8AA71C7FE944}"/>
                  </a:ext>
                </a:extLst>
              </p:cNvPr>
              <p:cNvSpPr/>
              <p:nvPr/>
            </p:nvSpPr>
            <p:spPr>
              <a:xfrm>
                <a:off x="2572850" y="4116725"/>
                <a:ext cx="680500" cy="588775"/>
              </a:xfrm>
              <a:custGeom>
                <a:avLst/>
                <a:gdLst/>
                <a:ahLst/>
                <a:cxnLst/>
                <a:rect l="l" t="t" r="r" b="b"/>
                <a:pathLst>
                  <a:path w="27220" h="23551" extrusionOk="0">
                    <a:moveTo>
                      <a:pt x="6805" y="0"/>
                    </a:moveTo>
                    <a:lnTo>
                      <a:pt x="0" y="11775"/>
                    </a:lnTo>
                    <a:lnTo>
                      <a:pt x="6805" y="23551"/>
                    </a:lnTo>
                    <a:lnTo>
                      <a:pt x="20415" y="23551"/>
                    </a:lnTo>
                    <a:lnTo>
                      <a:pt x="27220" y="11775"/>
                    </a:lnTo>
                    <a:lnTo>
                      <a:pt x="20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6B3BAAE5-E471-A5CF-39DA-9F984E3F4E7F}"/>
                  </a:ext>
                </a:extLst>
              </p:cNvPr>
              <p:cNvSpPr/>
              <p:nvPr/>
            </p:nvSpPr>
            <p:spPr>
              <a:xfrm>
                <a:off x="4146475"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5E8EEA87-ED10-794F-C671-63CD79612CBC}"/>
                  </a:ext>
                </a:extLst>
              </p:cNvPr>
              <p:cNvSpPr/>
              <p:nvPr/>
            </p:nvSpPr>
            <p:spPr>
              <a:xfrm>
                <a:off x="4982050" y="1553225"/>
                <a:ext cx="663850" cy="948200"/>
              </a:xfrm>
              <a:custGeom>
                <a:avLst/>
                <a:gdLst/>
                <a:ahLst/>
                <a:cxnLst/>
                <a:rect l="l" t="t" r="r" b="b"/>
                <a:pathLst>
                  <a:path w="26554" h="37928" fill="none" extrusionOk="0">
                    <a:moveTo>
                      <a:pt x="20916" y="37927"/>
                    </a:moveTo>
                    <a:lnTo>
                      <a:pt x="26553" y="28120"/>
                    </a:lnTo>
                    <a:lnTo>
                      <a:pt x="10342" y="0"/>
                    </a:lnTo>
                    <a:lnTo>
                      <a:pt x="1" y="0"/>
                    </a:lnTo>
                  </a:path>
                </a:pathLst>
              </a:custGeom>
              <a:noFill/>
              <a:ln w="750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33BCBCA6-B51F-AB40-EDB7-D13E35670E18}"/>
                  </a:ext>
                </a:extLst>
              </p:cNvPr>
              <p:cNvSpPr/>
              <p:nvPr/>
            </p:nvSpPr>
            <p:spPr>
              <a:xfrm>
                <a:off x="2082500" y="1660800"/>
                <a:ext cx="1376000" cy="1191700"/>
              </a:xfrm>
              <a:custGeom>
                <a:avLst/>
                <a:gdLst/>
                <a:ahLst/>
                <a:cxnLst/>
                <a:rect l="l" t="t" r="r" b="b"/>
                <a:pathLst>
                  <a:path w="55040" h="47668" extrusionOk="0">
                    <a:moveTo>
                      <a:pt x="13743" y="0"/>
                    </a:moveTo>
                    <a:lnTo>
                      <a:pt x="0" y="23817"/>
                    </a:lnTo>
                    <a:lnTo>
                      <a:pt x="13743" y="47668"/>
                    </a:lnTo>
                    <a:lnTo>
                      <a:pt x="41263" y="47668"/>
                    </a:lnTo>
                    <a:lnTo>
                      <a:pt x="55039" y="23817"/>
                    </a:lnTo>
                    <a:lnTo>
                      <a:pt x="41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a:extLst>
                  <a:ext uri="{FF2B5EF4-FFF2-40B4-BE49-F238E27FC236}">
                    <a16:creationId xmlns:a16="http://schemas.microsoft.com/office/drawing/2014/main" id="{146DC31E-DCF1-1592-0881-1FB9566EB49D}"/>
                  </a:ext>
                </a:extLst>
              </p:cNvPr>
              <p:cNvSpPr/>
              <p:nvPr/>
            </p:nvSpPr>
            <p:spPr>
              <a:xfrm>
                <a:off x="1974075" y="1566575"/>
                <a:ext cx="701375" cy="963200"/>
              </a:xfrm>
              <a:custGeom>
                <a:avLst/>
                <a:gdLst/>
                <a:ahLst/>
                <a:cxnLst/>
                <a:rect l="l" t="t" r="r" b="b"/>
                <a:pathLst>
                  <a:path w="28055" h="38528" fill="none" extrusionOk="0">
                    <a:moveTo>
                      <a:pt x="28054" y="0"/>
                    </a:moveTo>
                    <a:lnTo>
                      <a:pt x="15912" y="0"/>
                    </a:lnTo>
                    <a:lnTo>
                      <a:pt x="1" y="27586"/>
                    </a:lnTo>
                    <a:lnTo>
                      <a:pt x="6305" y="38528"/>
                    </a:lnTo>
                  </a:path>
                </a:pathLst>
              </a:custGeom>
              <a:noFill/>
              <a:ln w="750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a:extLst>
                  <a:ext uri="{FF2B5EF4-FFF2-40B4-BE49-F238E27FC236}">
                    <a16:creationId xmlns:a16="http://schemas.microsoft.com/office/drawing/2014/main" id="{1FD920E1-7D08-A9D0-E05C-3075950DA7F1}"/>
                  </a:ext>
                </a:extLst>
              </p:cNvPr>
              <p:cNvSpPr/>
              <p:nvPr/>
            </p:nvSpPr>
            <p:spPr>
              <a:xfrm>
                <a:off x="4146475"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a:extLst>
                  <a:ext uri="{FF2B5EF4-FFF2-40B4-BE49-F238E27FC236}">
                    <a16:creationId xmlns:a16="http://schemas.microsoft.com/office/drawing/2014/main" id="{AC273ECD-FE61-6217-DE55-9BD8F31E491E}"/>
                  </a:ext>
                </a:extLst>
              </p:cNvPr>
              <p:cNvSpPr/>
              <p:nvPr/>
            </p:nvSpPr>
            <p:spPr>
              <a:xfrm>
                <a:off x="4947875" y="3201075"/>
                <a:ext cx="698025" cy="949875"/>
              </a:xfrm>
              <a:custGeom>
                <a:avLst/>
                <a:gdLst/>
                <a:ahLst/>
                <a:cxnLst/>
                <a:rect l="l" t="t" r="r" b="b"/>
                <a:pathLst>
                  <a:path w="27921" h="37995" fill="none" extrusionOk="0">
                    <a:moveTo>
                      <a:pt x="0" y="37994"/>
                    </a:moveTo>
                    <a:lnTo>
                      <a:pt x="11709" y="37994"/>
                    </a:lnTo>
                    <a:lnTo>
                      <a:pt x="27920" y="9874"/>
                    </a:lnTo>
                    <a:lnTo>
                      <a:pt x="22250" y="0"/>
                    </a:lnTo>
                  </a:path>
                </a:pathLst>
              </a:custGeom>
              <a:noFill/>
              <a:ln w="7500" cap="rnd"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a:extLst>
                  <a:ext uri="{FF2B5EF4-FFF2-40B4-BE49-F238E27FC236}">
                    <a16:creationId xmlns:a16="http://schemas.microsoft.com/office/drawing/2014/main" id="{10B6D9C0-FDA4-0B5C-3F7C-F43323726235}"/>
                  </a:ext>
                </a:extLst>
              </p:cNvPr>
              <p:cNvSpPr/>
              <p:nvPr/>
            </p:nvSpPr>
            <p:spPr>
              <a:xfrm>
                <a:off x="2082500" y="2852475"/>
                <a:ext cx="1376000" cy="1190875"/>
              </a:xfrm>
              <a:custGeom>
                <a:avLst/>
                <a:gdLst/>
                <a:ahLst/>
                <a:cxnLst/>
                <a:rect l="l" t="t" r="r" b="b"/>
                <a:pathLst>
                  <a:path w="55040" h="47635" extrusionOk="0">
                    <a:moveTo>
                      <a:pt x="13743" y="1"/>
                    </a:moveTo>
                    <a:lnTo>
                      <a:pt x="0" y="23818"/>
                    </a:lnTo>
                    <a:lnTo>
                      <a:pt x="13743" y="47635"/>
                    </a:lnTo>
                    <a:lnTo>
                      <a:pt x="41263" y="47635"/>
                    </a:lnTo>
                    <a:lnTo>
                      <a:pt x="55039" y="23818"/>
                    </a:lnTo>
                    <a:lnTo>
                      <a:pt x="412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a:extLst>
                  <a:ext uri="{FF2B5EF4-FFF2-40B4-BE49-F238E27FC236}">
                    <a16:creationId xmlns:a16="http://schemas.microsoft.com/office/drawing/2014/main" id="{07E3ECE8-D796-0199-7568-5784CF8250B7}"/>
                  </a:ext>
                </a:extLst>
              </p:cNvPr>
              <p:cNvSpPr/>
              <p:nvPr/>
            </p:nvSpPr>
            <p:spPr>
              <a:xfrm>
                <a:off x="1975750" y="3186050"/>
                <a:ext cx="699700" cy="949875"/>
              </a:xfrm>
              <a:custGeom>
                <a:avLst/>
                <a:gdLst/>
                <a:ahLst/>
                <a:cxnLst/>
                <a:rect l="l" t="t" r="r" b="b"/>
                <a:pathLst>
                  <a:path w="27988" h="37995" fill="none" extrusionOk="0">
                    <a:moveTo>
                      <a:pt x="6038" y="1"/>
                    </a:moveTo>
                    <a:lnTo>
                      <a:pt x="0" y="10475"/>
                    </a:lnTo>
                    <a:lnTo>
                      <a:pt x="15878" y="37995"/>
                    </a:lnTo>
                    <a:lnTo>
                      <a:pt x="27987" y="37995"/>
                    </a:lnTo>
                  </a:path>
                </a:pathLst>
              </a:custGeom>
              <a:noFill/>
              <a:ln w="750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a:extLst>
                  <a:ext uri="{FF2B5EF4-FFF2-40B4-BE49-F238E27FC236}">
                    <a16:creationId xmlns:a16="http://schemas.microsoft.com/office/drawing/2014/main" id="{3F73075E-7EE6-E78B-295B-B14A64FEC8FD}"/>
                  </a:ext>
                </a:extLst>
              </p:cNvPr>
              <p:cNvSpPr/>
              <p:nvPr/>
            </p:nvSpPr>
            <p:spPr>
              <a:xfrm>
                <a:off x="3114050" y="3447900"/>
                <a:ext cx="1376025" cy="1191725"/>
              </a:xfrm>
              <a:custGeom>
                <a:avLst/>
                <a:gdLst/>
                <a:ahLst/>
                <a:cxnLst/>
                <a:rect l="l" t="t" r="r" b="b"/>
                <a:pathLst>
                  <a:path w="55041" h="47669" extrusionOk="0">
                    <a:moveTo>
                      <a:pt x="13777" y="1"/>
                    </a:moveTo>
                    <a:lnTo>
                      <a:pt x="1" y="23818"/>
                    </a:lnTo>
                    <a:lnTo>
                      <a:pt x="13777" y="47668"/>
                    </a:lnTo>
                    <a:lnTo>
                      <a:pt x="41297" y="47668"/>
                    </a:lnTo>
                    <a:lnTo>
                      <a:pt x="55040" y="23818"/>
                    </a:lnTo>
                    <a:lnTo>
                      <a:pt x="412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a:extLst>
                  <a:ext uri="{FF2B5EF4-FFF2-40B4-BE49-F238E27FC236}">
                    <a16:creationId xmlns:a16="http://schemas.microsoft.com/office/drawing/2014/main" id="{B036D01B-6540-270C-BCB8-B5D24BFF6BA5}"/>
                  </a:ext>
                </a:extLst>
              </p:cNvPr>
              <p:cNvSpPr/>
              <p:nvPr/>
            </p:nvSpPr>
            <p:spPr>
              <a:xfrm>
                <a:off x="3264175" y="4495325"/>
                <a:ext cx="1071625" cy="230200"/>
              </a:xfrm>
              <a:custGeom>
                <a:avLst/>
                <a:gdLst/>
                <a:ahLst/>
                <a:cxnLst/>
                <a:rect l="l" t="t" r="r" b="b"/>
                <a:pathLst>
                  <a:path w="42865" h="9208" fill="none" extrusionOk="0">
                    <a:moveTo>
                      <a:pt x="0" y="1"/>
                    </a:moveTo>
                    <a:lnTo>
                      <a:pt x="5304" y="9207"/>
                    </a:lnTo>
                    <a:lnTo>
                      <a:pt x="37727" y="9207"/>
                    </a:lnTo>
                    <a:lnTo>
                      <a:pt x="42864" y="334"/>
                    </a:lnTo>
                  </a:path>
                </a:pathLst>
              </a:custGeom>
              <a:noFill/>
              <a:ln w="7500" cap="rnd"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771DB3C4-8425-90EC-E432-6F5AE8FDF6E1}"/>
                  </a:ext>
                </a:extLst>
              </p:cNvPr>
              <p:cNvSpPr/>
              <p:nvPr/>
            </p:nvSpPr>
            <p:spPr>
              <a:xfrm>
                <a:off x="3350075" y="2069425"/>
                <a:ext cx="904000" cy="234350"/>
              </a:xfrm>
              <a:custGeom>
                <a:avLst/>
                <a:gdLst/>
                <a:ahLst/>
                <a:cxnLst/>
                <a:rect l="l" t="t" r="r" b="b"/>
                <a:pathLst>
                  <a:path w="36160" h="9374" extrusionOk="0">
                    <a:moveTo>
                      <a:pt x="0" y="0"/>
                    </a:moveTo>
                    <a:lnTo>
                      <a:pt x="5437" y="9374"/>
                    </a:lnTo>
                    <a:lnTo>
                      <a:pt x="30755" y="9374"/>
                    </a:lnTo>
                    <a:lnTo>
                      <a:pt x="36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a:extLst>
                  <a:ext uri="{FF2B5EF4-FFF2-40B4-BE49-F238E27FC236}">
                    <a16:creationId xmlns:a16="http://schemas.microsoft.com/office/drawing/2014/main" id="{C0A6EC6A-2FA8-F993-BE4E-349931128D15}"/>
                  </a:ext>
                </a:extLst>
              </p:cNvPr>
              <p:cNvSpPr/>
              <p:nvPr/>
            </p:nvSpPr>
            <p:spPr>
              <a:xfrm>
                <a:off x="4118950" y="2069425"/>
                <a:ext cx="587100" cy="783075"/>
              </a:xfrm>
              <a:custGeom>
                <a:avLst/>
                <a:gdLst/>
                <a:ahLst/>
                <a:cxnLst/>
                <a:rect l="l" t="t" r="r" b="b"/>
                <a:pathLst>
                  <a:path w="23484" h="31323" extrusionOk="0">
                    <a:moveTo>
                      <a:pt x="5404" y="0"/>
                    </a:moveTo>
                    <a:lnTo>
                      <a:pt x="0" y="9374"/>
                    </a:lnTo>
                    <a:lnTo>
                      <a:pt x="12676" y="31323"/>
                    </a:lnTo>
                    <a:lnTo>
                      <a:pt x="23484" y="31323"/>
                    </a:lnTo>
                    <a:lnTo>
                      <a:pt x="5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a:extLst>
                  <a:ext uri="{FF2B5EF4-FFF2-40B4-BE49-F238E27FC236}">
                    <a16:creationId xmlns:a16="http://schemas.microsoft.com/office/drawing/2014/main" id="{7E66E755-506C-7199-81AA-8F532DBDC78B}"/>
                  </a:ext>
                </a:extLst>
              </p:cNvPr>
              <p:cNvSpPr/>
              <p:nvPr/>
            </p:nvSpPr>
            <p:spPr>
              <a:xfrm>
                <a:off x="2898075" y="2069425"/>
                <a:ext cx="587950" cy="783075"/>
              </a:xfrm>
              <a:custGeom>
                <a:avLst/>
                <a:gdLst/>
                <a:ahLst/>
                <a:cxnLst/>
                <a:rect l="l" t="t" r="r" b="b"/>
                <a:pathLst>
                  <a:path w="23518" h="31323" extrusionOk="0">
                    <a:moveTo>
                      <a:pt x="18080" y="0"/>
                    </a:moveTo>
                    <a:lnTo>
                      <a:pt x="0" y="31323"/>
                    </a:lnTo>
                    <a:lnTo>
                      <a:pt x="10842" y="31323"/>
                    </a:lnTo>
                    <a:lnTo>
                      <a:pt x="23517" y="9374"/>
                    </a:lnTo>
                    <a:lnTo>
                      <a:pt x="18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74EC8D52-7AAB-58FC-284E-DF5741333CEE}"/>
                  </a:ext>
                </a:extLst>
              </p:cNvPr>
              <p:cNvSpPr/>
              <p:nvPr/>
            </p:nvSpPr>
            <p:spPr>
              <a:xfrm>
                <a:off x="4118950" y="2852475"/>
                <a:ext cx="587100" cy="782250"/>
              </a:xfrm>
              <a:custGeom>
                <a:avLst/>
                <a:gdLst/>
                <a:ahLst/>
                <a:cxnLst/>
                <a:rect l="l" t="t" r="r" b="b"/>
                <a:pathLst>
                  <a:path w="23484" h="31290" extrusionOk="0">
                    <a:moveTo>
                      <a:pt x="12676" y="1"/>
                    </a:moveTo>
                    <a:lnTo>
                      <a:pt x="0" y="21917"/>
                    </a:lnTo>
                    <a:lnTo>
                      <a:pt x="5404" y="31290"/>
                    </a:lnTo>
                    <a:lnTo>
                      <a:pt x="2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a:extLst>
                  <a:ext uri="{FF2B5EF4-FFF2-40B4-BE49-F238E27FC236}">
                    <a16:creationId xmlns:a16="http://schemas.microsoft.com/office/drawing/2014/main" id="{11F749F7-56D4-414C-40F0-36FE1615665C}"/>
                  </a:ext>
                </a:extLst>
              </p:cNvPr>
              <p:cNvSpPr/>
              <p:nvPr/>
            </p:nvSpPr>
            <p:spPr>
              <a:xfrm>
                <a:off x="2898075" y="2852475"/>
                <a:ext cx="587950" cy="782250"/>
              </a:xfrm>
              <a:custGeom>
                <a:avLst/>
                <a:gdLst/>
                <a:ahLst/>
                <a:cxnLst/>
                <a:rect l="l" t="t" r="r" b="b"/>
                <a:pathLst>
                  <a:path w="23518" h="31290" extrusionOk="0">
                    <a:moveTo>
                      <a:pt x="0" y="1"/>
                    </a:moveTo>
                    <a:lnTo>
                      <a:pt x="18080" y="31290"/>
                    </a:lnTo>
                    <a:lnTo>
                      <a:pt x="23517" y="21917"/>
                    </a:lnTo>
                    <a:lnTo>
                      <a:pt x="10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a:extLst>
                  <a:ext uri="{FF2B5EF4-FFF2-40B4-BE49-F238E27FC236}">
                    <a16:creationId xmlns:a16="http://schemas.microsoft.com/office/drawing/2014/main" id="{B0D8BE1D-DBDE-86EA-7988-BD1C6FC9C4AB}"/>
                  </a:ext>
                </a:extLst>
              </p:cNvPr>
              <p:cNvSpPr/>
              <p:nvPr/>
            </p:nvSpPr>
            <p:spPr>
              <a:xfrm>
                <a:off x="3350075" y="3400375"/>
                <a:ext cx="904000" cy="234350"/>
              </a:xfrm>
              <a:custGeom>
                <a:avLst/>
                <a:gdLst/>
                <a:ahLst/>
                <a:cxnLst/>
                <a:rect l="l" t="t" r="r" b="b"/>
                <a:pathLst>
                  <a:path w="36160" h="9374" extrusionOk="0">
                    <a:moveTo>
                      <a:pt x="5437" y="1"/>
                    </a:moveTo>
                    <a:lnTo>
                      <a:pt x="0" y="9374"/>
                    </a:lnTo>
                    <a:lnTo>
                      <a:pt x="36159" y="9374"/>
                    </a:lnTo>
                    <a:lnTo>
                      <a:pt x="30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6CEB83DB-DF6D-4BE7-181D-E4981D407002}"/>
                  </a:ext>
                </a:extLst>
              </p:cNvPr>
              <p:cNvSpPr/>
              <p:nvPr/>
            </p:nvSpPr>
            <p:spPr>
              <a:xfrm>
                <a:off x="3114050" y="2256225"/>
                <a:ext cx="1376025" cy="1191700"/>
              </a:xfrm>
              <a:custGeom>
                <a:avLst/>
                <a:gdLst/>
                <a:ahLst/>
                <a:cxnLst/>
                <a:rect l="l" t="t" r="r" b="b"/>
                <a:pathLst>
                  <a:path w="55041" h="47668" extrusionOk="0">
                    <a:moveTo>
                      <a:pt x="13777" y="0"/>
                    </a:moveTo>
                    <a:lnTo>
                      <a:pt x="1" y="23851"/>
                    </a:lnTo>
                    <a:lnTo>
                      <a:pt x="13777" y="47668"/>
                    </a:lnTo>
                    <a:lnTo>
                      <a:pt x="41297" y="47668"/>
                    </a:lnTo>
                    <a:lnTo>
                      <a:pt x="55040" y="23851"/>
                    </a:lnTo>
                    <a:lnTo>
                      <a:pt x="41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3BA45E3D-738D-6FBB-C9F0-CFE3B64660F6}"/>
                  </a:ext>
                </a:extLst>
              </p:cNvPr>
              <p:cNvSpPr/>
              <p:nvPr/>
            </p:nvSpPr>
            <p:spPr>
              <a:xfrm>
                <a:off x="3195775" y="2327100"/>
                <a:ext cx="1213400" cy="1049950"/>
              </a:xfrm>
              <a:custGeom>
                <a:avLst/>
                <a:gdLst/>
                <a:ahLst/>
                <a:cxnLst/>
                <a:rect l="l" t="t" r="r" b="b"/>
                <a:pathLst>
                  <a:path w="48536" h="41998" extrusionOk="0">
                    <a:moveTo>
                      <a:pt x="12143" y="1"/>
                    </a:moveTo>
                    <a:lnTo>
                      <a:pt x="1" y="21016"/>
                    </a:lnTo>
                    <a:lnTo>
                      <a:pt x="12143" y="41998"/>
                    </a:lnTo>
                    <a:lnTo>
                      <a:pt x="36394" y="41998"/>
                    </a:lnTo>
                    <a:lnTo>
                      <a:pt x="48536" y="21016"/>
                    </a:lnTo>
                    <a:lnTo>
                      <a:pt x="363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a:extLst>
                  <a:ext uri="{FF2B5EF4-FFF2-40B4-BE49-F238E27FC236}">
                    <a16:creationId xmlns:a16="http://schemas.microsoft.com/office/drawing/2014/main" id="{58ED5A0E-6C51-A725-9DE3-A1D15BE578A6}"/>
                  </a:ext>
                </a:extLst>
              </p:cNvPr>
              <p:cNvSpPr/>
              <p:nvPr/>
            </p:nvSpPr>
            <p:spPr>
              <a:xfrm>
                <a:off x="3253325" y="2376300"/>
                <a:ext cx="1098300" cy="951550"/>
              </a:xfrm>
              <a:custGeom>
                <a:avLst/>
                <a:gdLst/>
                <a:ahLst/>
                <a:cxnLst/>
                <a:rect l="l" t="t" r="r" b="b"/>
                <a:pathLst>
                  <a:path w="43932" h="38062" fill="none" extrusionOk="0">
                    <a:moveTo>
                      <a:pt x="32957" y="1"/>
                    </a:moveTo>
                    <a:lnTo>
                      <a:pt x="10975" y="1"/>
                    </a:lnTo>
                    <a:lnTo>
                      <a:pt x="1" y="19048"/>
                    </a:lnTo>
                    <a:lnTo>
                      <a:pt x="10975" y="38061"/>
                    </a:lnTo>
                    <a:lnTo>
                      <a:pt x="32957" y="38061"/>
                    </a:lnTo>
                    <a:lnTo>
                      <a:pt x="43932" y="19048"/>
                    </a:lnTo>
                    <a:close/>
                  </a:path>
                </a:pathLst>
              </a:custGeom>
              <a:noFill/>
              <a:ln w="12500"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a:extLst>
                  <a:ext uri="{FF2B5EF4-FFF2-40B4-BE49-F238E27FC236}">
                    <a16:creationId xmlns:a16="http://schemas.microsoft.com/office/drawing/2014/main" id="{3D3068E9-DFE0-68B8-96E2-C1FBAF82CE87}"/>
                  </a:ext>
                </a:extLst>
              </p:cNvPr>
              <p:cNvSpPr/>
              <p:nvPr/>
            </p:nvSpPr>
            <p:spPr>
              <a:xfrm>
                <a:off x="3563550" y="2438850"/>
                <a:ext cx="477025" cy="25"/>
              </a:xfrm>
              <a:custGeom>
                <a:avLst/>
                <a:gdLst/>
                <a:ahLst/>
                <a:cxnLst/>
                <a:rect l="l" t="t" r="r" b="b"/>
                <a:pathLst>
                  <a:path w="19081" h="1" fill="none" extrusionOk="0">
                    <a:moveTo>
                      <a:pt x="19081" y="1"/>
                    </a:moveTo>
                    <a:lnTo>
                      <a:pt x="0" y="1"/>
                    </a:lnTo>
                  </a:path>
                </a:pathLst>
              </a:custGeom>
              <a:noFill/>
              <a:ln w="2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extLst>
                  <a:ext uri="{FF2B5EF4-FFF2-40B4-BE49-F238E27FC236}">
                    <a16:creationId xmlns:a16="http://schemas.microsoft.com/office/drawing/2014/main" id="{81A1DB56-356F-198D-AA63-DE0145E895C4}"/>
                  </a:ext>
                </a:extLst>
              </p:cNvPr>
              <p:cNvSpPr/>
              <p:nvPr/>
            </p:nvSpPr>
            <p:spPr>
              <a:xfrm>
                <a:off x="3325050" y="2438850"/>
                <a:ext cx="238525" cy="413650"/>
              </a:xfrm>
              <a:custGeom>
                <a:avLst/>
                <a:gdLst/>
                <a:ahLst/>
                <a:cxnLst/>
                <a:rect l="l" t="t" r="r" b="b"/>
                <a:pathLst>
                  <a:path w="9541" h="16546" fill="none" extrusionOk="0">
                    <a:moveTo>
                      <a:pt x="9540" y="1"/>
                    </a:moveTo>
                    <a:lnTo>
                      <a:pt x="0" y="16546"/>
                    </a:lnTo>
                  </a:path>
                </a:pathLst>
              </a:custGeom>
              <a:noFill/>
              <a:ln w="208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F8A022AB-6BB7-4C7E-E073-129DE3062AD3}"/>
                  </a:ext>
                </a:extLst>
              </p:cNvPr>
              <p:cNvSpPr/>
              <p:nvPr/>
            </p:nvSpPr>
            <p:spPr>
              <a:xfrm>
                <a:off x="3325050" y="2852475"/>
                <a:ext cx="238525" cy="412825"/>
              </a:xfrm>
              <a:custGeom>
                <a:avLst/>
                <a:gdLst/>
                <a:ahLst/>
                <a:cxnLst/>
                <a:rect l="l" t="t" r="r" b="b"/>
                <a:pathLst>
                  <a:path w="9541" h="16513" fill="none" extrusionOk="0">
                    <a:moveTo>
                      <a:pt x="0" y="1"/>
                    </a:moveTo>
                    <a:lnTo>
                      <a:pt x="9540" y="16513"/>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extLst>
                  <a:ext uri="{FF2B5EF4-FFF2-40B4-BE49-F238E27FC236}">
                    <a16:creationId xmlns:a16="http://schemas.microsoft.com/office/drawing/2014/main" id="{C10C93B7-3BB0-C3D2-D525-01495DD29495}"/>
                  </a:ext>
                </a:extLst>
              </p:cNvPr>
              <p:cNvSpPr/>
              <p:nvPr/>
            </p:nvSpPr>
            <p:spPr>
              <a:xfrm>
                <a:off x="3563550" y="3265275"/>
                <a:ext cx="477025" cy="25"/>
              </a:xfrm>
              <a:custGeom>
                <a:avLst/>
                <a:gdLst/>
                <a:ahLst/>
                <a:cxnLst/>
                <a:rect l="l" t="t" r="r" b="b"/>
                <a:pathLst>
                  <a:path w="19081" h="1" fill="none" extrusionOk="0">
                    <a:moveTo>
                      <a:pt x="0" y="1"/>
                    </a:moveTo>
                    <a:lnTo>
                      <a:pt x="19081" y="1"/>
                    </a:lnTo>
                  </a:path>
                </a:pathLst>
              </a:custGeom>
              <a:noFill/>
              <a:ln w="2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a:extLst>
                  <a:ext uri="{FF2B5EF4-FFF2-40B4-BE49-F238E27FC236}">
                    <a16:creationId xmlns:a16="http://schemas.microsoft.com/office/drawing/2014/main" id="{B43B278B-2EC5-0663-209A-60DF1AA6CC43}"/>
                  </a:ext>
                </a:extLst>
              </p:cNvPr>
              <p:cNvSpPr/>
              <p:nvPr/>
            </p:nvSpPr>
            <p:spPr>
              <a:xfrm>
                <a:off x="4040550" y="2852475"/>
                <a:ext cx="238525" cy="412825"/>
              </a:xfrm>
              <a:custGeom>
                <a:avLst/>
                <a:gdLst/>
                <a:ahLst/>
                <a:cxnLst/>
                <a:rect l="l" t="t" r="r" b="b"/>
                <a:pathLst>
                  <a:path w="9541" h="16513" fill="none" extrusionOk="0">
                    <a:moveTo>
                      <a:pt x="1" y="16513"/>
                    </a:moveTo>
                    <a:lnTo>
                      <a:pt x="9541" y="1"/>
                    </a:lnTo>
                  </a:path>
                </a:pathLst>
              </a:custGeom>
              <a:noFill/>
              <a:ln w="2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a:extLst>
                  <a:ext uri="{FF2B5EF4-FFF2-40B4-BE49-F238E27FC236}">
                    <a16:creationId xmlns:a16="http://schemas.microsoft.com/office/drawing/2014/main" id="{ABACA219-CE14-920B-3DAD-E4AA1C540BC1}"/>
                  </a:ext>
                </a:extLst>
              </p:cNvPr>
              <p:cNvSpPr/>
              <p:nvPr/>
            </p:nvSpPr>
            <p:spPr>
              <a:xfrm>
                <a:off x="4040550" y="2438850"/>
                <a:ext cx="238525" cy="413650"/>
              </a:xfrm>
              <a:custGeom>
                <a:avLst/>
                <a:gdLst/>
                <a:ahLst/>
                <a:cxnLst/>
                <a:rect l="l" t="t" r="r" b="b"/>
                <a:pathLst>
                  <a:path w="9541" h="16546" fill="none" extrusionOk="0">
                    <a:moveTo>
                      <a:pt x="9541" y="16546"/>
                    </a:moveTo>
                    <a:lnTo>
                      <a:pt x="1" y="1"/>
                    </a:lnTo>
                  </a:path>
                </a:pathLst>
              </a:custGeom>
              <a:noFill/>
              <a:ln w="208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a:extLst>
                <a:ext uri="{FF2B5EF4-FFF2-40B4-BE49-F238E27FC236}">
                  <a16:creationId xmlns:a16="http://schemas.microsoft.com/office/drawing/2014/main" id="{FCA49E6B-5161-68ED-69DA-5E5228F0AC28}"/>
                </a:ext>
              </a:extLst>
            </p:cNvPr>
            <p:cNvGrpSpPr/>
            <p:nvPr/>
          </p:nvGrpSpPr>
          <p:grpSpPr>
            <a:xfrm>
              <a:off x="3285079" y="697952"/>
              <a:ext cx="478414" cy="478414"/>
              <a:chOff x="1049375" y="2680675"/>
              <a:chExt cx="297725" cy="297725"/>
            </a:xfrm>
          </p:grpSpPr>
          <p:sp>
            <p:nvSpPr>
              <p:cNvPr id="95" name="Google Shape;95;p15">
                <a:extLst>
                  <a:ext uri="{FF2B5EF4-FFF2-40B4-BE49-F238E27FC236}">
                    <a16:creationId xmlns:a16="http://schemas.microsoft.com/office/drawing/2014/main" id="{661D0279-ABE0-28E6-2B94-DB0D3D1F5723}"/>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a:extLst>
                  <a:ext uri="{FF2B5EF4-FFF2-40B4-BE49-F238E27FC236}">
                    <a16:creationId xmlns:a16="http://schemas.microsoft.com/office/drawing/2014/main" id="{BF1043A5-5A29-F4F9-4ACC-6DDE233E6FA8}"/>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15">
              <a:extLst>
                <a:ext uri="{FF2B5EF4-FFF2-40B4-BE49-F238E27FC236}">
                  <a16:creationId xmlns:a16="http://schemas.microsoft.com/office/drawing/2014/main" id="{28BF22DF-3C02-AF14-C17D-782384391935}"/>
                </a:ext>
              </a:extLst>
            </p:cNvPr>
            <p:cNvGrpSpPr/>
            <p:nvPr/>
          </p:nvGrpSpPr>
          <p:grpSpPr>
            <a:xfrm>
              <a:off x="4741858" y="3171457"/>
              <a:ext cx="422067" cy="422031"/>
              <a:chOff x="-5276050" y="2037975"/>
              <a:chExt cx="292250" cy="292225"/>
            </a:xfrm>
          </p:grpSpPr>
          <p:sp>
            <p:nvSpPr>
              <p:cNvPr id="98" name="Google Shape;98;p15">
                <a:extLst>
                  <a:ext uri="{FF2B5EF4-FFF2-40B4-BE49-F238E27FC236}">
                    <a16:creationId xmlns:a16="http://schemas.microsoft.com/office/drawing/2014/main" id="{65027901-B925-A801-AF4E-2F569E7BC9B9}"/>
                  </a:ext>
                </a:extLst>
              </p:cNvPr>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a:extLst>
                  <a:ext uri="{FF2B5EF4-FFF2-40B4-BE49-F238E27FC236}">
                    <a16:creationId xmlns:a16="http://schemas.microsoft.com/office/drawing/2014/main" id="{2617BF53-AA3B-1701-B680-4BC25306AE9E}"/>
                  </a:ext>
                </a:extLst>
              </p:cNvPr>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a:extLst>
                  <a:ext uri="{FF2B5EF4-FFF2-40B4-BE49-F238E27FC236}">
                    <a16:creationId xmlns:a16="http://schemas.microsoft.com/office/drawing/2014/main" id="{B836D53D-5A9B-B0A2-7F02-26CF247FDFD2}"/>
                  </a:ext>
                </a:extLst>
              </p:cNvPr>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a:extLst>
                <a:ext uri="{FF2B5EF4-FFF2-40B4-BE49-F238E27FC236}">
                  <a16:creationId xmlns:a16="http://schemas.microsoft.com/office/drawing/2014/main" id="{6C4D7866-5A63-096D-9819-90EA23A526BA}"/>
                </a:ext>
              </a:extLst>
            </p:cNvPr>
            <p:cNvSpPr/>
            <p:nvPr/>
          </p:nvSpPr>
          <p:spPr>
            <a:xfrm>
              <a:off x="502833" y="743679"/>
              <a:ext cx="420631" cy="386974"/>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679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42"/>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Executive Summary</a:t>
            </a:r>
            <a:endParaRPr dirty="0"/>
          </a:p>
        </p:txBody>
      </p:sp>
      <p:sp>
        <p:nvSpPr>
          <p:cNvPr id="5" name="TextBox 4">
            <a:extLst>
              <a:ext uri="{FF2B5EF4-FFF2-40B4-BE49-F238E27FC236}">
                <a16:creationId xmlns:a16="http://schemas.microsoft.com/office/drawing/2014/main" id="{63AD1D37-5F2B-360B-418C-8F51E685EA7E}"/>
              </a:ext>
            </a:extLst>
          </p:cNvPr>
          <p:cNvSpPr txBox="1"/>
          <p:nvPr/>
        </p:nvSpPr>
        <p:spPr>
          <a:xfrm>
            <a:off x="578645" y="1543595"/>
            <a:ext cx="3721894" cy="2677656"/>
          </a:xfrm>
          <a:prstGeom prst="rect">
            <a:avLst/>
          </a:prstGeom>
          <a:noFill/>
        </p:spPr>
        <p:txBody>
          <a:bodyPr wrap="square">
            <a:spAutoFit/>
          </a:bodyPr>
          <a:lstStyle/>
          <a:p>
            <a:r>
              <a:rPr lang="en-US" dirty="0">
                <a:latin typeface="Fira Sans" panose="020B0503050000020004" pitchFamily="34" charset="0"/>
              </a:rPr>
              <a:t>At Rare Products, we redefine the art of framing, introducing a diverse range of wooden frames that seamlessly fuse tradition with modernity. Our collection caters to the unique tastes of the new generation, offering a distinctive blend of rare and customizable options. From cutting-edge NFT frames for digital art enthusiasts to timeless calligraphy frames and dynamic sports-related frames, we have curated a portfolio that sets a new standard in the framing industry.</a:t>
            </a:r>
          </a:p>
        </p:txBody>
      </p:sp>
      <p:pic>
        <p:nvPicPr>
          <p:cNvPr id="1030" name="Picture 6" descr="Ronaldinho and Henry Canvas Art Poster and Wall Art Picture Print Modern  Family Bedroom Decor Posters : Amazon.co.uk: Home &amp; Kitchen">
            <a:extLst>
              <a:ext uri="{FF2B5EF4-FFF2-40B4-BE49-F238E27FC236}">
                <a16:creationId xmlns:a16="http://schemas.microsoft.com/office/drawing/2014/main" id="{9DB98D44-78D5-08D1-0CC7-488BD0C62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806" y="1336426"/>
            <a:ext cx="3150395" cy="31503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Product Categories</a:t>
            </a:r>
            <a:endParaRPr dirty="0"/>
          </a:p>
        </p:txBody>
      </p:sp>
      <p:pic>
        <p:nvPicPr>
          <p:cNvPr id="5" name="Picture 4">
            <a:extLst>
              <a:ext uri="{FF2B5EF4-FFF2-40B4-BE49-F238E27FC236}">
                <a16:creationId xmlns:a16="http://schemas.microsoft.com/office/drawing/2014/main" id="{8DC26655-A8C0-5FC7-0704-8841E3895618}"/>
              </a:ext>
            </a:extLst>
          </p:cNvPr>
          <p:cNvPicPr>
            <a:picLocks noChangeAspect="1"/>
          </p:cNvPicPr>
          <p:nvPr/>
        </p:nvPicPr>
        <p:blipFill>
          <a:blip r:embed="rId3"/>
          <a:stretch>
            <a:fillRect/>
          </a:stretch>
        </p:blipFill>
        <p:spPr>
          <a:xfrm>
            <a:off x="1422243" y="1256371"/>
            <a:ext cx="6299514" cy="3656671"/>
          </a:xfrm>
          <a:prstGeom prst="rect">
            <a:avLst/>
          </a:prstGeom>
        </p:spPr>
      </p:pic>
      <p:sp>
        <p:nvSpPr>
          <p:cNvPr id="9" name="TextBox 8">
            <a:extLst>
              <a:ext uri="{FF2B5EF4-FFF2-40B4-BE49-F238E27FC236}">
                <a16:creationId xmlns:a16="http://schemas.microsoft.com/office/drawing/2014/main" id="{DA9067A9-CCF7-BD95-C62C-61DF1574C025}"/>
              </a:ext>
            </a:extLst>
          </p:cNvPr>
          <p:cNvSpPr txBox="1"/>
          <p:nvPr/>
        </p:nvSpPr>
        <p:spPr>
          <a:xfrm>
            <a:off x="1334429" y="874252"/>
            <a:ext cx="4572000" cy="307777"/>
          </a:xfrm>
          <a:prstGeom prst="rect">
            <a:avLst/>
          </a:prstGeom>
          <a:noFill/>
        </p:spPr>
        <p:txBody>
          <a:bodyPr wrap="square">
            <a:spAutoFit/>
          </a:bodyPr>
          <a:lstStyle/>
          <a:p>
            <a:r>
              <a:rPr lang="en-US" dirty="0"/>
              <a:t>NFT Frames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3074" name="Picture 2" descr="Amazon.com: GHRT Football Player Star Poster Lionel Messi Cristiano Ronaldo  Canvas Art Poster and Wall Art Picture Print Modern Family Bedroom Decor  Posters 12x18inch(30x45cm) : Everything Else">
            <a:extLst>
              <a:ext uri="{FF2B5EF4-FFF2-40B4-BE49-F238E27FC236}">
                <a16:creationId xmlns:a16="http://schemas.microsoft.com/office/drawing/2014/main" id="{0E2CFC38-C6E8-4A23-8628-008E87797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9" y="1491879"/>
            <a:ext cx="3070765" cy="30707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hevchenko Kaka Canvas Art Poster and Wall Art Picture Print Modern Family  Bedroom Decor Posters : Amazon.co.uk: Home &amp; Kitchen">
            <a:extLst>
              <a:ext uri="{FF2B5EF4-FFF2-40B4-BE49-F238E27FC236}">
                <a16:creationId xmlns:a16="http://schemas.microsoft.com/office/drawing/2014/main" id="{B5FF75DF-8A4F-7CAB-85E5-ACEA6F162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385" y="1224368"/>
            <a:ext cx="3319229" cy="331922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nte Rebic Canvas Art Poster and Wall Art Picture Print Modern Family  bedroom Decor Posters 08x12inch(20x30cm) : Amazon.co.uk: Home &amp; Kitchen">
            <a:extLst>
              <a:ext uri="{FF2B5EF4-FFF2-40B4-BE49-F238E27FC236}">
                <a16:creationId xmlns:a16="http://schemas.microsoft.com/office/drawing/2014/main" id="{F42C968C-8C49-78A1-2096-7D070E024F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6992" y="1491879"/>
            <a:ext cx="3051718" cy="30517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E4C2CB-75EA-28A5-3E34-A5BF3FB95C0F}"/>
              </a:ext>
            </a:extLst>
          </p:cNvPr>
          <p:cNvSpPr txBox="1"/>
          <p:nvPr/>
        </p:nvSpPr>
        <p:spPr>
          <a:xfrm>
            <a:off x="732264" y="446014"/>
            <a:ext cx="4572000" cy="307777"/>
          </a:xfrm>
          <a:prstGeom prst="rect">
            <a:avLst/>
          </a:prstGeom>
          <a:noFill/>
        </p:spPr>
        <p:txBody>
          <a:bodyPr wrap="square">
            <a:spAutoFit/>
          </a:bodyPr>
          <a:lstStyle/>
          <a:p>
            <a:r>
              <a:rPr lang="en-US" dirty="0"/>
              <a:t>Sports Frames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1" name="Picture 10">
            <a:extLst>
              <a:ext uri="{FF2B5EF4-FFF2-40B4-BE49-F238E27FC236}">
                <a16:creationId xmlns:a16="http://schemas.microsoft.com/office/drawing/2014/main" id="{1463C1E3-D516-A2E4-4FFC-3B17F169B858}"/>
              </a:ext>
            </a:extLst>
          </p:cNvPr>
          <p:cNvPicPr>
            <a:picLocks noChangeAspect="1"/>
          </p:cNvPicPr>
          <p:nvPr/>
        </p:nvPicPr>
        <p:blipFill>
          <a:blip r:embed="rId3"/>
          <a:stretch>
            <a:fillRect/>
          </a:stretch>
        </p:blipFill>
        <p:spPr>
          <a:xfrm>
            <a:off x="659781" y="1524000"/>
            <a:ext cx="2126908" cy="2658636"/>
          </a:xfrm>
          <a:prstGeom prst="rect">
            <a:avLst/>
          </a:prstGeom>
        </p:spPr>
      </p:pic>
      <p:pic>
        <p:nvPicPr>
          <p:cNvPr id="4102" name="Picture 6" descr="ARABIC CALLIGRAPHY tutorial | Arabic Calligraphy Frame Ideas | Arabic  Calligraphy Art (Simple) - YouTube">
            <a:extLst>
              <a:ext uri="{FF2B5EF4-FFF2-40B4-BE49-F238E27FC236}">
                <a16:creationId xmlns:a16="http://schemas.microsoft.com/office/drawing/2014/main" id="{20C30D0F-BE3C-6C5A-B46D-E342BCC22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103" y="1619249"/>
            <a:ext cx="4817326" cy="25633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9FB9729-A198-9D0A-97D7-A03BE7E81F47}"/>
              </a:ext>
            </a:extLst>
          </p:cNvPr>
          <p:cNvSpPr txBox="1"/>
          <p:nvPr/>
        </p:nvSpPr>
        <p:spPr>
          <a:xfrm>
            <a:off x="500689" y="470580"/>
            <a:ext cx="4572000" cy="307777"/>
          </a:xfrm>
          <a:prstGeom prst="rect">
            <a:avLst/>
          </a:prstGeom>
          <a:noFill/>
        </p:spPr>
        <p:txBody>
          <a:bodyPr wrap="square">
            <a:spAutoFit/>
          </a:bodyPr>
          <a:lstStyle/>
          <a:p>
            <a:r>
              <a:rPr lang="en-US" dirty="0"/>
              <a:t>Calligraphy Frames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43"/>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Target Audience</a:t>
            </a:r>
            <a:endParaRPr dirty="0"/>
          </a:p>
        </p:txBody>
      </p:sp>
      <p:grpSp>
        <p:nvGrpSpPr>
          <p:cNvPr id="1558" name="Google Shape;1558;p43"/>
          <p:cNvGrpSpPr/>
          <p:nvPr/>
        </p:nvGrpSpPr>
        <p:grpSpPr>
          <a:xfrm>
            <a:off x="1720161" y="1032400"/>
            <a:ext cx="6363339" cy="867074"/>
            <a:chOff x="1720161" y="1032400"/>
            <a:chExt cx="6363339" cy="867074"/>
          </a:xfrm>
        </p:grpSpPr>
        <p:sp>
          <p:nvSpPr>
            <p:cNvPr id="1559" name="Google Shape;1559;p43"/>
            <p:cNvSpPr/>
            <p:nvPr/>
          </p:nvSpPr>
          <p:spPr>
            <a:xfrm flipH="1">
              <a:off x="4103157" y="1032400"/>
              <a:ext cx="949921" cy="842224"/>
            </a:xfrm>
            <a:custGeom>
              <a:avLst/>
              <a:gdLst/>
              <a:ahLst/>
              <a:cxnLst/>
              <a:rect l="l" t="t" r="r" b="b"/>
              <a:pathLst>
                <a:path w="20913" h="18542" extrusionOk="0">
                  <a:moveTo>
                    <a:pt x="9271" y="0"/>
                  </a:moveTo>
                  <a:cubicBezTo>
                    <a:pt x="4134" y="0"/>
                    <a:pt x="0" y="4164"/>
                    <a:pt x="0" y="9271"/>
                  </a:cubicBezTo>
                  <a:cubicBezTo>
                    <a:pt x="0" y="14377"/>
                    <a:pt x="4134" y="18542"/>
                    <a:pt x="9271" y="18542"/>
                  </a:cubicBezTo>
                  <a:cubicBezTo>
                    <a:pt x="17265" y="18542"/>
                    <a:pt x="20913" y="9271"/>
                    <a:pt x="20913" y="9271"/>
                  </a:cubicBezTo>
                  <a:cubicBezTo>
                    <a:pt x="20913" y="9271"/>
                    <a:pt x="16809" y="0"/>
                    <a:pt x="9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flipH="1">
              <a:off x="1720161" y="1100034"/>
              <a:ext cx="3181074" cy="706956"/>
            </a:xfrm>
            <a:custGeom>
              <a:avLst/>
              <a:gdLst/>
              <a:ahLst/>
              <a:cxnLst/>
              <a:rect l="l" t="t" r="r" b="b"/>
              <a:pathLst>
                <a:path w="70033" h="15564" extrusionOk="0">
                  <a:moveTo>
                    <a:pt x="24530" y="1"/>
                  </a:moveTo>
                  <a:cubicBezTo>
                    <a:pt x="22038" y="1"/>
                    <a:pt x="20062" y="2007"/>
                    <a:pt x="20062" y="4469"/>
                  </a:cubicBezTo>
                  <a:cubicBezTo>
                    <a:pt x="20062" y="6049"/>
                    <a:pt x="18755" y="7326"/>
                    <a:pt x="17174" y="7326"/>
                  </a:cubicBezTo>
                  <a:lnTo>
                    <a:pt x="15229" y="7326"/>
                  </a:lnTo>
                  <a:cubicBezTo>
                    <a:pt x="13557" y="7326"/>
                    <a:pt x="12007" y="6536"/>
                    <a:pt x="11095" y="5138"/>
                  </a:cubicBezTo>
                  <a:cubicBezTo>
                    <a:pt x="10123" y="3679"/>
                    <a:pt x="8512" y="2159"/>
                    <a:pt x="6141" y="2159"/>
                  </a:cubicBezTo>
                  <a:cubicBezTo>
                    <a:pt x="6120" y="2159"/>
                    <a:pt x="6100" y="2158"/>
                    <a:pt x="6079" y="2158"/>
                  </a:cubicBezTo>
                  <a:cubicBezTo>
                    <a:pt x="3369" y="2158"/>
                    <a:pt x="1000" y="4155"/>
                    <a:pt x="548" y="6840"/>
                  </a:cubicBezTo>
                  <a:cubicBezTo>
                    <a:pt x="1" y="10366"/>
                    <a:pt x="2706" y="13405"/>
                    <a:pt x="6110" y="13405"/>
                  </a:cubicBezTo>
                  <a:cubicBezTo>
                    <a:pt x="8633" y="13405"/>
                    <a:pt x="10214" y="11916"/>
                    <a:pt x="11156" y="10457"/>
                  </a:cubicBezTo>
                  <a:cubicBezTo>
                    <a:pt x="12068" y="9028"/>
                    <a:pt x="13679" y="8238"/>
                    <a:pt x="15351" y="8238"/>
                  </a:cubicBezTo>
                  <a:lnTo>
                    <a:pt x="17174" y="8238"/>
                  </a:lnTo>
                  <a:cubicBezTo>
                    <a:pt x="18755" y="8238"/>
                    <a:pt x="20062" y="9514"/>
                    <a:pt x="20062" y="11095"/>
                  </a:cubicBezTo>
                  <a:cubicBezTo>
                    <a:pt x="20062" y="13557"/>
                    <a:pt x="22038" y="15563"/>
                    <a:pt x="24530" y="15563"/>
                  </a:cubicBezTo>
                  <a:lnTo>
                    <a:pt x="62251" y="15563"/>
                  </a:lnTo>
                  <a:cubicBezTo>
                    <a:pt x="66537" y="15563"/>
                    <a:pt x="70033" y="12068"/>
                    <a:pt x="70033" y="7782"/>
                  </a:cubicBezTo>
                  <a:cubicBezTo>
                    <a:pt x="70033" y="5624"/>
                    <a:pt x="69151" y="367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flipH="1">
              <a:off x="4522870" y="1340274"/>
              <a:ext cx="226477" cy="226477"/>
            </a:xfrm>
            <a:custGeom>
              <a:avLst/>
              <a:gdLst/>
              <a:ahLst/>
              <a:cxnLst/>
              <a:rect l="l" t="t" r="r" b="b"/>
              <a:pathLst>
                <a:path w="4986" h="4986" extrusionOk="0">
                  <a:moveTo>
                    <a:pt x="2493" y="0"/>
                  </a:moveTo>
                  <a:cubicBezTo>
                    <a:pt x="1125" y="0"/>
                    <a:pt x="0" y="1095"/>
                    <a:pt x="0" y="2493"/>
                  </a:cubicBezTo>
                  <a:cubicBezTo>
                    <a:pt x="0" y="3861"/>
                    <a:pt x="1125" y="4985"/>
                    <a:pt x="2493" y="4985"/>
                  </a:cubicBezTo>
                  <a:cubicBezTo>
                    <a:pt x="3861" y="4985"/>
                    <a:pt x="4985" y="3861"/>
                    <a:pt x="4985" y="2493"/>
                  </a:cubicBezTo>
                  <a:cubicBezTo>
                    <a:pt x="4985" y="1095"/>
                    <a:pt x="3861" y="0"/>
                    <a:pt x="2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flipH="1">
              <a:off x="1720249" y="1101442"/>
              <a:ext cx="331403" cy="704140"/>
            </a:xfrm>
            <a:custGeom>
              <a:avLst/>
              <a:gdLst/>
              <a:ahLst/>
              <a:cxnLst/>
              <a:rect l="l" t="t" r="r" b="b"/>
              <a:pathLst>
                <a:path w="7296" h="15502" extrusionOk="0">
                  <a:moveTo>
                    <a:pt x="1" y="0"/>
                  </a:moveTo>
                  <a:lnTo>
                    <a:pt x="1" y="15502"/>
                  </a:lnTo>
                  <a:cubicBezTo>
                    <a:pt x="4074" y="15228"/>
                    <a:pt x="7296" y="11885"/>
                    <a:pt x="7296" y="7751"/>
                  </a:cubicBezTo>
                  <a:cubicBezTo>
                    <a:pt x="7296" y="5593"/>
                    <a:pt x="6414" y="3648"/>
                    <a:pt x="5016" y="2249"/>
                  </a:cubicBezTo>
                  <a:cubicBezTo>
                    <a:pt x="3709" y="942"/>
                    <a:pt x="1976" y="12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txBox="1"/>
            <p:nvPr/>
          </p:nvSpPr>
          <p:spPr>
            <a:xfrm>
              <a:off x="5160000" y="1140903"/>
              <a:ext cx="2923500" cy="758571"/>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Age Range: 18-30 years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Individuals with a passion for digital art.</a:t>
              </a:r>
            </a:p>
            <a:p>
              <a:pPr marL="171450" lvl="0" indent="-171450" algn="l" rtl="0">
                <a:spcBef>
                  <a:spcPts val="0"/>
                </a:spcBef>
                <a:spcAft>
                  <a:spcPts val="0"/>
                </a:spcAft>
                <a:buFont typeface="Arial" panose="020B0604020202020204" pitchFamily="34" charset="0"/>
                <a:buChar char="•"/>
              </a:pPr>
              <a:endParaRPr lang="en-US" sz="1200" dirty="0">
                <a:solidFill>
                  <a:schemeClr val="dk1"/>
                </a:solidFill>
                <a:latin typeface="Fira Sans"/>
                <a:ea typeface="Fira Sans"/>
                <a:cs typeface="Fira Sans"/>
                <a:sym typeface="Fira Sans"/>
              </a:endParaRPr>
            </a:p>
          </p:txBody>
        </p:sp>
        <p:sp>
          <p:nvSpPr>
            <p:cNvPr id="1564" name="Google Shape;1564;p43"/>
            <p:cNvSpPr txBox="1"/>
            <p:nvPr/>
          </p:nvSpPr>
          <p:spPr>
            <a:xfrm>
              <a:off x="2198971" y="1340274"/>
              <a:ext cx="1694329"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Fira Sans"/>
                  <a:ea typeface="Fira Sans"/>
                  <a:cs typeface="Fira Sans"/>
                  <a:sym typeface="Fira Sans"/>
                </a:rPr>
                <a:t>NFT Frames</a:t>
              </a:r>
              <a:endParaRPr sz="1800" b="1" dirty="0">
                <a:solidFill>
                  <a:schemeClr val="dk2"/>
                </a:solidFill>
                <a:latin typeface="Fira Sans"/>
                <a:ea typeface="Fira Sans"/>
                <a:cs typeface="Fira Sans"/>
                <a:sym typeface="Fira Sans"/>
              </a:endParaRPr>
            </a:p>
          </p:txBody>
        </p:sp>
      </p:grpSp>
      <p:grpSp>
        <p:nvGrpSpPr>
          <p:cNvPr id="1565" name="Google Shape;1565;p43"/>
          <p:cNvGrpSpPr/>
          <p:nvPr/>
        </p:nvGrpSpPr>
        <p:grpSpPr>
          <a:xfrm>
            <a:off x="1719565" y="3581485"/>
            <a:ext cx="6363339" cy="842224"/>
            <a:chOff x="1720161" y="2948662"/>
            <a:chExt cx="6363339" cy="842224"/>
          </a:xfrm>
        </p:grpSpPr>
        <p:sp>
          <p:nvSpPr>
            <p:cNvPr id="1566" name="Google Shape;1566;p43"/>
            <p:cNvSpPr/>
            <p:nvPr/>
          </p:nvSpPr>
          <p:spPr>
            <a:xfrm flipH="1">
              <a:off x="4103157" y="2948662"/>
              <a:ext cx="949921" cy="842224"/>
            </a:xfrm>
            <a:custGeom>
              <a:avLst/>
              <a:gdLst/>
              <a:ahLst/>
              <a:cxnLst/>
              <a:rect l="l" t="t" r="r" b="b"/>
              <a:pathLst>
                <a:path w="20913" h="18542" extrusionOk="0">
                  <a:moveTo>
                    <a:pt x="20913" y="9271"/>
                  </a:moveTo>
                  <a:cubicBezTo>
                    <a:pt x="20913" y="9271"/>
                    <a:pt x="17265" y="18542"/>
                    <a:pt x="9271" y="18542"/>
                  </a:cubicBezTo>
                  <a:cubicBezTo>
                    <a:pt x="4134" y="18542"/>
                    <a:pt x="0" y="14408"/>
                    <a:pt x="0" y="9271"/>
                  </a:cubicBezTo>
                  <a:cubicBezTo>
                    <a:pt x="0" y="4165"/>
                    <a:pt x="4134" y="0"/>
                    <a:pt x="9271" y="0"/>
                  </a:cubicBezTo>
                  <a:cubicBezTo>
                    <a:pt x="16809" y="0"/>
                    <a:pt x="20913" y="9271"/>
                    <a:pt x="20913" y="92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flipH="1">
              <a:off x="1720161" y="3016296"/>
              <a:ext cx="3181074" cy="706956"/>
            </a:xfrm>
            <a:custGeom>
              <a:avLst/>
              <a:gdLst/>
              <a:ahLst/>
              <a:cxnLst/>
              <a:rect l="l" t="t" r="r" b="b"/>
              <a:pathLst>
                <a:path w="70033" h="15564" extrusionOk="0">
                  <a:moveTo>
                    <a:pt x="24530" y="1"/>
                  </a:moveTo>
                  <a:cubicBezTo>
                    <a:pt x="22038" y="1"/>
                    <a:pt x="20062" y="2007"/>
                    <a:pt x="20062" y="4469"/>
                  </a:cubicBezTo>
                  <a:cubicBezTo>
                    <a:pt x="20062" y="6080"/>
                    <a:pt x="18755" y="7356"/>
                    <a:pt x="17174" y="7356"/>
                  </a:cubicBezTo>
                  <a:lnTo>
                    <a:pt x="15229" y="7356"/>
                  </a:lnTo>
                  <a:cubicBezTo>
                    <a:pt x="13557" y="7356"/>
                    <a:pt x="12007" y="6536"/>
                    <a:pt x="11095" y="5168"/>
                  </a:cubicBezTo>
                  <a:cubicBezTo>
                    <a:pt x="10123" y="3709"/>
                    <a:pt x="8512" y="2159"/>
                    <a:pt x="6141" y="2159"/>
                  </a:cubicBezTo>
                  <a:cubicBezTo>
                    <a:pt x="3405" y="2159"/>
                    <a:pt x="1004" y="4165"/>
                    <a:pt x="548" y="6870"/>
                  </a:cubicBezTo>
                  <a:cubicBezTo>
                    <a:pt x="1" y="10366"/>
                    <a:pt x="2706" y="13405"/>
                    <a:pt x="6110" y="13405"/>
                  </a:cubicBezTo>
                  <a:cubicBezTo>
                    <a:pt x="8633" y="13405"/>
                    <a:pt x="10214" y="11916"/>
                    <a:pt x="11156" y="10457"/>
                  </a:cubicBezTo>
                  <a:cubicBezTo>
                    <a:pt x="12068" y="9059"/>
                    <a:pt x="13679" y="8238"/>
                    <a:pt x="15351" y="8238"/>
                  </a:cubicBezTo>
                  <a:lnTo>
                    <a:pt x="17174" y="8238"/>
                  </a:lnTo>
                  <a:cubicBezTo>
                    <a:pt x="18755" y="8238"/>
                    <a:pt x="20062" y="9515"/>
                    <a:pt x="20062" y="11095"/>
                  </a:cubicBezTo>
                  <a:cubicBezTo>
                    <a:pt x="20062" y="1355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flipH="1">
              <a:off x="4522870" y="3256535"/>
              <a:ext cx="226477" cy="226477"/>
            </a:xfrm>
            <a:custGeom>
              <a:avLst/>
              <a:gdLst/>
              <a:ahLst/>
              <a:cxnLst/>
              <a:rect l="l" t="t" r="r" b="b"/>
              <a:pathLst>
                <a:path w="4986" h="4986" extrusionOk="0">
                  <a:moveTo>
                    <a:pt x="4985" y="2493"/>
                  </a:moveTo>
                  <a:cubicBezTo>
                    <a:pt x="4985" y="3891"/>
                    <a:pt x="3861" y="4985"/>
                    <a:pt x="2493" y="4985"/>
                  </a:cubicBezTo>
                  <a:cubicBezTo>
                    <a:pt x="1125" y="4985"/>
                    <a:pt x="0" y="3891"/>
                    <a:pt x="0" y="2493"/>
                  </a:cubicBezTo>
                  <a:cubicBezTo>
                    <a:pt x="0" y="1125"/>
                    <a:pt x="1125" y="0"/>
                    <a:pt x="2493" y="0"/>
                  </a:cubicBezTo>
                  <a:cubicBezTo>
                    <a:pt x="3861" y="0"/>
                    <a:pt x="4985" y="1125"/>
                    <a:pt x="4985" y="24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flipH="1">
              <a:off x="1720249" y="3017704"/>
              <a:ext cx="331403" cy="704140"/>
            </a:xfrm>
            <a:custGeom>
              <a:avLst/>
              <a:gdLst/>
              <a:ahLst/>
              <a:cxnLst/>
              <a:rect l="l" t="t" r="r" b="b"/>
              <a:pathLst>
                <a:path w="7296" h="15502" extrusionOk="0">
                  <a:moveTo>
                    <a:pt x="5016" y="2249"/>
                  </a:moveTo>
                  <a:cubicBezTo>
                    <a:pt x="3709" y="973"/>
                    <a:pt x="1976" y="122"/>
                    <a:pt x="1" y="0"/>
                  </a:cubicBezTo>
                  <a:lnTo>
                    <a:pt x="1" y="15502"/>
                  </a:lnTo>
                  <a:cubicBezTo>
                    <a:pt x="4074" y="15259"/>
                    <a:pt x="7296" y="11885"/>
                    <a:pt x="7296" y="7751"/>
                  </a:cubicBezTo>
                  <a:cubicBezTo>
                    <a:pt x="7296" y="5623"/>
                    <a:pt x="6414" y="3678"/>
                    <a:pt x="5016" y="224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txBox="1"/>
            <p:nvPr/>
          </p:nvSpPr>
          <p:spPr>
            <a:xfrm>
              <a:off x="5160000" y="3145824"/>
              <a:ext cx="2923500" cy="4479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Age Range: 20-50 years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Sports enthusiasts and fans.</a:t>
              </a:r>
            </a:p>
          </p:txBody>
        </p:sp>
        <p:sp>
          <p:nvSpPr>
            <p:cNvPr id="1571" name="Google Shape;1571;p43"/>
            <p:cNvSpPr txBox="1"/>
            <p:nvPr/>
          </p:nvSpPr>
          <p:spPr>
            <a:xfrm>
              <a:off x="2354590" y="3256535"/>
              <a:ext cx="1384282"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Fira Sans"/>
                  <a:ea typeface="Fira Sans"/>
                  <a:cs typeface="Fira Sans"/>
                  <a:sym typeface="Fira Sans"/>
                </a:rPr>
                <a:t>Calligraphy Frames</a:t>
              </a:r>
              <a:endParaRPr sz="1800" b="1" dirty="0">
                <a:solidFill>
                  <a:schemeClr val="accent3"/>
                </a:solidFill>
                <a:latin typeface="Fira Sans"/>
                <a:ea typeface="Fira Sans"/>
                <a:cs typeface="Fira Sans"/>
                <a:sym typeface="Fira Sans"/>
              </a:endParaRPr>
            </a:p>
          </p:txBody>
        </p:sp>
      </p:grpSp>
      <p:grpSp>
        <p:nvGrpSpPr>
          <p:cNvPr id="1572" name="Google Shape;1572;p43"/>
          <p:cNvGrpSpPr/>
          <p:nvPr/>
        </p:nvGrpSpPr>
        <p:grpSpPr>
          <a:xfrm>
            <a:off x="1120615" y="2289102"/>
            <a:ext cx="6330446" cy="840861"/>
            <a:chOff x="1105625" y="1979471"/>
            <a:chExt cx="6330446" cy="840861"/>
          </a:xfrm>
        </p:grpSpPr>
        <p:sp>
          <p:nvSpPr>
            <p:cNvPr id="1573" name="Google Shape;1573;p43"/>
            <p:cNvSpPr/>
            <p:nvPr/>
          </p:nvSpPr>
          <p:spPr>
            <a:xfrm>
              <a:off x="4103154" y="1979471"/>
              <a:ext cx="949921" cy="840861"/>
            </a:xfrm>
            <a:custGeom>
              <a:avLst/>
              <a:gdLst/>
              <a:ahLst/>
              <a:cxnLst/>
              <a:rect l="l" t="t" r="r" b="b"/>
              <a:pathLst>
                <a:path w="20913" h="18512" extrusionOk="0">
                  <a:moveTo>
                    <a:pt x="9271" y="1"/>
                  </a:moveTo>
                  <a:cubicBezTo>
                    <a:pt x="4134" y="1"/>
                    <a:pt x="0" y="4134"/>
                    <a:pt x="0" y="9241"/>
                  </a:cubicBezTo>
                  <a:cubicBezTo>
                    <a:pt x="0" y="14378"/>
                    <a:pt x="4134" y="18512"/>
                    <a:pt x="9271" y="18512"/>
                  </a:cubicBezTo>
                  <a:cubicBezTo>
                    <a:pt x="17265" y="18512"/>
                    <a:pt x="20913" y="9241"/>
                    <a:pt x="20913" y="9241"/>
                  </a:cubicBezTo>
                  <a:cubicBezTo>
                    <a:pt x="20913" y="9241"/>
                    <a:pt x="16809" y="1"/>
                    <a:pt x="92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4254997" y="2045740"/>
              <a:ext cx="3181074" cy="706956"/>
            </a:xfrm>
            <a:custGeom>
              <a:avLst/>
              <a:gdLst/>
              <a:ahLst/>
              <a:cxnLst/>
              <a:rect l="l" t="t" r="r" b="b"/>
              <a:pathLst>
                <a:path w="70033" h="15564" extrusionOk="0">
                  <a:moveTo>
                    <a:pt x="24530" y="1"/>
                  </a:moveTo>
                  <a:cubicBezTo>
                    <a:pt x="22038" y="1"/>
                    <a:pt x="20062" y="2007"/>
                    <a:pt x="20062" y="4499"/>
                  </a:cubicBezTo>
                  <a:cubicBezTo>
                    <a:pt x="20062" y="6080"/>
                    <a:pt x="18755" y="7356"/>
                    <a:pt x="17174" y="7356"/>
                  </a:cubicBezTo>
                  <a:lnTo>
                    <a:pt x="15229" y="7356"/>
                  </a:lnTo>
                  <a:cubicBezTo>
                    <a:pt x="13557" y="7356"/>
                    <a:pt x="12007" y="6536"/>
                    <a:pt x="11095" y="5168"/>
                  </a:cubicBezTo>
                  <a:cubicBezTo>
                    <a:pt x="10123" y="3709"/>
                    <a:pt x="8512" y="2189"/>
                    <a:pt x="6141" y="2159"/>
                  </a:cubicBezTo>
                  <a:cubicBezTo>
                    <a:pt x="3405" y="2159"/>
                    <a:pt x="1004" y="4165"/>
                    <a:pt x="548" y="6870"/>
                  </a:cubicBezTo>
                  <a:cubicBezTo>
                    <a:pt x="1" y="10396"/>
                    <a:pt x="2706" y="13435"/>
                    <a:pt x="6110" y="13435"/>
                  </a:cubicBezTo>
                  <a:cubicBezTo>
                    <a:pt x="8633" y="13435"/>
                    <a:pt x="10214" y="11916"/>
                    <a:pt x="11156" y="10457"/>
                  </a:cubicBezTo>
                  <a:cubicBezTo>
                    <a:pt x="12068" y="9059"/>
                    <a:pt x="13679" y="8238"/>
                    <a:pt x="15351" y="8238"/>
                  </a:cubicBezTo>
                  <a:lnTo>
                    <a:pt x="17174" y="8238"/>
                  </a:lnTo>
                  <a:cubicBezTo>
                    <a:pt x="18755" y="8238"/>
                    <a:pt x="20062" y="9514"/>
                    <a:pt x="20062" y="11095"/>
                  </a:cubicBezTo>
                  <a:cubicBezTo>
                    <a:pt x="20062" y="13587"/>
                    <a:pt x="22038" y="15563"/>
                    <a:pt x="24530" y="15563"/>
                  </a:cubicBezTo>
                  <a:lnTo>
                    <a:pt x="62251" y="15563"/>
                  </a:lnTo>
                  <a:cubicBezTo>
                    <a:pt x="66537" y="15563"/>
                    <a:pt x="70033" y="12098"/>
                    <a:pt x="70033" y="7782"/>
                  </a:cubicBezTo>
                  <a:cubicBezTo>
                    <a:pt x="70033" y="5654"/>
                    <a:pt x="69151" y="3709"/>
                    <a:pt x="67753" y="2280"/>
                  </a:cubicBezTo>
                  <a:cubicBezTo>
                    <a:pt x="66355" y="882"/>
                    <a:pt x="64409" y="1"/>
                    <a:pt x="6225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4406885" y="2288742"/>
              <a:ext cx="226477" cy="227839"/>
            </a:xfrm>
            <a:custGeom>
              <a:avLst/>
              <a:gdLst/>
              <a:ahLst/>
              <a:cxnLst/>
              <a:rect l="l" t="t" r="r" b="b"/>
              <a:pathLst>
                <a:path w="4986" h="5016" extrusionOk="0">
                  <a:moveTo>
                    <a:pt x="2493" y="0"/>
                  </a:moveTo>
                  <a:cubicBezTo>
                    <a:pt x="1125" y="0"/>
                    <a:pt x="0" y="1125"/>
                    <a:pt x="0" y="2493"/>
                  </a:cubicBezTo>
                  <a:cubicBezTo>
                    <a:pt x="0" y="3891"/>
                    <a:pt x="1125" y="5016"/>
                    <a:pt x="2493" y="5016"/>
                  </a:cubicBezTo>
                  <a:cubicBezTo>
                    <a:pt x="3861" y="5016"/>
                    <a:pt x="4985" y="3891"/>
                    <a:pt x="4985" y="2493"/>
                  </a:cubicBezTo>
                  <a:cubicBezTo>
                    <a:pt x="4985" y="1125"/>
                    <a:pt x="3861" y="0"/>
                    <a:pt x="2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7104580" y="2047148"/>
              <a:ext cx="331403" cy="705548"/>
            </a:xfrm>
            <a:custGeom>
              <a:avLst/>
              <a:gdLst/>
              <a:ahLst/>
              <a:cxnLst/>
              <a:rect l="l" t="t" r="r" b="b"/>
              <a:pathLst>
                <a:path w="7296" h="15533" extrusionOk="0">
                  <a:moveTo>
                    <a:pt x="1" y="0"/>
                  </a:moveTo>
                  <a:lnTo>
                    <a:pt x="1" y="15532"/>
                  </a:lnTo>
                  <a:cubicBezTo>
                    <a:pt x="4074" y="15259"/>
                    <a:pt x="7296" y="11885"/>
                    <a:pt x="7296" y="7751"/>
                  </a:cubicBezTo>
                  <a:cubicBezTo>
                    <a:pt x="7296" y="5623"/>
                    <a:pt x="6414" y="3678"/>
                    <a:pt x="5016" y="2249"/>
                  </a:cubicBezTo>
                  <a:cubicBezTo>
                    <a:pt x="3709" y="973"/>
                    <a:pt x="1976" y="12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txBox="1"/>
            <p:nvPr/>
          </p:nvSpPr>
          <p:spPr>
            <a:xfrm>
              <a:off x="5288584" y="2282256"/>
              <a:ext cx="1815908"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accent1"/>
                  </a:solidFill>
                  <a:latin typeface="Fira Sans"/>
                  <a:ea typeface="Fira Sans"/>
                  <a:cs typeface="Fira Sans"/>
                  <a:sym typeface="Fira Sans"/>
                </a:rPr>
                <a:t>Sports Frames</a:t>
              </a:r>
              <a:endParaRPr sz="1800" b="1" dirty="0">
                <a:solidFill>
                  <a:schemeClr val="accent1"/>
                </a:solidFill>
                <a:latin typeface="Fira Sans"/>
                <a:ea typeface="Fira Sans"/>
                <a:cs typeface="Fira Sans"/>
                <a:sym typeface="Fira Sans"/>
              </a:endParaRPr>
            </a:p>
          </p:txBody>
        </p:sp>
        <p:sp>
          <p:nvSpPr>
            <p:cNvPr id="1578" name="Google Shape;1578;p43"/>
            <p:cNvSpPr txBox="1"/>
            <p:nvPr/>
          </p:nvSpPr>
          <p:spPr>
            <a:xfrm>
              <a:off x="1105625" y="2186999"/>
              <a:ext cx="2923500" cy="4479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Age Range: 20-60 years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Fira Sans"/>
                  <a:ea typeface="Fira Sans"/>
                  <a:cs typeface="Fira Sans"/>
                  <a:sym typeface="Fira Sans"/>
                </a:rPr>
                <a:t>Appreciation for traditional and timeless art.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4"/>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r>
              <a:rPr lang="en" dirty="0"/>
              <a:t>SWOT Analysis</a:t>
            </a:r>
            <a:endParaRPr lang="en-US" dirty="0"/>
          </a:p>
        </p:txBody>
      </p:sp>
      <p:grpSp>
        <p:nvGrpSpPr>
          <p:cNvPr id="512" name="Google Shape;512;p24"/>
          <p:cNvGrpSpPr/>
          <p:nvPr/>
        </p:nvGrpSpPr>
        <p:grpSpPr>
          <a:xfrm>
            <a:off x="457200" y="909025"/>
            <a:ext cx="4141567" cy="1928726"/>
            <a:chOff x="457200" y="909025"/>
            <a:chExt cx="4141567" cy="1928726"/>
          </a:xfrm>
        </p:grpSpPr>
        <p:sp>
          <p:nvSpPr>
            <p:cNvPr id="513" name="Google Shape;513;p24"/>
            <p:cNvSpPr/>
            <p:nvPr/>
          </p:nvSpPr>
          <p:spPr>
            <a:xfrm>
              <a:off x="2694004" y="1001800"/>
              <a:ext cx="1011341" cy="973190"/>
            </a:xfrm>
            <a:custGeom>
              <a:avLst/>
              <a:gdLst/>
              <a:ahLst/>
              <a:cxnLst/>
              <a:rect l="l" t="t" r="r" b="b"/>
              <a:pathLst>
                <a:path w="15534" h="14948" extrusionOk="0">
                  <a:moveTo>
                    <a:pt x="6886" y="0"/>
                  </a:moveTo>
                  <a:cubicBezTo>
                    <a:pt x="5275" y="0"/>
                    <a:pt x="3664" y="616"/>
                    <a:pt x="2433" y="1847"/>
                  </a:cubicBezTo>
                  <a:cubicBezTo>
                    <a:pt x="1" y="4309"/>
                    <a:pt x="1" y="8291"/>
                    <a:pt x="2433" y="10753"/>
                  </a:cubicBezTo>
                  <a:lnTo>
                    <a:pt x="6627" y="14947"/>
                  </a:lnTo>
                  <a:lnTo>
                    <a:pt x="9515" y="12060"/>
                  </a:lnTo>
                  <a:lnTo>
                    <a:pt x="12676" y="12060"/>
                  </a:lnTo>
                  <a:lnTo>
                    <a:pt x="12676" y="8929"/>
                  </a:lnTo>
                  <a:lnTo>
                    <a:pt x="15533" y="6041"/>
                  </a:lnTo>
                  <a:lnTo>
                    <a:pt x="11339" y="1847"/>
                  </a:lnTo>
                  <a:cubicBezTo>
                    <a:pt x="10108" y="616"/>
                    <a:pt x="8497" y="0"/>
                    <a:pt x="6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3583520" y="1430380"/>
              <a:ext cx="1015247" cy="469407"/>
            </a:xfrm>
            <a:custGeom>
              <a:avLst/>
              <a:gdLst/>
              <a:ahLst/>
              <a:cxnLst/>
              <a:rect l="l" t="t" r="r" b="b"/>
              <a:pathLst>
                <a:path w="15594" h="7210" extrusionOk="0">
                  <a:moveTo>
                    <a:pt x="15131" y="1"/>
                  </a:moveTo>
                  <a:cubicBezTo>
                    <a:pt x="9519" y="1"/>
                    <a:pt x="4083" y="2149"/>
                    <a:pt x="1" y="6024"/>
                  </a:cubicBezTo>
                  <a:lnTo>
                    <a:pt x="1125" y="7209"/>
                  </a:lnTo>
                  <a:cubicBezTo>
                    <a:pt x="4903" y="3638"/>
                    <a:pt x="9913" y="1672"/>
                    <a:pt x="15069" y="1672"/>
                  </a:cubicBezTo>
                  <a:cubicBezTo>
                    <a:pt x="15224" y="1672"/>
                    <a:pt x="15378" y="1674"/>
                    <a:pt x="15533" y="1677"/>
                  </a:cubicBezTo>
                  <a:lnTo>
                    <a:pt x="15594" y="6"/>
                  </a:lnTo>
                  <a:cubicBezTo>
                    <a:pt x="15439" y="2"/>
                    <a:pt x="15285" y="1"/>
                    <a:pt x="151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3142244" y="1822501"/>
              <a:ext cx="514590" cy="995455"/>
            </a:xfrm>
            <a:custGeom>
              <a:avLst/>
              <a:gdLst/>
              <a:ahLst/>
              <a:cxnLst/>
              <a:rect l="l" t="t" r="r" b="b"/>
              <a:pathLst>
                <a:path w="7904" h="15290" extrusionOk="0">
                  <a:moveTo>
                    <a:pt x="6779" y="1"/>
                  </a:moveTo>
                  <a:cubicBezTo>
                    <a:pt x="4803" y="1885"/>
                    <a:pt x="3131" y="4165"/>
                    <a:pt x="1946" y="6810"/>
                  </a:cubicBezTo>
                  <a:cubicBezTo>
                    <a:pt x="699" y="9545"/>
                    <a:pt x="61" y="12402"/>
                    <a:pt x="0" y="15260"/>
                  </a:cubicBezTo>
                  <a:lnTo>
                    <a:pt x="1642" y="15290"/>
                  </a:lnTo>
                  <a:cubicBezTo>
                    <a:pt x="1703" y="12676"/>
                    <a:pt x="2280" y="10031"/>
                    <a:pt x="3435" y="7478"/>
                  </a:cubicBezTo>
                  <a:cubicBezTo>
                    <a:pt x="4560" y="5047"/>
                    <a:pt x="6080" y="2919"/>
                    <a:pt x="7903" y="1186"/>
                  </a:cubicBezTo>
                  <a:lnTo>
                    <a:pt x="67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3444978" y="1709741"/>
              <a:ext cx="1130027" cy="1128009"/>
            </a:xfrm>
            <a:custGeom>
              <a:avLst/>
              <a:gdLst/>
              <a:ahLst/>
              <a:cxnLst/>
              <a:rect l="l" t="t" r="r" b="b"/>
              <a:pathLst>
                <a:path w="17357" h="17326" extrusionOk="0">
                  <a:moveTo>
                    <a:pt x="17357" y="0"/>
                  </a:moveTo>
                  <a:cubicBezTo>
                    <a:pt x="12919" y="0"/>
                    <a:pt x="8481" y="1672"/>
                    <a:pt x="5107" y="5076"/>
                  </a:cubicBezTo>
                  <a:cubicBezTo>
                    <a:pt x="1703" y="8450"/>
                    <a:pt x="1" y="12888"/>
                    <a:pt x="1" y="17326"/>
                  </a:cubicBezTo>
                  <a:lnTo>
                    <a:pt x="17357" y="17326"/>
                  </a:lnTo>
                  <a:lnTo>
                    <a:pt x="173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txBox="1"/>
            <p:nvPr/>
          </p:nvSpPr>
          <p:spPr>
            <a:xfrm>
              <a:off x="2785400" y="1185650"/>
              <a:ext cx="746700" cy="524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b="1" dirty="0">
                  <a:solidFill>
                    <a:schemeClr val="dk1"/>
                  </a:solidFill>
                  <a:latin typeface="Fira Sans"/>
                  <a:sym typeface="Fira Sans"/>
                </a:rPr>
                <a:t>S</a:t>
              </a:r>
              <a:endParaRPr lang="en-US" dirty="0"/>
            </a:p>
          </p:txBody>
        </p:sp>
        <p:sp>
          <p:nvSpPr>
            <p:cNvPr id="518" name="Google Shape;518;p24"/>
            <p:cNvSpPr txBox="1"/>
            <p:nvPr/>
          </p:nvSpPr>
          <p:spPr>
            <a:xfrm>
              <a:off x="457200" y="909025"/>
              <a:ext cx="1887300" cy="619500"/>
            </a:xfrm>
            <a:prstGeom prst="rect">
              <a:avLst/>
            </a:prstGeom>
            <a:noFill/>
            <a:ln>
              <a:noFill/>
            </a:ln>
          </p:spPr>
          <p:txBody>
            <a:bodyPr spcFirstLastPara="1" wrap="square" lIns="91425" tIns="91425" rIns="91425" bIns="91425" anchor="ctr" anchorCtr="0">
              <a:noAutofit/>
            </a:bodyPr>
            <a:lstStyle/>
            <a:p>
              <a:r>
                <a:rPr lang="en" sz="1200" dirty="0">
                  <a:solidFill>
                    <a:schemeClr val="tx1"/>
                  </a:solidFill>
                  <a:sym typeface="Fira Sans"/>
                </a:rPr>
                <a:t>Quality</a:t>
              </a:r>
              <a:endParaRPr lang="en-US" dirty="0">
                <a:solidFill>
                  <a:schemeClr val="tx1"/>
                </a:solidFill>
                <a:sym typeface="Fira Sans"/>
              </a:endParaRPr>
            </a:p>
            <a:p>
              <a:r>
                <a:rPr lang="en" sz="1200" dirty="0">
                  <a:solidFill>
                    <a:schemeClr val="tx1"/>
                  </a:solidFill>
                  <a:sym typeface="Fira Sans"/>
                </a:rPr>
                <a:t>Timely delivery</a:t>
              </a:r>
              <a:endParaRPr lang="en-US" dirty="0">
                <a:solidFill>
                  <a:schemeClr val="tx1"/>
                </a:solidFill>
                <a:sym typeface="Fira Sans"/>
              </a:endParaRPr>
            </a:p>
            <a:p>
              <a:r>
                <a:rPr lang="en" sz="1200" dirty="0">
                  <a:solidFill>
                    <a:schemeClr val="tx1"/>
                  </a:solidFill>
                  <a:sym typeface="Fira Sans"/>
                </a:rPr>
                <a:t>Customer satisfaction.</a:t>
              </a:r>
              <a:endParaRPr lang="en-US" dirty="0">
                <a:solidFill>
                  <a:schemeClr val="tx1"/>
                </a:solidFill>
              </a:endParaRPr>
            </a:p>
          </p:txBody>
        </p:sp>
        <p:sp>
          <p:nvSpPr>
            <p:cNvPr id="519" name="Google Shape;519;p24"/>
            <p:cNvSpPr txBox="1"/>
            <p:nvPr/>
          </p:nvSpPr>
          <p:spPr>
            <a:xfrm>
              <a:off x="457200" y="1581575"/>
              <a:ext cx="1887300" cy="2394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800" b="1" dirty="0">
                  <a:solidFill>
                    <a:schemeClr val="dk1"/>
                  </a:solidFill>
                  <a:latin typeface="Fira Sans"/>
                  <a:sym typeface="Fira Sans"/>
                </a:rPr>
                <a:t>Strength</a:t>
              </a:r>
              <a:endParaRPr lang="en-US" dirty="0"/>
            </a:p>
          </p:txBody>
        </p:sp>
        <p:grpSp>
          <p:nvGrpSpPr>
            <p:cNvPr id="520" name="Google Shape;520;p24"/>
            <p:cNvGrpSpPr/>
            <p:nvPr/>
          </p:nvGrpSpPr>
          <p:grpSpPr>
            <a:xfrm>
              <a:off x="3879935" y="2214095"/>
              <a:ext cx="471893" cy="356731"/>
              <a:chOff x="3962775" y="1990700"/>
              <a:chExt cx="296975" cy="224500"/>
            </a:xfrm>
          </p:grpSpPr>
          <p:sp>
            <p:nvSpPr>
              <p:cNvPr id="521" name="Google Shape;521;p24"/>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24"/>
            <p:cNvSpPr txBox="1"/>
            <p:nvPr/>
          </p:nvSpPr>
          <p:spPr>
            <a:xfrm>
              <a:off x="457200" y="1966124"/>
              <a:ext cx="1892100" cy="2394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2300" b="1" dirty="0">
                  <a:solidFill>
                    <a:schemeClr val="accent5"/>
                  </a:solidFill>
                  <a:latin typeface="Fira Sans"/>
                  <a:sym typeface="Fira Sans"/>
                </a:rPr>
                <a:t>S</a:t>
              </a:r>
              <a:endParaRPr lang="en-US" dirty="0"/>
            </a:p>
          </p:txBody>
        </p:sp>
      </p:grpSp>
      <p:grpSp>
        <p:nvGrpSpPr>
          <p:cNvPr id="526" name="Google Shape;526;p24"/>
          <p:cNvGrpSpPr/>
          <p:nvPr/>
        </p:nvGrpSpPr>
        <p:grpSpPr>
          <a:xfrm>
            <a:off x="457200" y="2815924"/>
            <a:ext cx="4117805" cy="1996220"/>
            <a:chOff x="457200" y="2815924"/>
            <a:chExt cx="4117805" cy="1996220"/>
          </a:xfrm>
        </p:grpSpPr>
        <p:sp>
          <p:nvSpPr>
            <p:cNvPr id="527" name="Google Shape;527;p24"/>
            <p:cNvSpPr/>
            <p:nvPr/>
          </p:nvSpPr>
          <p:spPr>
            <a:xfrm>
              <a:off x="2693025" y="3706416"/>
              <a:ext cx="1013294" cy="973190"/>
            </a:xfrm>
            <a:custGeom>
              <a:avLst/>
              <a:gdLst/>
              <a:ahLst/>
              <a:cxnLst/>
              <a:rect l="l" t="t" r="r" b="b"/>
              <a:pathLst>
                <a:path w="15564" h="14948" extrusionOk="0">
                  <a:moveTo>
                    <a:pt x="6657" y="1"/>
                  </a:moveTo>
                  <a:lnTo>
                    <a:pt x="2463" y="4195"/>
                  </a:lnTo>
                  <a:cubicBezTo>
                    <a:pt x="1" y="6657"/>
                    <a:pt x="1" y="10639"/>
                    <a:pt x="2463" y="13101"/>
                  </a:cubicBezTo>
                  <a:cubicBezTo>
                    <a:pt x="3694" y="14332"/>
                    <a:pt x="5305" y="14948"/>
                    <a:pt x="6916" y="14948"/>
                  </a:cubicBezTo>
                  <a:cubicBezTo>
                    <a:pt x="8527" y="14948"/>
                    <a:pt x="10138" y="14332"/>
                    <a:pt x="11369" y="13101"/>
                  </a:cubicBezTo>
                  <a:lnTo>
                    <a:pt x="15563" y="8906"/>
                  </a:lnTo>
                  <a:lnTo>
                    <a:pt x="12706" y="6019"/>
                  </a:lnTo>
                  <a:lnTo>
                    <a:pt x="12706" y="2888"/>
                  </a:lnTo>
                  <a:lnTo>
                    <a:pt x="9545" y="2888"/>
                  </a:lnTo>
                  <a:lnTo>
                    <a:pt x="66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3532088" y="3755895"/>
              <a:ext cx="997409" cy="516543"/>
            </a:xfrm>
            <a:custGeom>
              <a:avLst/>
              <a:gdLst/>
              <a:ahLst/>
              <a:cxnLst/>
              <a:rect l="l" t="t" r="r" b="b"/>
              <a:pathLst>
                <a:path w="15320" h="7934" extrusionOk="0">
                  <a:moveTo>
                    <a:pt x="1216" y="0"/>
                  </a:moveTo>
                  <a:lnTo>
                    <a:pt x="0" y="1125"/>
                  </a:lnTo>
                  <a:cubicBezTo>
                    <a:pt x="1885" y="3131"/>
                    <a:pt x="4165" y="4803"/>
                    <a:pt x="6809" y="5988"/>
                  </a:cubicBezTo>
                  <a:cubicBezTo>
                    <a:pt x="9545" y="7235"/>
                    <a:pt x="12432" y="7842"/>
                    <a:pt x="15259" y="7934"/>
                  </a:cubicBezTo>
                  <a:lnTo>
                    <a:pt x="15320" y="6262"/>
                  </a:lnTo>
                  <a:cubicBezTo>
                    <a:pt x="12675" y="6201"/>
                    <a:pt x="10031" y="5624"/>
                    <a:pt x="7508" y="4469"/>
                  </a:cubicBezTo>
                  <a:cubicBezTo>
                    <a:pt x="5046" y="3374"/>
                    <a:pt x="2949" y="1824"/>
                    <a:pt x="1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3132348" y="2815924"/>
              <a:ext cx="478977" cy="1013294"/>
            </a:xfrm>
            <a:custGeom>
              <a:avLst/>
              <a:gdLst/>
              <a:ahLst/>
              <a:cxnLst/>
              <a:rect l="l" t="t" r="r" b="b"/>
              <a:pathLst>
                <a:path w="7357" h="15564" extrusionOk="0">
                  <a:moveTo>
                    <a:pt x="152" y="1"/>
                  </a:moveTo>
                  <a:lnTo>
                    <a:pt x="152" y="1"/>
                  </a:lnTo>
                  <a:cubicBezTo>
                    <a:pt x="0" y="5745"/>
                    <a:pt x="2189" y="11399"/>
                    <a:pt x="6140" y="15563"/>
                  </a:cubicBezTo>
                  <a:lnTo>
                    <a:pt x="7356" y="14438"/>
                  </a:lnTo>
                  <a:cubicBezTo>
                    <a:pt x="3678" y="10578"/>
                    <a:pt x="1672" y="5350"/>
                    <a:pt x="1794" y="31"/>
                  </a:cubicBezTo>
                  <a:lnTo>
                    <a:pt x="1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3444978" y="2837668"/>
              <a:ext cx="1130027" cy="1130027"/>
            </a:xfrm>
            <a:custGeom>
              <a:avLst/>
              <a:gdLst/>
              <a:ahLst/>
              <a:cxnLst/>
              <a:rect l="l" t="t" r="r" b="b"/>
              <a:pathLst>
                <a:path w="17357" h="17357" extrusionOk="0">
                  <a:moveTo>
                    <a:pt x="1" y="1"/>
                  </a:moveTo>
                  <a:cubicBezTo>
                    <a:pt x="1" y="4439"/>
                    <a:pt x="1703" y="8907"/>
                    <a:pt x="5107" y="12281"/>
                  </a:cubicBezTo>
                  <a:cubicBezTo>
                    <a:pt x="8481" y="15655"/>
                    <a:pt x="12919" y="17357"/>
                    <a:pt x="17357" y="17357"/>
                  </a:cubicBezTo>
                  <a:lnTo>
                    <a:pt x="17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txBox="1"/>
            <p:nvPr/>
          </p:nvSpPr>
          <p:spPr>
            <a:xfrm>
              <a:off x="2785388" y="3987425"/>
              <a:ext cx="746700" cy="5241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000" b="1" dirty="0">
                  <a:solidFill>
                    <a:schemeClr val="dk1"/>
                  </a:solidFill>
                  <a:latin typeface="Fira Sans"/>
                  <a:sym typeface="Fira Sans"/>
                </a:rPr>
                <a:t>O</a:t>
              </a:r>
              <a:endParaRPr lang="en-US" dirty="0"/>
            </a:p>
          </p:txBody>
        </p:sp>
        <p:sp>
          <p:nvSpPr>
            <p:cNvPr id="532" name="Google Shape;532;p24"/>
            <p:cNvSpPr txBox="1"/>
            <p:nvPr/>
          </p:nvSpPr>
          <p:spPr>
            <a:xfrm>
              <a:off x="457200" y="4192644"/>
              <a:ext cx="1887300" cy="619500"/>
            </a:xfrm>
            <a:prstGeom prst="rect">
              <a:avLst/>
            </a:prstGeom>
            <a:noFill/>
            <a:ln>
              <a:noFill/>
            </a:ln>
          </p:spPr>
          <p:txBody>
            <a:bodyPr spcFirstLastPara="1" wrap="square" lIns="91425" tIns="91425" rIns="91425" bIns="91425" anchor="ctr" anchorCtr="0">
              <a:noAutofit/>
            </a:bodyPr>
            <a:lstStyle/>
            <a:p>
              <a:r>
                <a:rPr lang="en" sz="1200">
                  <a:solidFill>
                    <a:schemeClr val="tx1"/>
                  </a:solidFill>
                  <a:sym typeface="Fira Sans"/>
                </a:rPr>
                <a:t>Art exhibitions</a:t>
              </a:r>
              <a:endParaRPr lang="en-US">
                <a:solidFill>
                  <a:schemeClr val="tx1"/>
                </a:solidFill>
              </a:endParaRPr>
            </a:p>
            <a:p>
              <a:r>
                <a:rPr lang="en" sz="1200" dirty="0">
                  <a:solidFill>
                    <a:schemeClr val="tx1"/>
                  </a:solidFill>
                  <a:sym typeface="Fira Sans"/>
                </a:rPr>
                <a:t>Trend exploration</a:t>
              </a:r>
              <a:endParaRPr lang="en" dirty="0">
                <a:solidFill>
                  <a:schemeClr val="tx1"/>
                </a:solidFill>
              </a:endParaRPr>
            </a:p>
            <a:p>
              <a:r>
                <a:rPr lang="en" sz="1200" dirty="0">
                  <a:solidFill>
                    <a:schemeClr val="tx1"/>
                  </a:solidFill>
                  <a:sym typeface="Fira Sans"/>
                </a:rPr>
                <a:t>E-commerce growth</a:t>
              </a:r>
              <a:endParaRPr lang="en" dirty="0">
                <a:solidFill>
                  <a:schemeClr val="tx1"/>
                </a:solidFill>
              </a:endParaRPr>
            </a:p>
            <a:p>
              <a:pPr marL="0" lvl="0" indent="0" algn="l">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533" name="Google Shape;533;p24"/>
            <p:cNvSpPr txBox="1"/>
            <p:nvPr/>
          </p:nvSpPr>
          <p:spPr>
            <a:xfrm>
              <a:off x="457200" y="3829225"/>
              <a:ext cx="1887300" cy="2394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1800" b="1" dirty="0">
                  <a:solidFill>
                    <a:schemeClr val="dk1"/>
                  </a:solidFill>
                  <a:latin typeface="Fira Sans"/>
                  <a:sym typeface="Fira Sans"/>
                </a:rPr>
                <a:t>Opportunity</a:t>
              </a:r>
              <a:endParaRPr lang="en-US" dirty="0" err="1">
                <a:solidFill>
                  <a:schemeClr val="dk1"/>
                </a:solidFill>
              </a:endParaRPr>
            </a:p>
          </p:txBody>
        </p:sp>
        <p:grpSp>
          <p:nvGrpSpPr>
            <p:cNvPr id="534" name="Google Shape;534;p24"/>
            <p:cNvGrpSpPr/>
            <p:nvPr/>
          </p:nvGrpSpPr>
          <p:grpSpPr>
            <a:xfrm>
              <a:off x="3885947" y="3091290"/>
              <a:ext cx="414349" cy="411079"/>
              <a:chOff x="2508825" y="2318350"/>
              <a:chExt cx="297750" cy="295400"/>
            </a:xfrm>
          </p:grpSpPr>
          <p:sp>
            <p:nvSpPr>
              <p:cNvPr id="535" name="Google Shape;535;p24"/>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24"/>
            <p:cNvSpPr txBox="1"/>
            <p:nvPr/>
          </p:nvSpPr>
          <p:spPr>
            <a:xfrm>
              <a:off x="457200" y="3479632"/>
              <a:ext cx="1892100" cy="239400"/>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pPr>
              <a:r>
                <a:rPr lang="en" sz="2300" b="1" dirty="0">
                  <a:solidFill>
                    <a:schemeClr val="accent1"/>
                  </a:solidFill>
                  <a:latin typeface="Fira Sans"/>
                  <a:sym typeface="Fira Sans"/>
                </a:rPr>
                <a:t>O</a:t>
              </a:r>
              <a:endParaRPr lang="en-US" dirty="0"/>
            </a:p>
          </p:txBody>
        </p:sp>
      </p:grpSp>
      <p:grpSp>
        <p:nvGrpSpPr>
          <p:cNvPr id="538" name="Google Shape;538;p24"/>
          <p:cNvGrpSpPr/>
          <p:nvPr/>
        </p:nvGrpSpPr>
        <p:grpSpPr>
          <a:xfrm>
            <a:off x="4574925" y="909025"/>
            <a:ext cx="4111875" cy="1978203"/>
            <a:chOff x="4574925" y="909025"/>
            <a:chExt cx="4111875" cy="1978203"/>
          </a:xfrm>
        </p:grpSpPr>
        <p:sp>
          <p:nvSpPr>
            <p:cNvPr id="539" name="Google Shape;539;p24"/>
            <p:cNvSpPr/>
            <p:nvPr/>
          </p:nvSpPr>
          <p:spPr>
            <a:xfrm>
              <a:off x="5437751" y="1001800"/>
              <a:ext cx="1013229" cy="973190"/>
            </a:xfrm>
            <a:custGeom>
              <a:avLst/>
              <a:gdLst/>
              <a:ahLst/>
              <a:cxnLst/>
              <a:rect l="l" t="t" r="r" b="b"/>
              <a:pathLst>
                <a:path w="15563" h="14948" extrusionOk="0">
                  <a:moveTo>
                    <a:pt x="8663" y="0"/>
                  </a:moveTo>
                  <a:cubicBezTo>
                    <a:pt x="7052" y="0"/>
                    <a:pt x="5441" y="616"/>
                    <a:pt x="4225" y="1847"/>
                  </a:cubicBezTo>
                  <a:lnTo>
                    <a:pt x="0" y="6041"/>
                  </a:lnTo>
                  <a:lnTo>
                    <a:pt x="2888" y="8929"/>
                  </a:lnTo>
                  <a:lnTo>
                    <a:pt x="2888" y="12060"/>
                  </a:lnTo>
                  <a:lnTo>
                    <a:pt x="6049" y="12060"/>
                  </a:lnTo>
                  <a:lnTo>
                    <a:pt x="8906" y="14947"/>
                  </a:lnTo>
                  <a:lnTo>
                    <a:pt x="13101" y="10753"/>
                  </a:lnTo>
                  <a:cubicBezTo>
                    <a:pt x="15563" y="8291"/>
                    <a:pt x="15563" y="4309"/>
                    <a:pt x="13101" y="1847"/>
                  </a:cubicBezTo>
                  <a:cubicBezTo>
                    <a:pt x="11885" y="616"/>
                    <a:pt x="10274" y="0"/>
                    <a:pt x="8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4594717" y="1430705"/>
              <a:ext cx="997474" cy="516543"/>
            </a:xfrm>
            <a:custGeom>
              <a:avLst/>
              <a:gdLst/>
              <a:ahLst/>
              <a:cxnLst/>
              <a:rect l="l" t="t" r="r" b="b"/>
              <a:pathLst>
                <a:path w="15321" h="7934" extrusionOk="0">
                  <a:moveTo>
                    <a:pt x="62" y="1"/>
                  </a:moveTo>
                  <a:lnTo>
                    <a:pt x="1" y="1672"/>
                  </a:lnTo>
                  <a:cubicBezTo>
                    <a:pt x="2645" y="1733"/>
                    <a:pt x="5290" y="2311"/>
                    <a:pt x="7813" y="3466"/>
                  </a:cubicBezTo>
                  <a:cubicBezTo>
                    <a:pt x="10275" y="4560"/>
                    <a:pt x="12372" y="6110"/>
                    <a:pt x="14104" y="7934"/>
                  </a:cubicBezTo>
                  <a:lnTo>
                    <a:pt x="15320" y="6809"/>
                  </a:lnTo>
                  <a:cubicBezTo>
                    <a:pt x="13436" y="4803"/>
                    <a:pt x="11156" y="3162"/>
                    <a:pt x="8512" y="1946"/>
                  </a:cubicBezTo>
                  <a:cubicBezTo>
                    <a:pt x="5746" y="700"/>
                    <a:pt x="2888" y="92"/>
                    <a:pt x="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5512946" y="1873999"/>
              <a:ext cx="478977" cy="1013229"/>
            </a:xfrm>
            <a:custGeom>
              <a:avLst/>
              <a:gdLst/>
              <a:ahLst/>
              <a:cxnLst/>
              <a:rect l="l" t="t" r="r" b="b"/>
              <a:pathLst>
                <a:path w="7357" h="15563" extrusionOk="0">
                  <a:moveTo>
                    <a:pt x="1216" y="0"/>
                  </a:moveTo>
                  <a:lnTo>
                    <a:pt x="0" y="1125"/>
                  </a:lnTo>
                  <a:cubicBezTo>
                    <a:pt x="3678" y="4985"/>
                    <a:pt x="5684" y="10213"/>
                    <a:pt x="5563" y="15532"/>
                  </a:cubicBezTo>
                  <a:lnTo>
                    <a:pt x="7204" y="15563"/>
                  </a:lnTo>
                  <a:cubicBezTo>
                    <a:pt x="7356" y="9818"/>
                    <a:pt x="5168" y="4164"/>
                    <a:pt x="12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4574925" y="1709741"/>
              <a:ext cx="1130027" cy="1128009"/>
            </a:xfrm>
            <a:custGeom>
              <a:avLst/>
              <a:gdLst/>
              <a:ahLst/>
              <a:cxnLst/>
              <a:rect l="l" t="t" r="r" b="b"/>
              <a:pathLst>
                <a:path w="17357" h="17326" extrusionOk="0">
                  <a:moveTo>
                    <a:pt x="1" y="0"/>
                  </a:moveTo>
                  <a:lnTo>
                    <a:pt x="1" y="17326"/>
                  </a:lnTo>
                  <a:lnTo>
                    <a:pt x="17357" y="17326"/>
                  </a:lnTo>
                  <a:cubicBezTo>
                    <a:pt x="17357" y="12888"/>
                    <a:pt x="15655" y="8450"/>
                    <a:pt x="12281" y="5076"/>
                  </a:cubicBezTo>
                  <a:cubicBezTo>
                    <a:pt x="8876" y="1672"/>
                    <a:pt x="4439"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txBox="1"/>
            <p:nvPr/>
          </p:nvSpPr>
          <p:spPr>
            <a:xfrm>
              <a:off x="5629958" y="1138188"/>
              <a:ext cx="743100" cy="52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Fira Sans"/>
                  <a:ea typeface="Fira Sans"/>
                  <a:cs typeface="Fira Sans"/>
                  <a:sym typeface="Fira Sans"/>
                </a:rPr>
                <a:t>W</a:t>
              </a:r>
              <a:endParaRPr sz="3000" b="1" dirty="0">
                <a:solidFill>
                  <a:schemeClr val="dk1"/>
                </a:solidFill>
                <a:latin typeface="Fira Sans"/>
                <a:ea typeface="Fira Sans"/>
                <a:cs typeface="Fira Sans"/>
                <a:sym typeface="Fira Sans"/>
              </a:endParaRPr>
            </a:p>
          </p:txBody>
        </p:sp>
        <p:sp>
          <p:nvSpPr>
            <p:cNvPr id="544" name="Google Shape;544;p24"/>
            <p:cNvSpPr txBox="1"/>
            <p:nvPr/>
          </p:nvSpPr>
          <p:spPr>
            <a:xfrm>
              <a:off x="6799500" y="909025"/>
              <a:ext cx="1887300" cy="619500"/>
            </a:xfrm>
            <a:prstGeom prst="rect">
              <a:avLst/>
            </a:prstGeom>
            <a:noFill/>
            <a:ln>
              <a:noFill/>
            </a:ln>
          </p:spPr>
          <p:txBody>
            <a:bodyPr spcFirstLastPara="1" wrap="square" lIns="91425" tIns="91425" rIns="91425" bIns="91425" anchor="ctr" anchorCtr="0">
              <a:noAutofit/>
            </a:bodyPr>
            <a:lstStyle/>
            <a:p>
              <a:pPr algn="r"/>
              <a:r>
                <a:rPr lang="en" sz="1200" dirty="0">
                  <a:solidFill>
                    <a:schemeClr val="tx1"/>
                  </a:solidFill>
                  <a:sym typeface="Fira Sans"/>
                </a:rPr>
                <a:t>Limited product range</a:t>
              </a:r>
              <a:endParaRPr lang="en-US" dirty="0">
                <a:solidFill>
                  <a:schemeClr val="tx1"/>
                </a:solidFill>
              </a:endParaRPr>
            </a:p>
            <a:p>
              <a:pPr algn="r"/>
              <a:r>
                <a:rPr lang="en" sz="1200" dirty="0">
                  <a:solidFill>
                    <a:schemeClr val="tx1"/>
                  </a:solidFill>
                  <a:sym typeface="Fira Sans"/>
                </a:rPr>
                <a:t>Limited market presence</a:t>
              </a:r>
              <a:endParaRPr lang="en" dirty="0">
                <a:solidFill>
                  <a:schemeClr val="tx1"/>
                </a:solidFill>
              </a:endParaRPr>
            </a:p>
            <a:p>
              <a:pPr algn="r"/>
              <a:r>
                <a:rPr lang="en" sz="1200" dirty="0">
                  <a:solidFill>
                    <a:schemeClr val="tx1"/>
                  </a:solidFill>
                  <a:sym typeface="Fira Sans"/>
                </a:rPr>
                <a:t>Limited international presence</a:t>
              </a:r>
              <a:endParaRPr lang="en" dirty="0">
                <a:solidFill>
                  <a:schemeClr val="tx1"/>
                </a:solidFill>
              </a:endParaRPr>
            </a:p>
            <a:p>
              <a:pPr marL="0" lvl="0" indent="0" algn="r">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545" name="Google Shape;545;p24"/>
            <p:cNvSpPr txBox="1"/>
            <p:nvPr/>
          </p:nvSpPr>
          <p:spPr>
            <a:xfrm>
              <a:off x="6799500" y="1581575"/>
              <a:ext cx="1887300" cy="2394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1800" b="1" dirty="0">
                  <a:solidFill>
                    <a:schemeClr val="dk1"/>
                  </a:solidFill>
                  <a:latin typeface="Fira Sans"/>
                  <a:sym typeface="Fira Sans"/>
                </a:rPr>
                <a:t>Weakness</a:t>
              </a:r>
              <a:endParaRPr lang="en-US" dirty="0"/>
            </a:p>
          </p:txBody>
        </p:sp>
        <p:grpSp>
          <p:nvGrpSpPr>
            <p:cNvPr id="546" name="Google Shape;546;p24"/>
            <p:cNvGrpSpPr/>
            <p:nvPr/>
          </p:nvGrpSpPr>
          <p:grpSpPr>
            <a:xfrm>
              <a:off x="4857631" y="2187477"/>
              <a:ext cx="372670" cy="409965"/>
              <a:chOff x="1790525" y="2319150"/>
              <a:chExt cx="267800" cy="294600"/>
            </a:xfrm>
          </p:grpSpPr>
          <p:sp>
            <p:nvSpPr>
              <p:cNvPr id="547" name="Google Shape;547;p24"/>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24"/>
            <p:cNvSpPr txBox="1"/>
            <p:nvPr/>
          </p:nvSpPr>
          <p:spPr>
            <a:xfrm>
              <a:off x="6794700" y="1966124"/>
              <a:ext cx="1892100" cy="2394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2300" b="1" dirty="0">
                  <a:solidFill>
                    <a:schemeClr val="accent3"/>
                  </a:solidFill>
                  <a:latin typeface="Fira Sans"/>
                  <a:sym typeface="Fira Sans"/>
                </a:rPr>
                <a:t>W</a:t>
              </a:r>
              <a:endParaRPr lang="en-US" dirty="0"/>
            </a:p>
          </p:txBody>
        </p:sp>
      </p:grpSp>
      <p:grpSp>
        <p:nvGrpSpPr>
          <p:cNvPr id="550" name="Google Shape;550;p24"/>
          <p:cNvGrpSpPr/>
          <p:nvPr/>
        </p:nvGrpSpPr>
        <p:grpSpPr>
          <a:xfrm>
            <a:off x="4525446" y="2837668"/>
            <a:ext cx="4161354" cy="1958378"/>
            <a:chOff x="4525446" y="2837668"/>
            <a:chExt cx="4161354" cy="1958378"/>
          </a:xfrm>
        </p:grpSpPr>
        <p:sp>
          <p:nvSpPr>
            <p:cNvPr id="551" name="Google Shape;551;p24"/>
            <p:cNvSpPr/>
            <p:nvPr/>
          </p:nvSpPr>
          <p:spPr>
            <a:xfrm>
              <a:off x="5437751" y="3706416"/>
              <a:ext cx="1013229" cy="973190"/>
            </a:xfrm>
            <a:custGeom>
              <a:avLst/>
              <a:gdLst/>
              <a:ahLst/>
              <a:cxnLst/>
              <a:rect l="l" t="t" r="r" b="b"/>
              <a:pathLst>
                <a:path w="15563" h="14948" extrusionOk="0">
                  <a:moveTo>
                    <a:pt x="8906" y="1"/>
                  </a:moveTo>
                  <a:lnTo>
                    <a:pt x="6049" y="2888"/>
                  </a:lnTo>
                  <a:lnTo>
                    <a:pt x="2888" y="2888"/>
                  </a:lnTo>
                  <a:lnTo>
                    <a:pt x="2888" y="6019"/>
                  </a:lnTo>
                  <a:lnTo>
                    <a:pt x="0" y="8906"/>
                  </a:lnTo>
                  <a:lnTo>
                    <a:pt x="4225" y="13101"/>
                  </a:lnTo>
                  <a:cubicBezTo>
                    <a:pt x="5441" y="14332"/>
                    <a:pt x="7052" y="14948"/>
                    <a:pt x="8663" y="14948"/>
                  </a:cubicBezTo>
                  <a:cubicBezTo>
                    <a:pt x="10274" y="14948"/>
                    <a:pt x="11885" y="14332"/>
                    <a:pt x="13101" y="13101"/>
                  </a:cubicBezTo>
                  <a:cubicBezTo>
                    <a:pt x="15563" y="10639"/>
                    <a:pt x="15563" y="6657"/>
                    <a:pt x="13101" y="4195"/>
                  </a:cubicBezTo>
                  <a:lnTo>
                    <a:pt x="8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4525446" y="3803356"/>
              <a:ext cx="1015247" cy="469407"/>
            </a:xfrm>
            <a:custGeom>
              <a:avLst/>
              <a:gdLst/>
              <a:ahLst/>
              <a:cxnLst/>
              <a:rect l="l" t="t" r="r" b="b"/>
              <a:pathLst>
                <a:path w="15594" h="7210" extrusionOk="0">
                  <a:moveTo>
                    <a:pt x="14439" y="1"/>
                  </a:moveTo>
                  <a:cubicBezTo>
                    <a:pt x="10715" y="3549"/>
                    <a:pt x="5747" y="5541"/>
                    <a:pt x="625" y="5541"/>
                  </a:cubicBezTo>
                  <a:cubicBezTo>
                    <a:pt x="438" y="5541"/>
                    <a:pt x="250" y="5538"/>
                    <a:pt x="62" y="5533"/>
                  </a:cubicBezTo>
                  <a:lnTo>
                    <a:pt x="1" y="7205"/>
                  </a:lnTo>
                  <a:cubicBezTo>
                    <a:pt x="155" y="7208"/>
                    <a:pt x="310" y="7210"/>
                    <a:pt x="464" y="7210"/>
                  </a:cubicBezTo>
                  <a:cubicBezTo>
                    <a:pt x="6076" y="7210"/>
                    <a:pt x="11512" y="5062"/>
                    <a:pt x="15594" y="1186"/>
                  </a:cubicBezTo>
                  <a:lnTo>
                    <a:pt x="14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5465420" y="2885194"/>
              <a:ext cx="516608" cy="995455"/>
            </a:xfrm>
            <a:custGeom>
              <a:avLst/>
              <a:gdLst/>
              <a:ahLst/>
              <a:cxnLst/>
              <a:rect l="l" t="t" r="r" b="b"/>
              <a:pathLst>
                <a:path w="7935" h="15290" extrusionOk="0">
                  <a:moveTo>
                    <a:pt x="6293" y="0"/>
                  </a:moveTo>
                  <a:cubicBezTo>
                    <a:pt x="6232" y="2614"/>
                    <a:pt x="5655" y="5289"/>
                    <a:pt x="4500" y="7812"/>
                  </a:cubicBezTo>
                  <a:cubicBezTo>
                    <a:pt x="3375" y="10244"/>
                    <a:pt x="1855" y="12371"/>
                    <a:pt x="1" y="14104"/>
                  </a:cubicBezTo>
                  <a:lnTo>
                    <a:pt x="1156" y="15289"/>
                  </a:lnTo>
                  <a:cubicBezTo>
                    <a:pt x="3132" y="13405"/>
                    <a:pt x="4803" y="11125"/>
                    <a:pt x="5989" y="8481"/>
                  </a:cubicBezTo>
                  <a:cubicBezTo>
                    <a:pt x="7235" y="5745"/>
                    <a:pt x="7873" y="2888"/>
                    <a:pt x="7934" y="31"/>
                  </a:cubicBezTo>
                  <a:lnTo>
                    <a:pt x="62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4574925" y="2837668"/>
              <a:ext cx="1130027" cy="1130158"/>
            </a:xfrm>
            <a:custGeom>
              <a:avLst/>
              <a:gdLst/>
              <a:ahLst/>
              <a:cxnLst/>
              <a:rect l="l" t="t" r="r" b="b"/>
              <a:pathLst>
                <a:path w="17357" h="17359" extrusionOk="0">
                  <a:moveTo>
                    <a:pt x="1" y="1"/>
                  </a:moveTo>
                  <a:lnTo>
                    <a:pt x="1" y="17357"/>
                  </a:lnTo>
                  <a:cubicBezTo>
                    <a:pt x="76" y="17358"/>
                    <a:pt x="151" y="17358"/>
                    <a:pt x="227" y="17358"/>
                  </a:cubicBezTo>
                  <a:cubicBezTo>
                    <a:pt x="4586" y="17358"/>
                    <a:pt x="8843" y="15628"/>
                    <a:pt x="12220" y="12341"/>
                  </a:cubicBezTo>
                  <a:cubicBezTo>
                    <a:pt x="15624" y="8998"/>
                    <a:pt x="17326" y="4439"/>
                    <a:pt x="17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txBox="1"/>
            <p:nvPr/>
          </p:nvSpPr>
          <p:spPr>
            <a:xfrm>
              <a:off x="5629950" y="4013450"/>
              <a:ext cx="743100" cy="524100"/>
            </a:xfrm>
            <a:prstGeom prst="rect">
              <a:avLst/>
            </a:prstGeom>
            <a:noFill/>
            <a:ln>
              <a:noFill/>
            </a:ln>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3000" b="1" dirty="0">
                  <a:solidFill>
                    <a:schemeClr val="dk1"/>
                  </a:solidFill>
                  <a:latin typeface="Fira Sans"/>
                  <a:sym typeface="Fira Sans"/>
                </a:rPr>
                <a:t>T</a:t>
              </a:r>
              <a:endParaRPr lang="en" sz="3000" b="1" dirty="0">
                <a:solidFill>
                  <a:schemeClr val="dk1"/>
                </a:solidFill>
                <a:latin typeface="Fira Sans"/>
              </a:endParaRPr>
            </a:p>
          </p:txBody>
        </p:sp>
        <p:sp>
          <p:nvSpPr>
            <p:cNvPr id="556" name="Google Shape;556;p24"/>
            <p:cNvSpPr txBox="1"/>
            <p:nvPr/>
          </p:nvSpPr>
          <p:spPr>
            <a:xfrm>
              <a:off x="6799500" y="4176546"/>
              <a:ext cx="1887300" cy="619500"/>
            </a:xfrm>
            <a:prstGeom prst="rect">
              <a:avLst/>
            </a:prstGeom>
            <a:noFill/>
            <a:ln>
              <a:noFill/>
            </a:ln>
          </p:spPr>
          <p:txBody>
            <a:bodyPr spcFirstLastPara="1" wrap="square" lIns="91425" tIns="91425" rIns="91425" bIns="91425" anchor="ctr" anchorCtr="0">
              <a:noAutofit/>
            </a:bodyPr>
            <a:lstStyle/>
            <a:p>
              <a:pPr algn="r"/>
              <a:r>
                <a:rPr lang="en" sz="1200" dirty="0">
                  <a:solidFill>
                    <a:schemeClr val="tx1"/>
                  </a:solidFill>
                  <a:sym typeface="Fira Sans"/>
                </a:rPr>
                <a:t>Competition</a:t>
              </a:r>
              <a:endParaRPr lang="en-US" dirty="0">
                <a:solidFill>
                  <a:schemeClr val="tx1"/>
                </a:solidFill>
              </a:endParaRPr>
            </a:p>
            <a:p>
              <a:pPr algn="r"/>
              <a:r>
                <a:rPr lang="en" sz="1200" dirty="0">
                  <a:solidFill>
                    <a:schemeClr val="tx1"/>
                  </a:solidFill>
                  <a:sym typeface="Fira Sans"/>
                </a:rPr>
                <a:t>Price inflation</a:t>
              </a:r>
              <a:endParaRPr lang="en" dirty="0">
                <a:solidFill>
                  <a:schemeClr val="tx1"/>
                </a:solidFill>
              </a:endParaRPr>
            </a:p>
            <a:p>
              <a:pPr algn="r"/>
              <a:r>
                <a:rPr lang="en" sz="1200" dirty="0">
                  <a:solidFill>
                    <a:schemeClr val="tx1"/>
                  </a:solidFill>
                  <a:sym typeface="Fira Sans"/>
                </a:rPr>
                <a:t>Economic factors</a:t>
              </a:r>
              <a:endParaRPr lang="en" dirty="0">
                <a:solidFill>
                  <a:schemeClr val="tx1"/>
                </a:solidFill>
              </a:endParaRPr>
            </a:p>
            <a:p>
              <a:pPr marL="0" lvl="0" indent="0" algn="r">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557" name="Google Shape;557;p24"/>
            <p:cNvSpPr txBox="1"/>
            <p:nvPr/>
          </p:nvSpPr>
          <p:spPr>
            <a:xfrm>
              <a:off x="6799500" y="3829225"/>
              <a:ext cx="1887300" cy="239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800" b="1" dirty="0">
                  <a:solidFill>
                    <a:schemeClr val="dk1"/>
                  </a:solidFill>
                  <a:latin typeface="Fira Sans"/>
                  <a:ea typeface="Fira Sans"/>
                  <a:cs typeface="Fira Sans"/>
                  <a:sym typeface="Fira Sans"/>
                </a:rPr>
                <a:t>Threats</a:t>
              </a:r>
              <a:endParaRPr sz="1800" b="1" dirty="0">
                <a:solidFill>
                  <a:schemeClr val="dk1"/>
                </a:solidFill>
                <a:latin typeface="Fira Sans"/>
                <a:ea typeface="Fira Sans"/>
                <a:cs typeface="Fira Sans"/>
                <a:sym typeface="Fira Sans"/>
              </a:endParaRPr>
            </a:p>
          </p:txBody>
        </p:sp>
        <p:grpSp>
          <p:nvGrpSpPr>
            <p:cNvPr id="558" name="Google Shape;558;p24"/>
            <p:cNvGrpSpPr/>
            <p:nvPr/>
          </p:nvGrpSpPr>
          <p:grpSpPr>
            <a:xfrm>
              <a:off x="4832927" y="3110087"/>
              <a:ext cx="422079" cy="420939"/>
              <a:chOff x="3962775" y="2683025"/>
              <a:chExt cx="296175" cy="295375"/>
            </a:xfrm>
          </p:grpSpPr>
          <p:sp>
            <p:nvSpPr>
              <p:cNvPr id="559" name="Google Shape;559;p24"/>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24"/>
            <p:cNvSpPr txBox="1"/>
            <p:nvPr/>
          </p:nvSpPr>
          <p:spPr>
            <a:xfrm>
              <a:off x="6794700" y="3479632"/>
              <a:ext cx="1892100" cy="2394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r>
                <a:rPr lang="en" sz="2300" b="1" dirty="0">
                  <a:solidFill>
                    <a:schemeClr val="accent2"/>
                  </a:solidFill>
                  <a:latin typeface="Fira Sans"/>
                  <a:sym typeface="Fira Sans"/>
                </a:rPr>
                <a:t>T</a:t>
              </a:r>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37"/>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r>
              <a:rPr lang="en" dirty="0"/>
              <a:t>Vision &amp; Mission</a:t>
            </a:r>
            <a:endParaRPr lang="en-US" dirty="0"/>
          </a:p>
        </p:txBody>
      </p:sp>
      <p:grpSp>
        <p:nvGrpSpPr>
          <p:cNvPr id="1237" name="Google Shape;1237;p37"/>
          <p:cNvGrpSpPr/>
          <p:nvPr/>
        </p:nvGrpSpPr>
        <p:grpSpPr>
          <a:xfrm>
            <a:off x="4628519" y="1095725"/>
            <a:ext cx="3488270" cy="3272076"/>
            <a:chOff x="6544251" y="1095725"/>
            <a:chExt cx="1572538" cy="3272076"/>
          </a:xfrm>
        </p:grpSpPr>
        <p:sp>
          <p:nvSpPr>
            <p:cNvPr id="1238" name="Google Shape;1238;p37"/>
            <p:cNvSpPr/>
            <p:nvPr/>
          </p:nvSpPr>
          <p:spPr>
            <a:xfrm>
              <a:off x="6544251" y="1095725"/>
              <a:ext cx="1572538" cy="1572538"/>
            </a:xfrm>
            <a:custGeom>
              <a:avLst/>
              <a:gdLst/>
              <a:ahLst/>
              <a:cxnLst/>
              <a:rect l="l" t="t" r="r" b="b"/>
              <a:pathLst>
                <a:path w="50041" h="50041" extrusionOk="0">
                  <a:moveTo>
                    <a:pt x="0" y="1"/>
                  </a:moveTo>
                  <a:lnTo>
                    <a:pt x="0" y="50041"/>
                  </a:lnTo>
                  <a:lnTo>
                    <a:pt x="50040" y="50041"/>
                  </a:lnTo>
                  <a:lnTo>
                    <a:pt x="50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6544251" y="2609478"/>
              <a:ext cx="1572538" cy="1758323"/>
            </a:xfrm>
            <a:custGeom>
              <a:avLst/>
              <a:gdLst/>
              <a:ahLst/>
              <a:cxnLst/>
              <a:rect l="l" t="t" r="r" b="b"/>
              <a:pathLst>
                <a:path w="50041" h="55953" extrusionOk="0">
                  <a:moveTo>
                    <a:pt x="24965" y="1"/>
                  </a:moveTo>
                  <a:lnTo>
                    <a:pt x="19081" y="5912"/>
                  </a:lnTo>
                  <a:lnTo>
                    <a:pt x="0" y="5912"/>
                  </a:lnTo>
                  <a:lnTo>
                    <a:pt x="0" y="55952"/>
                  </a:lnTo>
                  <a:lnTo>
                    <a:pt x="50040" y="55952"/>
                  </a:lnTo>
                  <a:lnTo>
                    <a:pt x="50040" y="5912"/>
                  </a:lnTo>
                  <a:lnTo>
                    <a:pt x="30849" y="5912"/>
                  </a:lnTo>
                  <a:lnTo>
                    <a:pt x="249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txBox="1"/>
            <p:nvPr/>
          </p:nvSpPr>
          <p:spPr>
            <a:xfrm>
              <a:off x="6551120" y="1311420"/>
              <a:ext cx="15588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a:ea typeface="Fira Sans"/>
                  <a:cs typeface="Fira Sans"/>
                  <a:sym typeface="Fira Sans"/>
                </a:rPr>
                <a:t>Mission</a:t>
              </a:r>
              <a:endParaRPr sz="1800" b="1" dirty="0">
                <a:solidFill>
                  <a:schemeClr val="lt1"/>
                </a:solidFill>
                <a:latin typeface="Fira Sans"/>
                <a:ea typeface="Fira Sans"/>
                <a:cs typeface="Fira Sans"/>
                <a:sym typeface="Fira Sans"/>
              </a:endParaRPr>
            </a:p>
          </p:txBody>
        </p:sp>
        <p:sp>
          <p:nvSpPr>
            <p:cNvPr id="1241" name="Google Shape;1241;p37"/>
            <p:cNvSpPr txBox="1"/>
            <p:nvPr/>
          </p:nvSpPr>
          <p:spPr>
            <a:xfrm>
              <a:off x="6551120" y="1777263"/>
              <a:ext cx="1558800" cy="729000"/>
            </a:xfrm>
            <a:prstGeom prst="rect">
              <a:avLst/>
            </a:prstGeom>
            <a:noFill/>
            <a:ln>
              <a:noFill/>
            </a:ln>
          </p:spPr>
          <p:txBody>
            <a:bodyPr spcFirstLastPara="1" wrap="square" lIns="91425" tIns="91425" rIns="91425" bIns="91425" anchor="ctr" anchorCtr="0">
              <a:noAutofit/>
            </a:bodyPr>
            <a:lstStyle/>
            <a:p>
              <a:pPr marL="171450" indent="-171450">
                <a:buChar char="•"/>
              </a:pPr>
              <a:r>
                <a:rPr lang="en" sz="1200" dirty="0">
                  <a:solidFill>
                    <a:schemeClr val="bg1">
                      <a:lumMod val="95000"/>
                    </a:schemeClr>
                  </a:solidFill>
                  <a:latin typeface="Fira Sans"/>
                  <a:sym typeface="Fira Sans"/>
                </a:rPr>
                <a:t>Delivering Rare and Customized Artistry</a:t>
              </a:r>
              <a:endParaRPr lang="en-US">
                <a:solidFill>
                  <a:schemeClr val="bg1">
                    <a:lumMod val="95000"/>
                  </a:schemeClr>
                </a:solidFill>
                <a:latin typeface="Fira Sans"/>
              </a:endParaRPr>
            </a:p>
            <a:p>
              <a:pPr marL="171450" indent="-171450">
                <a:buChar char="•"/>
              </a:pPr>
              <a:r>
                <a:rPr lang="en" sz="1200" dirty="0">
                  <a:solidFill>
                    <a:schemeClr val="bg1">
                      <a:lumMod val="95000"/>
                    </a:schemeClr>
                  </a:solidFill>
                  <a:latin typeface="Fira Sans"/>
                  <a:sym typeface="Fira Sans"/>
                </a:rPr>
                <a:t>Enhancing Spaces with Nostalgia and Quality</a:t>
              </a:r>
              <a:endParaRPr lang="en">
                <a:solidFill>
                  <a:schemeClr val="bg1">
                    <a:lumMod val="95000"/>
                  </a:schemeClr>
                </a:solidFill>
                <a:latin typeface="Fira Sans"/>
              </a:endParaRPr>
            </a:p>
            <a:p>
              <a:pPr marL="171450" indent="-171450">
                <a:buChar char="•"/>
              </a:pPr>
              <a:r>
                <a:rPr lang="en" sz="1200" dirty="0">
                  <a:solidFill>
                    <a:schemeClr val="bg1">
                      <a:lumMod val="95000"/>
                    </a:schemeClr>
                  </a:solidFill>
                  <a:latin typeface="Fira Sans"/>
                  <a:ea typeface="Fira Sans"/>
                  <a:sym typeface="Fira Sans"/>
                </a:rPr>
                <a:t>Fostering a Culture of Art Appreciation</a:t>
              </a:r>
              <a:endParaRPr lang="en">
                <a:solidFill>
                  <a:schemeClr val="bg1">
                    <a:lumMod val="95000"/>
                  </a:schemeClr>
                </a:solidFill>
                <a:latin typeface="Fira Sans"/>
              </a:endParaRPr>
            </a:p>
            <a:p>
              <a:pPr marL="171450" lvl="0" indent="-171450">
                <a:lnSpc>
                  <a:spcPct val="100000"/>
                </a:lnSpc>
                <a:spcBef>
                  <a:spcPts val="0"/>
                </a:spcBef>
                <a:spcAft>
                  <a:spcPts val="0"/>
                </a:spcAft>
                <a:buChar char="•"/>
              </a:pPr>
              <a:endParaRPr lang="en" sz="1200" dirty="0">
                <a:solidFill>
                  <a:schemeClr val="bg1">
                    <a:lumMod val="95000"/>
                  </a:schemeClr>
                </a:solidFill>
                <a:latin typeface="Fira Sans"/>
                <a:ea typeface="Fira Sans"/>
                <a:cs typeface="Fira Sans"/>
              </a:endParaRPr>
            </a:p>
          </p:txBody>
        </p:sp>
        <p:sp>
          <p:nvSpPr>
            <p:cNvPr id="1242" name="Google Shape;1242;p37"/>
            <p:cNvSpPr/>
            <p:nvPr/>
          </p:nvSpPr>
          <p:spPr>
            <a:xfrm>
              <a:off x="7147133" y="3166508"/>
              <a:ext cx="363144" cy="660360"/>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37"/>
          <p:cNvGrpSpPr/>
          <p:nvPr/>
        </p:nvGrpSpPr>
        <p:grpSpPr>
          <a:xfrm>
            <a:off x="996675" y="1095725"/>
            <a:ext cx="3489203" cy="3272077"/>
            <a:chOff x="996675" y="1095725"/>
            <a:chExt cx="1573471" cy="3272077"/>
          </a:xfrm>
        </p:grpSpPr>
        <p:sp>
          <p:nvSpPr>
            <p:cNvPr id="1244" name="Google Shape;1244;p37"/>
            <p:cNvSpPr/>
            <p:nvPr/>
          </p:nvSpPr>
          <p:spPr>
            <a:xfrm>
              <a:off x="996675" y="2795264"/>
              <a:ext cx="1572507" cy="1572538"/>
            </a:xfrm>
            <a:custGeom>
              <a:avLst/>
              <a:gdLst/>
              <a:ahLst/>
              <a:cxnLst/>
              <a:rect l="l" t="t" r="r" b="b"/>
              <a:pathLst>
                <a:path w="50040" h="50041" extrusionOk="0">
                  <a:moveTo>
                    <a:pt x="0" y="0"/>
                  </a:moveTo>
                  <a:lnTo>
                    <a:pt x="0" y="50040"/>
                  </a:lnTo>
                  <a:lnTo>
                    <a:pt x="50040" y="50040"/>
                  </a:lnTo>
                  <a:lnTo>
                    <a:pt x="50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996675" y="1095725"/>
              <a:ext cx="1572507" cy="1757443"/>
            </a:xfrm>
            <a:custGeom>
              <a:avLst/>
              <a:gdLst/>
              <a:ahLst/>
              <a:cxnLst/>
              <a:rect l="l" t="t" r="r" b="b"/>
              <a:pathLst>
                <a:path w="50040" h="55925" extrusionOk="0">
                  <a:moveTo>
                    <a:pt x="0" y="1"/>
                  </a:moveTo>
                  <a:lnTo>
                    <a:pt x="0" y="50041"/>
                  </a:lnTo>
                  <a:lnTo>
                    <a:pt x="19136" y="50041"/>
                  </a:lnTo>
                  <a:lnTo>
                    <a:pt x="25020" y="55924"/>
                  </a:lnTo>
                  <a:lnTo>
                    <a:pt x="30904" y="50041"/>
                  </a:lnTo>
                  <a:lnTo>
                    <a:pt x="50040" y="50041"/>
                  </a:lnTo>
                  <a:lnTo>
                    <a:pt x="500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txBox="1"/>
            <p:nvPr/>
          </p:nvSpPr>
          <p:spPr>
            <a:xfrm>
              <a:off x="1011346" y="3004867"/>
              <a:ext cx="1558800" cy="23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a:ea typeface="Fira Sans"/>
                  <a:cs typeface="Fira Sans"/>
                  <a:sym typeface="Fira Sans"/>
                </a:rPr>
                <a:t>Vision</a:t>
              </a:r>
              <a:endParaRPr sz="1800" b="1" dirty="0">
                <a:solidFill>
                  <a:schemeClr val="lt1"/>
                </a:solidFill>
                <a:latin typeface="Fira Sans"/>
                <a:ea typeface="Fira Sans"/>
                <a:cs typeface="Fira Sans"/>
                <a:sym typeface="Fira Sans"/>
              </a:endParaRPr>
            </a:p>
          </p:txBody>
        </p:sp>
        <p:sp>
          <p:nvSpPr>
            <p:cNvPr id="1247" name="Google Shape;1247;p37"/>
            <p:cNvSpPr txBox="1"/>
            <p:nvPr/>
          </p:nvSpPr>
          <p:spPr>
            <a:xfrm>
              <a:off x="997575" y="3499134"/>
              <a:ext cx="1558800" cy="690600"/>
            </a:xfrm>
            <a:prstGeom prst="rect">
              <a:avLst/>
            </a:prstGeom>
            <a:noFill/>
            <a:ln>
              <a:noFill/>
            </a:ln>
          </p:spPr>
          <p:txBody>
            <a:bodyPr spcFirstLastPara="1" wrap="square" lIns="91425" tIns="91425" rIns="91425" bIns="91425" anchor="ctr" anchorCtr="0">
              <a:noAutofit/>
            </a:bodyPr>
            <a:lstStyle/>
            <a:p>
              <a:pPr marL="171450" indent="-171450">
                <a:buChar char="•"/>
              </a:pPr>
              <a:r>
                <a:rPr lang="en" sz="1200" dirty="0">
                  <a:solidFill>
                    <a:schemeClr val="accent6"/>
                  </a:solidFill>
                  <a:latin typeface="Fira Sans"/>
                  <a:ea typeface="Fira Sans"/>
                  <a:sym typeface="Fira Sans"/>
                </a:rPr>
                <a:t>Becoming the Go-To Source for Rare Art Items</a:t>
              </a:r>
              <a:endParaRPr lang="en-US" dirty="0">
                <a:solidFill>
                  <a:schemeClr val="accent6"/>
                </a:solidFill>
                <a:latin typeface="Fira Sans"/>
              </a:endParaRPr>
            </a:p>
            <a:p>
              <a:pPr marL="171450" indent="-171450">
                <a:buChar char="•"/>
              </a:pPr>
              <a:r>
                <a:rPr lang="en" sz="1200" dirty="0">
                  <a:solidFill>
                    <a:srgbClr val="D1D5DB"/>
                  </a:solidFill>
                  <a:latin typeface="Fira Sans"/>
                  <a:ea typeface="Fira Sans"/>
                  <a:sym typeface="Fira Sans"/>
                </a:rPr>
                <a:t>Expanding Locally and Internationally</a:t>
              </a:r>
              <a:endParaRPr lang="en" dirty="0">
                <a:latin typeface="Fira Sans"/>
              </a:endParaRPr>
            </a:p>
            <a:p>
              <a:pPr marL="171450" indent="-171450">
                <a:buChar char="•"/>
              </a:pPr>
              <a:r>
                <a:rPr lang="en" sz="1200" dirty="0">
                  <a:solidFill>
                    <a:srgbClr val="D1D5DB"/>
                  </a:solidFill>
                  <a:latin typeface="Fira Sans"/>
                  <a:ea typeface="Fira Sans"/>
                  <a:sym typeface="Fira Sans"/>
                </a:rPr>
                <a:t>Enriching Lives through Unique Artistic Expressions</a:t>
              </a:r>
              <a:endParaRPr lang="en" dirty="0">
                <a:latin typeface="Fira Sans"/>
              </a:endParaRPr>
            </a:p>
            <a:p>
              <a:pPr marL="171450" lvl="0" indent="-171450">
                <a:lnSpc>
                  <a:spcPct val="100000"/>
                </a:lnSpc>
                <a:spcBef>
                  <a:spcPts val="0"/>
                </a:spcBef>
                <a:spcAft>
                  <a:spcPts val="0"/>
                </a:spcAft>
                <a:buChar char="•"/>
              </a:pPr>
              <a:endParaRPr lang="en" sz="1200" dirty="0">
                <a:solidFill>
                  <a:schemeClr val="lt1"/>
                </a:solidFill>
                <a:latin typeface="Fira Sans"/>
                <a:ea typeface="Fira Sans"/>
                <a:cs typeface="Fira Sans"/>
              </a:endParaRPr>
            </a:p>
          </p:txBody>
        </p:sp>
        <p:sp>
          <p:nvSpPr>
            <p:cNvPr id="1248" name="Google Shape;1248;p37"/>
            <p:cNvSpPr/>
            <p:nvPr/>
          </p:nvSpPr>
          <p:spPr>
            <a:xfrm>
              <a:off x="1555364" y="1414299"/>
              <a:ext cx="455126" cy="814564"/>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06551" y="1840087"/>
              <a:ext cx="56213" cy="27514"/>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601780" y="1840087"/>
              <a:ext cx="56253" cy="27514"/>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8"/>
          <p:cNvSpPr txBox="1">
            <a:spLocks noGrp="1"/>
          </p:cNvSpPr>
          <p:nvPr>
            <p:ph type="title"/>
          </p:nvPr>
        </p:nvSpPr>
        <p:spPr>
          <a:xfrm>
            <a:off x="457200" y="411475"/>
            <a:ext cx="8229600" cy="336300"/>
          </a:xfrm>
          <a:prstGeom prst="rect">
            <a:avLst/>
          </a:prstGeom>
        </p:spPr>
        <p:txBody>
          <a:bodyPr spcFirstLastPara="1" wrap="square" lIns="91425" tIns="91425" rIns="91425" bIns="91425" anchor="ctr" anchorCtr="0">
            <a:noAutofit/>
          </a:bodyPr>
          <a:lstStyle/>
          <a:p>
            <a:r>
              <a:rPr lang="en" dirty="0"/>
              <a:t>Marketing Approach</a:t>
            </a:r>
            <a:endParaRPr lang="en-US" dirty="0"/>
          </a:p>
        </p:txBody>
      </p:sp>
      <p:grpSp>
        <p:nvGrpSpPr>
          <p:cNvPr id="674" name="Google Shape;674;p28"/>
          <p:cNvGrpSpPr/>
          <p:nvPr/>
        </p:nvGrpSpPr>
        <p:grpSpPr>
          <a:xfrm>
            <a:off x="1140594" y="1139775"/>
            <a:ext cx="3352096" cy="3353864"/>
            <a:chOff x="1783632" y="1139775"/>
            <a:chExt cx="3352096" cy="3353864"/>
          </a:xfrm>
        </p:grpSpPr>
        <p:sp>
          <p:nvSpPr>
            <p:cNvPr id="675" name="Google Shape;675;p28"/>
            <p:cNvSpPr/>
            <p:nvPr/>
          </p:nvSpPr>
          <p:spPr>
            <a:xfrm flipH="1">
              <a:off x="2750133" y="2926031"/>
              <a:ext cx="1417414" cy="1567608"/>
            </a:xfrm>
            <a:custGeom>
              <a:avLst/>
              <a:gdLst/>
              <a:ahLst/>
              <a:cxnLst/>
              <a:rect l="l" t="t" r="r" b="b"/>
              <a:pathLst>
                <a:path w="25320" h="28003" extrusionOk="0">
                  <a:moveTo>
                    <a:pt x="12656" y="1"/>
                  </a:moveTo>
                  <a:cubicBezTo>
                    <a:pt x="12272" y="1"/>
                    <a:pt x="11885" y="145"/>
                    <a:pt x="11581" y="434"/>
                  </a:cubicBezTo>
                  <a:lnTo>
                    <a:pt x="456" y="11589"/>
                  </a:lnTo>
                  <a:cubicBezTo>
                    <a:pt x="152" y="11863"/>
                    <a:pt x="0" y="12258"/>
                    <a:pt x="0" y="12653"/>
                  </a:cubicBezTo>
                  <a:lnTo>
                    <a:pt x="0" y="26483"/>
                  </a:lnTo>
                  <a:cubicBezTo>
                    <a:pt x="0" y="27304"/>
                    <a:pt x="669" y="28003"/>
                    <a:pt x="1520" y="28003"/>
                  </a:cubicBezTo>
                  <a:lnTo>
                    <a:pt x="23800" y="28003"/>
                  </a:lnTo>
                  <a:cubicBezTo>
                    <a:pt x="24621" y="28003"/>
                    <a:pt x="25320" y="27304"/>
                    <a:pt x="25320" y="26483"/>
                  </a:cubicBezTo>
                  <a:lnTo>
                    <a:pt x="25320" y="12653"/>
                  </a:lnTo>
                  <a:cubicBezTo>
                    <a:pt x="25320" y="12258"/>
                    <a:pt x="25137" y="11863"/>
                    <a:pt x="24864" y="11589"/>
                  </a:cubicBezTo>
                  <a:lnTo>
                    <a:pt x="13709" y="434"/>
                  </a:lnTo>
                  <a:cubicBezTo>
                    <a:pt x="13420" y="145"/>
                    <a:pt x="13040" y="1"/>
                    <a:pt x="12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flipH="1">
              <a:off x="2750133" y="1139775"/>
              <a:ext cx="1417414" cy="1567608"/>
            </a:xfrm>
            <a:custGeom>
              <a:avLst/>
              <a:gdLst/>
              <a:ahLst/>
              <a:cxnLst/>
              <a:rect l="l" t="t" r="r" b="b"/>
              <a:pathLst>
                <a:path w="25320" h="28003" extrusionOk="0">
                  <a:moveTo>
                    <a:pt x="1520" y="1"/>
                  </a:moveTo>
                  <a:cubicBezTo>
                    <a:pt x="669" y="1"/>
                    <a:pt x="0" y="700"/>
                    <a:pt x="0" y="1521"/>
                  </a:cubicBezTo>
                  <a:lnTo>
                    <a:pt x="0" y="15351"/>
                  </a:lnTo>
                  <a:cubicBezTo>
                    <a:pt x="0" y="15776"/>
                    <a:pt x="152" y="16141"/>
                    <a:pt x="456" y="16415"/>
                  </a:cubicBezTo>
                  <a:lnTo>
                    <a:pt x="11581" y="27570"/>
                  </a:lnTo>
                  <a:cubicBezTo>
                    <a:pt x="11885" y="27859"/>
                    <a:pt x="12272" y="28003"/>
                    <a:pt x="12656" y="28003"/>
                  </a:cubicBezTo>
                  <a:cubicBezTo>
                    <a:pt x="13040" y="28003"/>
                    <a:pt x="13420" y="27859"/>
                    <a:pt x="13709" y="27570"/>
                  </a:cubicBezTo>
                  <a:lnTo>
                    <a:pt x="24864" y="16415"/>
                  </a:lnTo>
                  <a:cubicBezTo>
                    <a:pt x="25137" y="16141"/>
                    <a:pt x="25320" y="15776"/>
                    <a:pt x="25320" y="15351"/>
                  </a:cubicBezTo>
                  <a:lnTo>
                    <a:pt x="25320" y="1521"/>
                  </a:lnTo>
                  <a:cubicBezTo>
                    <a:pt x="25320" y="700"/>
                    <a:pt x="24621" y="1"/>
                    <a:pt x="23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flipH="1">
              <a:off x="3560059" y="2108030"/>
              <a:ext cx="1575669" cy="1417414"/>
            </a:xfrm>
            <a:custGeom>
              <a:avLst/>
              <a:gdLst/>
              <a:ahLst/>
              <a:cxnLst/>
              <a:rect l="l" t="t" r="r" b="b"/>
              <a:pathLst>
                <a:path w="28147" h="25320" extrusionOk="0">
                  <a:moveTo>
                    <a:pt x="1520" y="0"/>
                  </a:moveTo>
                  <a:cubicBezTo>
                    <a:pt x="699" y="0"/>
                    <a:pt x="0" y="699"/>
                    <a:pt x="0" y="1520"/>
                  </a:cubicBezTo>
                  <a:lnTo>
                    <a:pt x="0" y="23800"/>
                  </a:lnTo>
                  <a:cubicBezTo>
                    <a:pt x="0" y="24620"/>
                    <a:pt x="699" y="25320"/>
                    <a:pt x="1520" y="25320"/>
                  </a:cubicBezTo>
                  <a:lnTo>
                    <a:pt x="15350" y="25320"/>
                  </a:lnTo>
                  <a:cubicBezTo>
                    <a:pt x="15745" y="25320"/>
                    <a:pt x="16140" y="25168"/>
                    <a:pt x="16414" y="24864"/>
                  </a:cubicBezTo>
                  <a:lnTo>
                    <a:pt x="27569" y="13739"/>
                  </a:lnTo>
                  <a:cubicBezTo>
                    <a:pt x="28146" y="13131"/>
                    <a:pt x="28146" y="12189"/>
                    <a:pt x="27569" y="11581"/>
                  </a:cubicBezTo>
                  <a:lnTo>
                    <a:pt x="16414" y="456"/>
                  </a:lnTo>
                  <a:cubicBezTo>
                    <a:pt x="16140" y="182"/>
                    <a:pt x="15745" y="0"/>
                    <a:pt x="15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flipH="1">
              <a:off x="1783632" y="2108030"/>
              <a:ext cx="1573990" cy="1417414"/>
            </a:xfrm>
            <a:custGeom>
              <a:avLst/>
              <a:gdLst/>
              <a:ahLst/>
              <a:cxnLst/>
              <a:rect l="l" t="t" r="r" b="b"/>
              <a:pathLst>
                <a:path w="28117" h="25320" extrusionOk="0">
                  <a:moveTo>
                    <a:pt x="12797" y="0"/>
                  </a:moveTo>
                  <a:cubicBezTo>
                    <a:pt x="12372" y="0"/>
                    <a:pt x="12007" y="182"/>
                    <a:pt x="11703" y="456"/>
                  </a:cubicBezTo>
                  <a:lnTo>
                    <a:pt x="578" y="11581"/>
                  </a:lnTo>
                  <a:cubicBezTo>
                    <a:pt x="1" y="12189"/>
                    <a:pt x="1" y="13131"/>
                    <a:pt x="578" y="13739"/>
                  </a:cubicBezTo>
                  <a:lnTo>
                    <a:pt x="11703" y="24864"/>
                  </a:lnTo>
                  <a:cubicBezTo>
                    <a:pt x="12007" y="25168"/>
                    <a:pt x="12372" y="25320"/>
                    <a:pt x="12797" y="25320"/>
                  </a:cubicBezTo>
                  <a:lnTo>
                    <a:pt x="26627" y="25320"/>
                  </a:lnTo>
                  <a:cubicBezTo>
                    <a:pt x="27448" y="25320"/>
                    <a:pt x="28117" y="24620"/>
                    <a:pt x="28117" y="23800"/>
                  </a:cubicBezTo>
                  <a:lnTo>
                    <a:pt x="28117" y="1520"/>
                  </a:lnTo>
                  <a:cubicBezTo>
                    <a:pt x="28117" y="699"/>
                    <a:pt x="27448" y="0"/>
                    <a:pt x="26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flipH="1">
              <a:off x="3889827" y="2550732"/>
              <a:ext cx="518418" cy="520292"/>
            </a:xfrm>
            <a:custGeom>
              <a:avLst/>
              <a:gdLst/>
              <a:ahLst/>
              <a:cxnLst/>
              <a:rect l="l" t="t" r="r" b="b"/>
              <a:pathLst>
                <a:path w="8299" h="8329" extrusionOk="0">
                  <a:moveTo>
                    <a:pt x="4135" y="0"/>
                  </a:moveTo>
                  <a:cubicBezTo>
                    <a:pt x="1855" y="0"/>
                    <a:pt x="1" y="1885"/>
                    <a:pt x="1" y="4164"/>
                  </a:cubicBezTo>
                  <a:cubicBezTo>
                    <a:pt x="1" y="6474"/>
                    <a:pt x="1855" y="8329"/>
                    <a:pt x="4135" y="8329"/>
                  </a:cubicBezTo>
                  <a:cubicBezTo>
                    <a:pt x="6445" y="8329"/>
                    <a:pt x="8299" y="6474"/>
                    <a:pt x="8299" y="4164"/>
                  </a:cubicBezTo>
                  <a:cubicBezTo>
                    <a:pt x="8299" y="1885"/>
                    <a:pt x="6445" y="0"/>
                    <a:pt x="4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flipH="1">
              <a:off x="3202422" y="3220967"/>
              <a:ext cx="518418" cy="520354"/>
            </a:xfrm>
            <a:custGeom>
              <a:avLst/>
              <a:gdLst/>
              <a:ahLst/>
              <a:cxnLst/>
              <a:rect l="l" t="t" r="r" b="b"/>
              <a:pathLst>
                <a:path w="8299" h="8330" extrusionOk="0">
                  <a:moveTo>
                    <a:pt x="4164" y="1"/>
                  </a:moveTo>
                  <a:cubicBezTo>
                    <a:pt x="1854" y="1"/>
                    <a:pt x="0" y="1885"/>
                    <a:pt x="0" y="4165"/>
                  </a:cubicBezTo>
                  <a:cubicBezTo>
                    <a:pt x="0" y="6475"/>
                    <a:pt x="1854" y="8329"/>
                    <a:pt x="4164" y="8329"/>
                  </a:cubicBezTo>
                  <a:cubicBezTo>
                    <a:pt x="6444" y="8329"/>
                    <a:pt x="8298" y="6475"/>
                    <a:pt x="8298" y="4165"/>
                  </a:cubicBezTo>
                  <a:cubicBezTo>
                    <a:pt x="8298" y="1885"/>
                    <a:pt x="6444" y="1"/>
                    <a:pt x="4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flipH="1">
              <a:off x="2526449" y="2550732"/>
              <a:ext cx="518418" cy="520292"/>
            </a:xfrm>
            <a:custGeom>
              <a:avLst/>
              <a:gdLst/>
              <a:ahLst/>
              <a:cxnLst/>
              <a:rect l="l" t="t" r="r" b="b"/>
              <a:pathLst>
                <a:path w="8299" h="8329" extrusionOk="0">
                  <a:moveTo>
                    <a:pt x="4134" y="0"/>
                  </a:moveTo>
                  <a:cubicBezTo>
                    <a:pt x="1854" y="0"/>
                    <a:pt x="0" y="1885"/>
                    <a:pt x="0" y="4164"/>
                  </a:cubicBezTo>
                  <a:cubicBezTo>
                    <a:pt x="0" y="6474"/>
                    <a:pt x="1854" y="8329"/>
                    <a:pt x="4134" y="8329"/>
                  </a:cubicBezTo>
                  <a:cubicBezTo>
                    <a:pt x="6444" y="8329"/>
                    <a:pt x="8298" y="6474"/>
                    <a:pt x="8298" y="4164"/>
                  </a:cubicBezTo>
                  <a:cubicBezTo>
                    <a:pt x="8298" y="1885"/>
                    <a:pt x="6444" y="0"/>
                    <a:pt x="41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flipH="1">
              <a:off x="3198611" y="1878561"/>
              <a:ext cx="518480" cy="518418"/>
            </a:xfrm>
            <a:custGeom>
              <a:avLst/>
              <a:gdLst/>
              <a:ahLst/>
              <a:cxnLst/>
              <a:rect l="l" t="t" r="r" b="b"/>
              <a:pathLst>
                <a:path w="8300" h="8299" extrusionOk="0">
                  <a:moveTo>
                    <a:pt x="4135" y="0"/>
                  </a:moveTo>
                  <a:cubicBezTo>
                    <a:pt x="1855" y="0"/>
                    <a:pt x="1" y="1854"/>
                    <a:pt x="1" y="4134"/>
                  </a:cubicBezTo>
                  <a:cubicBezTo>
                    <a:pt x="1" y="6444"/>
                    <a:pt x="1855" y="8298"/>
                    <a:pt x="4135" y="8298"/>
                  </a:cubicBezTo>
                  <a:cubicBezTo>
                    <a:pt x="6445" y="8298"/>
                    <a:pt x="8299" y="6444"/>
                    <a:pt x="8299" y="4134"/>
                  </a:cubicBezTo>
                  <a:cubicBezTo>
                    <a:pt x="8299" y="1854"/>
                    <a:pt x="6445" y="0"/>
                    <a:pt x="4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8"/>
          <p:cNvGrpSpPr/>
          <p:nvPr/>
        </p:nvGrpSpPr>
        <p:grpSpPr>
          <a:xfrm>
            <a:off x="5258946" y="3723500"/>
            <a:ext cx="3814998" cy="1043012"/>
            <a:chOff x="5466175" y="2958817"/>
            <a:chExt cx="3814998" cy="1043012"/>
          </a:xfrm>
        </p:grpSpPr>
        <p:sp>
          <p:nvSpPr>
            <p:cNvPr id="684" name="Google Shape;684;p28"/>
            <p:cNvSpPr txBox="1"/>
            <p:nvPr/>
          </p:nvSpPr>
          <p:spPr>
            <a:xfrm>
              <a:off x="6625273" y="3496029"/>
              <a:ext cx="2655900" cy="505800"/>
            </a:xfrm>
            <a:prstGeom prst="rect">
              <a:avLst/>
            </a:prstGeom>
            <a:noFill/>
            <a:ln>
              <a:noFill/>
            </a:ln>
          </p:spPr>
          <p:txBody>
            <a:bodyPr spcFirstLastPara="1" wrap="square" lIns="91425" tIns="91425" rIns="91425" bIns="91425" anchor="ctr" anchorCtr="0">
              <a:noAutofit/>
            </a:bodyPr>
            <a:lstStyle/>
            <a:p>
              <a:pPr marL="285750" indent="-285750">
                <a:buChar char="•"/>
              </a:pPr>
              <a:r>
                <a:rPr lang="en" sz="1200">
                  <a:solidFill>
                    <a:schemeClr val="tx1"/>
                  </a:solidFill>
                  <a:latin typeface="Fira Sans"/>
                  <a:sym typeface="Fira Sans"/>
                </a:rPr>
                <a:t>Exploring Creative Avenues</a:t>
              </a:r>
              <a:endParaRPr lang="en-US">
                <a:solidFill>
                  <a:schemeClr val="tx1"/>
                </a:solidFill>
                <a:latin typeface="Fira Sans"/>
              </a:endParaRPr>
            </a:p>
            <a:p>
              <a:pPr marL="285750" indent="-285750">
                <a:buChar char="•"/>
              </a:pPr>
              <a:r>
                <a:rPr lang="en" sz="1200" dirty="0">
                  <a:solidFill>
                    <a:schemeClr val="tx1"/>
                  </a:solidFill>
                  <a:latin typeface="Fira Sans"/>
                  <a:ea typeface="Fira Sans"/>
                  <a:sym typeface="Fira Sans"/>
                </a:rPr>
                <a:t>Highlighting Rare and Customizable Offerings</a:t>
              </a:r>
              <a:endParaRPr lang="en">
                <a:solidFill>
                  <a:schemeClr val="tx1"/>
                </a:solidFill>
                <a:latin typeface="Fira Sans"/>
              </a:endParaRPr>
            </a:p>
            <a:p>
              <a:pPr marL="0" lvl="0" indent="0" algn="r">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685" name="Google Shape;685;p28"/>
            <p:cNvSpPr txBox="1"/>
            <p:nvPr/>
          </p:nvSpPr>
          <p:spPr>
            <a:xfrm>
              <a:off x="5466175" y="2958817"/>
              <a:ext cx="2655900" cy="239400"/>
            </a:xfrm>
            <a:prstGeom prst="rect">
              <a:avLst/>
            </a:prstGeom>
            <a:noFill/>
            <a:ln>
              <a:noFill/>
            </a:ln>
          </p:spPr>
          <p:txBody>
            <a:bodyPr spcFirstLastPara="1" wrap="square" lIns="91425" tIns="91425" rIns="91425" bIns="91425" anchor="ctr" anchorCtr="0">
              <a:noAutofit/>
            </a:bodyPr>
            <a:lstStyle/>
            <a:p>
              <a:pPr algn="r"/>
              <a:r>
                <a:rPr lang="en" sz="1800" b="1" dirty="0">
                  <a:solidFill>
                    <a:schemeClr val="accent3"/>
                  </a:solidFill>
                  <a:latin typeface="Fira Sans"/>
                  <a:ea typeface="Fira Sans"/>
                  <a:sym typeface="Fira Sans"/>
                </a:rPr>
                <a:t>Innovation in Showcase:</a:t>
              </a:r>
              <a:endParaRPr lang="en" sz="1200" b="1" dirty="0">
                <a:solidFill>
                  <a:schemeClr val="accent3"/>
                </a:solidFill>
                <a:ea typeface="Fira Sans"/>
              </a:endParaRPr>
            </a:p>
          </p:txBody>
        </p:sp>
      </p:grpSp>
      <p:grpSp>
        <p:nvGrpSpPr>
          <p:cNvPr id="689" name="Google Shape;689;p28"/>
          <p:cNvGrpSpPr/>
          <p:nvPr/>
        </p:nvGrpSpPr>
        <p:grpSpPr>
          <a:xfrm>
            <a:off x="5709706" y="2316722"/>
            <a:ext cx="3348139" cy="1013063"/>
            <a:chOff x="5466175" y="2002800"/>
            <a:chExt cx="3348139" cy="1013063"/>
          </a:xfrm>
        </p:grpSpPr>
        <p:sp>
          <p:nvSpPr>
            <p:cNvPr id="690" name="Google Shape;690;p28"/>
            <p:cNvSpPr txBox="1"/>
            <p:nvPr/>
          </p:nvSpPr>
          <p:spPr>
            <a:xfrm>
              <a:off x="6158414" y="2510063"/>
              <a:ext cx="2655900" cy="505800"/>
            </a:xfrm>
            <a:prstGeom prst="rect">
              <a:avLst/>
            </a:prstGeom>
            <a:noFill/>
            <a:ln>
              <a:noFill/>
            </a:ln>
          </p:spPr>
          <p:txBody>
            <a:bodyPr spcFirstLastPara="1" wrap="square" lIns="91425" tIns="91425" rIns="91425" bIns="91425" anchor="ctr" anchorCtr="0">
              <a:noAutofit/>
            </a:bodyPr>
            <a:lstStyle/>
            <a:p>
              <a:pPr marL="285750" indent="-285750">
                <a:buChar char="•"/>
              </a:pPr>
              <a:r>
                <a:rPr lang="en" sz="1200" dirty="0">
                  <a:solidFill>
                    <a:schemeClr val="tx1"/>
                  </a:solidFill>
                  <a:latin typeface="Fira Sans"/>
                  <a:sym typeface="Fira Sans"/>
                </a:rPr>
                <a:t>Social Media Expansion (e.g., Facebook)</a:t>
              </a:r>
              <a:endParaRPr lang="en-US" dirty="0">
                <a:solidFill>
                  <a:schemeClr val="tx1"/>
                </a:solidFill>
                <a:latin typeface="Fira Sans"/>
              </a:endParaRPr>
            </a:p>
            <a:p>
              <a:pPr marL="285750" indent="-285750">
                <a:buChar char="•"/>
              </a:pPr>
              <a:r>
                <a:rPr lang="en" sz="1200" dirty="0">
                  <a:solidFill>
                    <a:schemeClr val="tx1"/>
                  </a:solidFill>
                  <a:latin typeface="Fira Sans"/>
                  <a:sym typeface="Fira Sans"/>
                </a:rPr>
                <a:t>Paid Marketing Channels (e.g., Google Shopping)</a:t>
              </a:r>
              <a:endParaRPr lang="en">
                <a:solidFill>
                  <a:schemeClr val="tx1"/>
                </a:solidFill>
                <a:latin typeface="Fira Sans"/>
              </a:endParaRPr>
            </a:p>
            <a:p>
              <a:pPr marL="0" lvl="0" indent="0" algn="r">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691" name="Google Shape;691;p28"/>
            <p:cNvSpPr txBox="1"/>
            <p:nvPr/>
          </p:nvSpPr>
          <p:spPr>
            <a:xfrm>
              <a:off x="5466175" y="2002800"/>
              <a:ext cx="2655900" cy="239400"/>
            </a:xfrm>
            <a:prstGeom prst="rect">
              <a:avLst/>
            </a:prstGeom>
            <a:noFill/>
            <a:ln>
              <a:noFill/>
            </a:ln>
          </p:spPr>
          <p:txBody>
            <a:bodyPr spcFirstLastPara="1" wrap="square" lIns="91425" tIns="91425" rIns="91425" bIns="91425" anchor="ctr" anchorCtr="0">
              <a:noAutofit/>
            </a:bodyPr>
            <a:lstStyle/>
            <a:p>
              <a:pPr algn="r"/>
              <a:r>
                <a:rPr lang="en" sz="1800" b="1" dirty="0">
                  <a:solidFill>
                    <a:schemeClr val="accent1"/>
                  </a:solidFill>
                  <a:latin typeface="Fira Sans"/>
                  <a:sym typeface="Fira Sans"/>
                </a:rPr>
                <a:t>Future Strategies:</a:t>
              </a:r>
              <a:endParaRPr lang="en-US" dirty="0"/>
            </a:p>
          </p:txBody>
        </p:sp>
      </p:grpSp>
      <p:grpSp>
        <p:nvGrpSpPr>
          <p:cNvPr id="692" name="Google Shape;692;p28"/>
          <p:cNvGrpSpPr/>
          <p:nvPr/>
        </p:nvGrpSpPr>
        <p:grpSpPr>
          <a:xfrm>
            <a:off x="5347488" y="1139775"/>
            <a:ext cx="3694259" cy="914223"/>
            <a:chOff x="5466175" y="1139775"/>
            <a:chExt cx="3694259" cy="914223"/>
          </a:xfrm>
        </p:grpSpPr>
        <p:sp>
          <p:nvSpPr>
            <p:cNvPr id="693" name="Google Shape;693;p28"/>
            <p:cNvSpPr txBox="1"/>
            <p:nvPr/>
          </p:nvSpPr>
          <p:spPr>
            <a:xfrm>
              <a:off x="6504534" y="1548198"/>
              <a:ext cx="2655900" cy="505800"/>
            </a:xfrm>
            <a:prstGeom prst="rect">
              <a:avLst/>
            </a:prstGeom>
            <a:noFill/>
            <a:ln>
              <a:noFill/>
            </a:ln>
          </p:spPr>
          <p:txBody>
            <a:bodyPr spcFirstLastPara="1" wrap="square" lIns="91425" tIns="91425" rIns="91425" bIns="91425" anchor="ctr" anchorCtr="0">
              <a:noAutofit/>
            </a:bodyPr>
            <a:lstStyle/>
            <a:p>
              <a:pPr marL="285750" indent="-285750">
                <a:buChar char="•"/>
              </a:pPr>
              <a:r>
                <a:rPr lang="en" sz="1200" dirty="0">
                  <a:solidFill>
                    <a:schemeClr val="tx1"/>
                  </a:solidFill>
                  <a:latin typeface="Fira Sans"/>
                  <a:sym typeface="Fira Sans"/>
                </a:rPr>
                <a:t>Customer Satisfaction</a:t>
              </a:r>
              <a:endParaRPr lang="en-US" dirty="0">
                <a:solidFill>
                  <a:schemeClr val="tx1"/>
                </a:solidFill>
                <a:latin typeface="Fira Sans"/>
              </a:endParaRPr>
            </a:p>
            <a:p>
              <a:pPr marL="285750" indent="-285750">
                <a:buChar char="•"/>
              </a:pPr>
              <a:r>
                <a:rPr lang="en" sz="1200" dirty="0">
                  <a:solidFill>
                    <a:schemeClr val="tx1"/>
                  </a:solidFill>
                  <a:latin typeface="Fira Sans"/>
                  <a:sym typeface="Fira Sans"/>
                </a:rPr>
                <a:t>Word-of-Mouth Referrals</a:t>
              </a:r>
              <a:endParaRPr lang="en">
                <a:solidFill>
                  <a:schemeClr val="tx1"/>
                </a:solidFill>
                <a:latin typeface="Fira Sans"/>
              </a:endParaRPr>
            </a:p>
            <a:p>
              <a:pPr marL="285750" indent="-285750">
                <a:buChar char="•"/>
              </a:pPr>
              <a:r>
                <a:rPr lang="en" sz="1200" dirty="0">
                  <a:solidFill>
                    <a:schemeClr val="tx1"/>
                  </a:solidFill>
                  <a:latin typeface="Fira Sans"/>
                  <a:sym typeface="Fira Sans"/>
                </a:rPr>
                <a:t>Logical SEO Practices</a:t>
              </a:r>
              <a:endParaRPr lang="en">
                <a:solidFill>
                  <a:schemeClr val="tx1"/>
                </a:solidFill>
                <a:latin typeface="Fira Sans"/>
              </a:endParaRPr>
            </a:p>
            <a:p>
              <a:pPr marL="0" lvl="0" indent="0" algn="r">
                <a:lnSpc>
                  <a:spcPct val="100000"/>
                </a:lnSpc>
                <a:spcBef>
                  <a:spcPts val="0"/>
                </a:spcBef>
                <a:spcAft>
                  <a:spcPts val="0"/>
                </a:spcAft>
                <a:buNone/>
              </a:pPr>
              <a:endParaRPr lang="en" sz="1200" dirty="0">
                <a:solidFill>
                  <a:schemeClr val="tx1"/>
                </a:solidFill>
                <a:latin typeface="Fira Sans"/>
                <a:ea typeface="Fira Sans"/>
                <a:cs typeface="Fira Sans"/>
              </a:endParaRPr>
            </a:p>
          </p:txBody>
        </p:sp>
        <p:sp>
          <p:nvSpPr>
            <p:cNvPr id="694" name="Google Shape;694;p28"/>
            <p:cNvSpPr txBox="1"/>
            <p:nvPr/>
          </p:nvSpPr>
          <p:spPr>
            <a:xfrm>
              <a:off x="5466175" y="1139775"/>
              <a:ext cx="2655900" cy="239400"/>
            </a:xfrm>
            <a:prstGeom prst="rect">
              <a:avLst/>
            </a:prstGeom>
            <a:noFill/>
            <a:ln>
              <a:noFill/>
            </a:ln>
          </p:spPr>
          <p:txBody>
            <a:bodyPr spcFirstLastPara="1" wrap="square" lIns="91425" tIns="91425" rIns="91425" bIns="91425" anchor="ctr" anchorCtr="0">
              <a:noAutofit/>
            </a:bodyPr>
            <a:lstStyle/>
            <a:p>
              <a:pPr algn="r"/>
              <a:r>
                <a:rPr lang="en" sz="1800" b="1" dirty="0">
                  <a:solidFill>
                    <a:schemeClr val="dk2"/>
                  </a:solidFill>
                  <a:latin typeface="Fira Sans"/>
                  <a:sym typeface="Fira Sans"/>
                </a:rPr>
                <a:t>Current Focus:</a:t>
              </a:r>
              <a:endParaRPr lang="en-US" sz="1800" b="1" dirty="0">
                <a:solidFill>
                  <a:schemeClr val="dk2"/>
                </a:solidFill>
                <a:latin typeface="Fira Sans"/>
              </a:endParaRPr>
            </a:p>
          </p:txBody>
        </p:sp>
      </p:grpSp>
      <p:grpSp>
        <p:nvGrpSpPr>
          <p:cNvPr id="695" name="Google Shape;695;p28"/>
          <p:cNvGrpSpPr/>
          <p:nvPr/>
        </p:nvGrpSpPr>
        <p:grpSpPr>
          <a:xfrm>
            <a:off x="2653519" y="3321120"/>
            <a:ext cx="322642" cy="320095"/>
            <a:chOff x="2508825" y="2318350"/>
            <a:chExt cx="297750" cy="295400"/>
          </a:xfrm>
        </p:grpSpPr>
        <p:sp>
          <p:nvSpPr>
            <p:cNvPr id="696" name="Google Shape;696;p28"/>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28"/>
          <p:cNvSpPr/>
          <p:nvPr/>
        </p:nvSpPr>
        <p:spPr>
          <a:xfrm>
            <a:off x="2652207" y="1987971"/>
            <a:ext cx="325215" cy="299615"/>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28"/>
          <p:cNvGrpSpPr/>
          <p:nvPr/>
        </p:nvGrpSpPr>
        <p:grpSpPr>
          <a:xfrm>
            <a:off x="1981323" y="2656286"/>
            <a:ext cx="322642" cy="320935"/>
            <a:chOff x="1412450" y="1954475"/>
            <a:chExt cx="297750" cy="296175"/>
          </a:xfrm>
        </p:grpSpPr>
        <p:sp>
          <p:nvSpPr>
            <p:cNvPr id="700" name="Google Shape;700;p28"/>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28"/>
          <p:cNvGrpSpPr/>
          <p:nvPr/>
        </p:nvGrpSpPr>
        <p:grpSpPr>
          <a:xfrm>
            <a:off x="3346377" y="2649979"/>
            <a:ext cx="319229" cy="321775"/>
            <a:chOff x="1777925" y="1953700"/>
            <a:chExt cx="294600" cy="296950"/>
          </a:xfrm>
        </p:grpSpPr>
        <p:sp>
          <p:nvSpPr>
            <p:cNvPr id="703" name="Google Shape;703;p28"/>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8"/>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rategy Infographics by Slidesgo">
  <a:themeElements>
    <a:clrScheme name="Simple Light">
      <a:dk1>
        <a:srgbClr val="000000"/>
      </a:dk1>
      <a:lt1>
        <a:srgbClr val="FFFFFF"/>
      </a:lt1>
      <a:dk2>
        <a:srgbClr val="05668D"/>
      </a:dk2>
      <a:lt2>
        <a:srgbClr val="04738F"/>
      </a:lt2>
      <a:accent1>
        <a:srgbClr val="028090"/>
      </a:accent1>
      <a:accent2>
        <a:srgbClr val="00A896"/>
      </a:accent2>
      <a:accent3>
        <a:srgbClr val="01B698"/>
      </a:accent3>
      <a:accent4>
        <a:srgbClr val="02C39A"/>
      </a:accent4>
      <a:accent5>
        <a:srgbClr val="79DBAC"/>
      </a:accent5>
      <a:accent6>
        <a:srgbClr val="F0F3B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2146</Words>
  <Application>Microsoft Office PowerPoint</Application>
  <PresentationFormat>On-screen Show (16:9)</PresentationFormat>
  <Paragraphs>335</Paragraphs>
  <Slides>12</Slides>
  <Notes>12</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Strategy Infographics by Slidesgo</vt:lpstr>
      <vt:lpstr>Slidesgo Final Pages</vt:lpstr>
      <vt:lpstr>A Marketing Perspective</vt:lpstr>
      <vt:lpstr>Executive Summary</vt:lpstr>
      <vt:lpstr>Overview of Product Categories</vt:lpstr>
      <vt:lpstr>PowerPoint Presentation</vt:lpstr>
      <vt:lpstr>PowerPoint Presentation</vt:lpstr>
      <vt:lpstr>Target Audience</vt:lpstr>
      <vt:lpstr>SWOT Analysis</vt:lpstr>
      <vt:lpstr>Vision &amp; Mission</vt:lpstr>
      <vt:lpstr>Marketing Approach</vt:lpstr>
      <vt:lpstr>Our Team</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Marketing Perspective</dc:title>
  <dc:creator>Huzaifa Khan</dc:creator>
  <cp:lastModifiedBy>20B-039-CS</cp:lastModifiedBy>
  <cp:revision>218</cp:revision>
  <dcterms:modified xsi:type="dcterms:W3CDTF">2024-01-16T20:21:30Z</dcterms:modified>
</cp:coreProperties>
</file>