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0" r:id="rId1"/>
  </p:sldMasterIdLst>
  <p:sldIdLst>
    <p:sldId id="256" r:id="rId2"/>
    <p:sldId id="257" r:id="rId3"/>
    <p:sldId id="258" r:id="rId4"/>
    <p:sldId id="259" r:id="rId5"/>
    <p:sldId id="287" r:id="rId6"/>
    <p:sldId id="260" r:id="rId7"/>
    <p:sldId id="261" r:id="rId8"/>
    <p:sldId id="270" r:id="rId9"/>
    <p:sldId id="262" r:id="rId10"/>
    <p:sldId id="264" r:id="rId11"/>
    <p:sldId id="268" r:id="rId12"/>
    <p:sldId id="263" r:id="rId13"/>
    <p:sldId id="266" r:id="rId14"/>
    <p:sldId id="272" r:id="rId15"/>
    <p:sldId id="267" r:id="rId16"/>
    <p:sldId id="285" r:id="rId17"/>
    <p:sldId id="286" r:id="rId18"/>
    <p:sldId id="269" r:id="rId19"/>
    <p:sldId id="271" r:id="rId20"/>
    <p:sldId id="273" r:id="rId21"/>
    <p:sldId id="274" r:id="rId22"/>
    <p:sldId id="275" r:id="rId23"/>
    <p:sldId id="276" r:id="rId24"/>
    <p:sldId id="282" r:id="rId25"/>
    <p:sldId id="283" r:id="rId26"/>
    <p:sldId id="279" r:id="rId27"/>
    <p:sldId id="280" r:id="rId28"/>
    <p:sldId id="281" r:id="rId29"/>
    <p:sldId id="284"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D09EB0-6BF2-8B08-F572-DD99E1F2387D}" v="797" dt="2024-01-16T13:27:29.865"/>
    <p1510:client id="{22DD2503-3429-C879-3AC2-5F3ADD682834}" v="437" dt="2024-01-16T13:23:05.521"/>
    <p1510:client id="{468DBEA6-4C61-F378-2DFA-0364AE1309A2}" v="752" dt="2024-01-16T12:44:45.863"/>
    <p1510:client id="{68D10D28-A2D3-44BB-BD20-7E774D78A6BA}" v="138" dt="2024-01-16T09:12:32.667"/>
    <p1510:client id="{6C3E320F-8DA6-9D4C-A654-0287D3399FF3}" v="121" dt="2024-01-16T11:34:14.234"/>
    <p1510:client id="{DCCACFFF-E141-A45E-4235-5A168BF92FCD}" v="444" dt="2024-01-16T12:12:02.961"/>
    <p1510:client id="{E3C21461-3B6C-4A1C-9C9A-4CF0622FB57D}" v="50" dt="2024-01-16T12:12:14.388"/>
    <p1510:client id="{F086A090-D256-F04F-267B-2C6C1C03233B}" v="177" dt="2024-01-16T13:13:11.5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5/10/relationships/revisionInfo" Target="revisionInfo.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3AAD38-4673-4F79-9C71-0BA0E8B06D89}"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4CCF2852-BDC0-4AB9-87C6-6A4F0F91291B}">
      <dgm:prSet/>
      <dgm:spPr/>
      <dgm:t>
        <a:bodyPr/>
        <a:lstStyle/>
        <a:p>
          <a:r>
            <a:rPr lang="en-US" b="1"/>
            <a:t>Competitor Analysis:</a:t>
          </a:r>
          <a:endParaRPr lang="en-US"/>
        </a:p>
      </dgm:t>
    </dgm:pt>
    <dgm:pt modelId="{59E29903-BA87-4846-8364-18156D268E47}" type="parTrans" cxnId="{41089C77-8D50-454C-A9DD-594A6B272225}">
      <dgm:prSet/>
      <dgm:spPr/>
      <dgm:t>
        <a:bodyPr/>
        <a:lstStyle/>
        <a:p>
          <a:endParaRPr lang="en-US"/>
        </a:p>
      </dgm:t>
    </dgm:pt>
    <dgm:pt modelId="{659AE8CB-7627-45DE-B7E0-C37BE0F25C29}" type="sibTrans" cxnId="{41089C77-8D50-454C-A9DD-594A6B272225}">
      <dgm:prSet/>
      <dgm:spPr/>
      <dgm:t>
        <a:bodyPr/>
        <a:lstStyle/>
        <a:p>
          <a:endParaRPr lang="en-US"/>
        </a:p>
      </dgm:t>
    </dgm:pt>
    <dgm:pt modelId="{02601088-2265-4499-843B-049F3F63C0C3}">
      <dgm:prSet/>
      <dgm:spPr/>
      <dgm:t>
        <a:bodyPr/>
        <a:lstStyle/>
        <a:p>
          <a:r>
            <a:rPr lang="en-US"/>
            <a:t>Homazing:</a:t>
          </a:r>
        </a:p>
      </dgm:t>
    </dgm:pt>
    <dgm:pt modelId="{53984291-5DA0-43B0-994F-F32257372BAE}" type="parTrans" cxnId="{F7FE7840-042A-4555-B9B4-A8632DFF8C1E}">
      <dgm:prSet/>
      <dgm:spPr/>
      <dgm:t>
        <a:bodyPr/>
        <a:lstStyle/>
        <a:p>
          <a:endParaRPr lang="en-US"/>
        </a:p>
      </dgm:t>
    </dgm:pt>
    <dgm:pt modelId="{6CDF154E-F4F6-4BC4-9B90-CB2E735ECBD8}" type="sibTrans" cxnId="{F7FE7840-042A-4555-B9B4-A8632DFF8C1E}">
      <dgm:prSet/>
      <dgm:spPr/>
      <dgm:t>
        <a:bodyPr/>
        <a:lstStyle/>
        <a:p>
          <a:endParaRPr lang="en-US"/>
        </a:p>
      </dgm:t>
    </dgm:pt>
    <dgm:pt modelId="{330E6113-47B1-4963-ACAD-B7C926FC0213}">
      <dgm:prSet/>
      <dgm:spPr/>
      <dgm:t>
        <a:bodyPr/>
        <a:lstStyle/>
        <a:p>
          <a:r>
            <a:rPr lang="en-US"/>
            <a:t>Broad marketing approach without targeting specific segments.</a:t>
          </a:r>
        </a:p>
      </dgm:t>
    </dgm:pt>
    <dgm:pt modelId="{D855394E-8BBF-4A95-9FDF-EBB5E4145AC2}" type="parTrans" cxnId="{C5E89FFD-F8DB-45BE-99C0-D74A6C6B054E}">
      <dgm:prSet/>
      <dgm:spPr/>
      <dgm:t>
        <a:bodyPr/>
        <a:lstStyle/>
        <a:p>
          <a:endParaRPr lang="en-US"/>
        </a:p>
      </dgm:t>
    </dgm:pt>
    <dgm:pt modelId="{733D98C2-5B61-4266-9A5B-4F6868DD35DC}" type="sibTrans" cxnId="{C5E89FFD-F8DB-45BE-99C0-D74A6C6B054E}">
      <dgm:prSet/>
      <dgm:spPr/>
      <dgm:t>
        <a:bodyPr/>
        <a:lstStyle/>
        <a:p>
          <a:endParaRPr lang="en-US"/>
        </a:p>
      </dgm:t>
    </dgm:pt>
    <dgm:pt modelId="{ECA6EEB3-546E-4DCA-A99B-4CF13B3AB2A8}">
      <dgm:prSet/>
      <dgm:spPr/>
      <dgm:t>
        <a:bodyPr/>
        <a:lstStyle/>
        <a:p>
          <a:r>
            <a:rPr lang="en-US"/>
            <a:t>Weakness in refined marketing strategies.</a:t>
          </a:r>
        </a:p>
      </dgm:t>
    </dgm:pt>
    <dgm:pt modelId="{F17A4306-5B66-45CE-9FAA-5115979D91F5}" type="parTrans" cxnId="{6068DB66-81BF-4E8F-B042-B0CFC7866819}">
      <dgm:prSet/>
      <dgm:spPr/>
      <dgm:t>
        <a:bodyPr/>
        <a:lstStyle/>
        <a:p>
          <a:endParaRPr lang="en-US"/>
        </a:p>
      </dgm:t>
    </dgm:pt>
    <dgm:pt modelId="{9AAECE29-8FF7-4048-98B5-06C7A3167523}" type="sibTrans" cxnId="{6068DB66-81BF-4E8F-B042-B0CFC7866819}">
      <dgm:prSet/>
      <dgm:spPr/>
      <dgm:t>
        <a:bodyPr/>
        <a:lstStyle/>
        <a:p>
          <a:endParaRPr lang="en-US"/>
        </a:p>
      </dgm:t>
    </dgm:pt>
    <dgm:pt modelId="{C3596287-B972-450A-8EC3-6E6962482431}">
      <dgm:prSet/>
      <dgm:spPr/>
      <dgm:t>
        <a:bodyPr/>
        <a:lstStyle/>
        <a:p>
          <a:r>
            <a:rPr lang="en-US"/>
            <a:t>Potential limitation in reaching specific audience segments.</a:t>
          </a:r>
        </a:p>
      </dgm:t>
    </dgm:pt>
    <dgm:pt modelId="{5ED6A648-C99E-4437-8FDB-87935C897C4F}" type="parTrans" cxnId="{0898B246-7B30-44A5-BEB3-6AED50CCE0F1}">
      <dgm:prSet/>
      <dgm:spPr/>
      <dgm:t>
        <a:bodyPr/>
        <a:lstStyle/>
        <a:p>
          <a:endParaRPr lang="en-US"/>
        </a:p>
      </dgm:t>
    </dgm:pt>
    <dgm:pt modelId="{D6CE4E0F-172C-4798-B78A-D5736FF7B6DC}" type="sibTrans" cxnId="{0898B246-7B30-44A5-BEB3-6AED50CCE0F1}">
      <dgm:prSet/>
      <dgm:spPr/>
      <dgm:t>
        <a:bodyPr/>
        <a:lstStyle/>
        <a:p>
          <a:endParaRPr lang="en-US"/>
        </a:p>
      </dgm:t>
    </dgm:pt>
    <dgm:pt modelId="{73E77BAB-ADDD-4294-A1A2-95AF7F796B21}">
      <dgm:prSet/>
      <dgm:spPr/>
      <dgm:t>
        <a:bodyPr/>
        <a:lstStyle/>
        <a:p>
          <a:r>
            <a:rPr lang="en-US"/>
            <a:t>Daraz:</a:t>
          </a:r>
        </a:p>
      </dgm:t>
    </dgm:pt>
    <dgm:pt modelId="{F1DB5776-8B0B-48B6-B36C-E1DA828CF5E8}" type="parTrans" cxnId="{EE6C0CB5-691F-40CE-BA61-5627637F04F3}">
      <dgm:prSet/>
      <dgm:spPr/>
      <dgm:t>
        <a:bodyPr/>
        <a:lstStyle/>
        <a:p>
          <a:endParaRPr lang="en-US"/>
        </a:p>
      </dgm:t>
    </dgm:pt>
    <dgm:pt modelId="{A55D322D-EBF0-4C25-9FE9-51DAB7E80E72}" type="sibTrans" cxnId="{EE6C0CB5-691F-40CE-BA61-5627637F04F3}">
      <dgm:prSet/>
      <dgm:spPr/>
      <dgm:t>
        <a:bodyPr/>
        <a:lstStyle/>
        <a:p>
          <a:endParaRPr lang="en-US"/>
        </a:p>
      </dgm:t>
    </dgm:pt>
    <dgm:pt modelId="{0FACCA69-6D90-4E9E-B3A0-05DDACBBAC4E}">
      <dgm:prSet/>
      <dgm:spPr/>
      <dgm:t>
        <a:bodyPr/>
        <a:lstStyle/>
        <a:p>
          <a:r>
            <a:rPr lang="en-US"/>
            <a:t>Significant market presence but focuses mainly on top-selling products.</a:t>
          </a:r>
        </a:p>
      </dgm:t>
    </dgm:pt>
    <dgm:pt modelId="{FC12FB34-7775-4203-82A8-C8B9F2E13C66}" type="parTrans" cxnId="{964A3E6F-8415-4842-A021-D77CB8BA6B41}">
      <dgm:prSet/>
      <dgm:spPr/>
      <dgm:t>
        <a:bodyPr/>
        <a:lstStyle/>
        <a:p>
          <a:endParaRPr lang="en-US"/>
        </a:p>
      </dgm:t>
    </dgm:pt>
    <dgm:pt modelId="{A8FAE465-8066-453C-AEDA-B7EC000A45FC}" type="sibTrans" cxnId="{964A3E6F-8415-4842-A021-D77CB8BA6B41}">
      <dgm:prSet/>
      <dgm:spPr/>
      <dgm:t>
        <a:bodyPr/>
        <a:lstStyle/>
        <a:p>
          <a:endParaRPr lang="en-US"/>
        </a:p>
      </dgm:t>
    </dgm:pt>
    <dgm:pt modelId="{4D8D0497-6538-41D1-ABD3-5C2FCE3107C6}">
      <dgm:prSet/>
      <dgm:spPr/>
      <dgm:t>
        <a:bodyPr/>
        <a:lstStyle/>
        <a:p>
          <a:r>
            <a:rPr lang="en-US"/>
            <a:t>Neglects to showcase the entire range of offerings.</a:t>
          </a:r>
        </a:p>
      </dgm:t>
    </dgm:pt>
    <dgm:pt modelId="{D5F8D970-DD71-4B80-B4B1-E5273190F20A}" type="parTrans" cxnId="{A571BC54-DE7D-4EE7-A1A8-A6231B12E121}">
      <dgm:prSet/>
      <dgm:spPr/>
      <dgm:t>
        <a:bodyPr/>
        <a:lstStyle/>
        <a:p>
          <a:endParaRPr lang="en-US"/>
        </a:p>
      </dgm:t>
    </dgm:pt>
    <dgm:pt modelId="{BD780266-73F2-4BBB-82B3-C0C26038A9AD}" type="sibTrans" cxnId="{A571BC54-DE7D-4EE7-A1A8-A6231B12E121}">
      <dgm:prSet/>
      <dgm:spPr/>
      <dgm:t>
        <a:bodyPr/>
        <a:lstStyle/>
        <a:p>
          <a:endParaRPr lang="en-US"/>
        </a:p>
      </dgm:t>
    </dgm:pt>
    <dgm:pt modelId="{238B3FFC-EFDB-4154-A005-A99D31742CFF}">
      <dgm:prSet/>
      <dgm:spPr/>
      <dgm:t>
        <a:bodyPr/>
        <a:lstStyle/>
        <a:p>
          <a:r>
            <a:rPr lang="en-US"/>
            <a:t>Potential drawback for smaller businesses in niche markets due to limited advertising of a comprehensive product catalog.</a:t>
          </a:r>
        </a:p>
      </dgm:t>
    </dgm:pt>
    <dgm:pt modelId="{84B322D6-3C1C-4276-BEF7-A190056B682D}" type="parTrans" cxnId="{D385ED73-B644-44BE-A3A6-70EC82A5497E}">
      <dgm:prSet/>
      <dgm:spPr/>
      <dgm:t>
        <a:bodyPr/>
        <a:lstStyle/>
        <a:p>
          <a:endParaRPr lang="en-US"/>
        </a:p>
      </dgm:t>
    </dgm:pt>
    <dgm:pt modelId="{A440C9AC-DD2B-4EA4-AFA6-54A7FB9AE996}" type="sibTrans" cxnId="{D385ED73-B644-44BE-A3A6-70EC82A5497E}">
      <dgm:prSet/>
      <dgm:spPr/>
      <dgm:t>
        <a:bodyPr/>
        <a:lstStyle/>
        <a:p>
          <a:endParaRPr lang="en-US"/>
        </a:p>
      </dgm:t>
    </dgm:pt>
    <dgm:pt modelId="{5AED3A33-3764-42C8-8E93-ADE8FB47B543}" type="pres">
      <dgm:prSet presAssocID="{A33AAD38-4673-4F79-9C71-0BA0E8B06D89}" presName="Name0" presStyleCnt="0">
        <dgm:presLayoutVars>
          <dgm:dir/>
          <dgm:animLvl val="lvl"/>
          <dgm:resizeHandles val="exact"/>
        </dgm:presLayoutVars>
      </dgm:prSet>
      <dgm:spPr/>
      <dgm:t>
        <a:bodyPr/>
        <a:lstStyle/>
        <a:p>
          <a:endParaRPr lang="en-US"/>
        </a:p>
      </dgm:t>
    </dgm:pt>
    <dgm:pt modelId="{4EA36DC2-1369-4F48-AA00-FEF52006A03E}" type="pres">
      <dgm:prSet presAssocID="{4CCF2852-BDC0-4AB9-87C6-6A4F0F91291B}" presName="composite" presStyleCnt="0"/>
      <dgm:spPr/>
    </dgm:pt>
    <dgm:pt modelId="{9B7F7191-BBB8-4C9B-9C64-96CE71743D24}" type="pres">
      <dgm:prSet presAssocID="{4CCF2852-BDC0-4AB9-87C6-6A4F0F91291B}" presName="parTx" presStyleLbl="alignNode1" presStyleIdx="0" presStyleCnt="1">
        <dgm:presLayoutVars>
          <dgm:chMax val="0"/>
          <dgm:chPref val="0"/>
          <dgm:bulletEnabled val="1"/>
        </dgm:presLayoutVars>
      </dgm:prSet>
      <dgm:spPr/>
      <dgm:t>
        <a:bodyPr/>
        <a:lstStyle/>
        <a:p>
          <a:endParaRPr lang="en-US"/>
        </a:p>
      </dgm:t>
    </dgm:pt>
    <dgm:pt modelId="{3DAFB35B-9DEF-4807-A5FD-DA6DF0C7582D}" type="pres">
      <dgm:prSet presAssocID="{4CCF2852-BDC0-4AB9-87C6-6A4F0F91291B}" presName="desTx" presStyleLbl="alignAccFollowNode1" presStyleIdx="0" presStyleCnt="1">
        <dgm:presLayoutVars>
          <dgm:bulletEnabled val="1"/>
        </dgm:presLayoutVars>
      </dgm:prSet>
      <dgm:spPr/>
      <dgm:t>
        <a:bodyPr/>
        <a:lstStyle/>
        <a:p>
          <a:endParaRPr lang="en-US"/>
        </a:p>
      </dgm:t>
    </dgm:pt>
  </dgm:ptLst>
  <dgm:cxnLst>
    <dgm:cxn modelId="{0898B246-7B30-44A5-BEB3-6AED50CCE0F1}" srcId="{02601088-2265-4499-843B-049F3F63C0C3}" destId="{C3596287-B972-450A-8EC3-6E6962482431}" srcOrd="2" destOrd="0" parTransId="{5ED6A648-C99E-4437-8FDB-87935C897C4F}" sibTransId="{D6CE4E0F-172C-4798-B78A-D5736FF7B6DC}"/>
    <dgm:cxn modelId="{2CED25FC-0A12-4E21-94C7-04B0201CD9AD}" type="presOf" srcId="{238B3FFC-EFDB-4154-A005-A99D31742CFF}" destId="{3DAFB35B-9DEF-4807-A5FD-DA6DF0C7582D}" srcOrd="0" destOrd="7" presId="urn:microsoft.com/office/officeart/2005/8/layout/hList1"/>
    <dgm:cxn modelId="{6068DB66-81BF-4E8F-B042-B0CFC7866819}" srcId="{02601088-2265-4499-843B-049F3F63C0C3}" destId="{ECA6EEB3-546E-4DCA-A99B-4CF13B3AB2A8}" srcOrd="1" destOrd="0" parTransId="{F17A4306-5B66-45CE-9FAA-5115979D91F5}" sibTransId="{9AAECE29-8FF7-4048-98B5-06C7A3167523}"/>
    <dgm:cxn modelId="{A571BC54-DE7D-4EE7-A1A8-A6231B12E121}" srcId="{73E77BAB-ADDD-4294-A1A2-95AF7F796B21}" destId="{4D8D0497-6538-41D1-ABD3-5C2FCE3107C6}" srcOrd="1" destOrd="0" parTransId="{D5F8D970-DD71-4B80-B4B1-E5273190F20A}" sibTransId="{BD780266-73F2-4BBB-82B3-C0C26038A9AD}"/>
    <dgm:cxn modelId="{41089C77-8D50-454C-A9DD-594A6B272225}" srcId="{A33AAD38-4673-4F79-9C71-0BA0E8B06D89}" destId="{4CCF2852-BDC0-4AB9-87C6-6A4F0F91291B}" srcOrd="0" destOrd="0" parTransId="{59E29903-BA87-4846-8364-18156D268E47}" sibTransId="{659AE8CB-7627-45DE-B7E0-C37BE0F25C29}"/>
    <dgm:cxn modelId="{30933BE0-FC73-4D34-93B1-019C54C1DD3D}" type="presOf" srcId="{C3596287-B972-450A-8EC3-6E6962482431}" destId="{3DAFB35B-9DEF-4807-A5FD-DA6DF0C7582D}" srcOrd="0" destOrd="3" presId="urn:microsoft.com/office/officeart/2005/8/layout/hList1"/>
    <dgm:cxn modelId="{B2936F7A-6B05-4D4F-BA3D-7543D75FB7EB}" type="presOf" srcId="{73E77BAB-ADDD-4294-A1A2-95AF7F796B21}" destId="{3DAFB35B-9DEF-4807-A5FD-DA6DF0C7582D}" srcOrd="0" destOrd="4" presId="urn:microsoft.com/office/officeart/2005/8/layout/hList1"/>
    <dgm:cxn modelId="{980E2E10-7694-4800-8337-2E0AD381CF3E}" type="presOf" srcId="{4CCF2852-BDC0-4AB9-87C6-6A4F0F91291B}" destId="{9B7F7191-BBB8-4C9B-9C64-96CE71743D24}" srcOrd="0" destOrd="0" presId="urn:microsoft.com/office/officeart/2005/8/layout/hList1"/>
    <dgm:cxn modelId="{3DD8AEF5-575A-482C-970E-97952A67C668}" type="presOf" srcId="{02601088-2265-4499-843B-049F3F63C0C3}" destId="{3DAFB35B-9DEF-4807-A5FD-DA6DF0C7582D}" srcOrd="0" destOrd="0" presId="urn:microsoft.com/office/officeart/2005/8/layout/hList1"/>
    <dgm:cxn modelId="{C5E89FFD-F8DB-45BE-99C0-D74A6C6B054E}" srcId="{02601088-2265-4499-843B-049F3F63C0C3}" destId="{330E6113-47B1-4963-ACAD-B7C926FC0213}" srcOrd="0" destOrd="0" parTransId="{D855394E-8BBF-4A95-9FDF-EBB5E4145AC2}" sibTransId="{733D98C2-5B61-4266-9A5B-4F6868DD35DC}"/>
    <dgm:cxn modelId="{EE6C0CB5-691F-40CE-BA61-5627637F04F3}" srcId="{4CCF2852-BDC0-4AB9-87C6-6A4F0F91291B}" destId="{73E77BAB-ADDD-4294-A1A2-95AF7F796B21}" srcOrd="1" destOrd="0" parTransId="{F1DB5776-8B0B-48B6-B36C-E1DA828CF5E8}" sibTransId="{A55D322D-EBF0-4C25-9FE9-51DAB7E80E72}"/>
    <dgm:cxn modelId="{4A9A0835-C597-40A6-946C-37C36130BC68}" type="presOf" srcId="{ECA6EEB3-546E-4DCA-A99B-4CF13B3AB2A8}" destId="{3DAFB35B-9DEF-4807-A5FD-DA6DF0C7582D}" srcOrd="0" destOrd="2" presId="urn:microsoft.com/office/officeart/2005/8/layout/hList1"/>
    <dgm:cxn modelId="{EB09930B-D1DA-4785-AC1B-7E151B498F3B}" type="presOf" srcId="{A33AAD38-4673-4F79-9C71-0BA0E8B06D89}" destId="{5AED3A33-3764-42C8-8E93-ADE8FB47B543}" srcOrd="0" destOrd="0" presId="urn:microsoft.com/office/officeart/2005/8/layout/hList1"/>
    <dgm:cxn modelId="{F7FE7840-042A-4555-B9B4-A8632DFF8C1E}" srcId="{4CCF2852-BDC0-4AB9-87C6-6A4F0F91291B}" destId="{02601088-2265-4499-843B-049F3F63C0C3}" srcOrd="0" destOrd="0" parTransId="{53984291-5DA0-43B0-994F-F32257372BAE}" sibTransId="{6CDF154E-F4F6-4BC4-9B90-CB2E735ECBD8}"/>
    <dgm:cxn modelId="{964A3E6F-8415-4842-A021-D77CB8BA6B41}" srcId="{73E77BAB-ADDD-4294-A1A2-95AF7F796B21}" destId="{0FACCA69-6D90-4E9E-B3A0-05DDACBBAC4E}" srcOrd="0" destOrd="0" parTransId="{FC12FB34-7775-4203-82A8-C8B9F2E13C66}" sibTransId="{A8FAE465-8066-453C-AEDA-B7EC000A45FC}"/>
    <dgm:cxn modelId="{CD9CA602-BE3E-4271-91AA-80E3FDCE32DF}" type="presOf" srcId="{330E6113-47B1-4963-ACAD-B7C926FC0213}" destId="{3DAFB35B-9DEF-4807-A5FD-DA6DF0C7582D}" srcOrd="0" destOrd="1" presId="urn:microsoft.com/office/officeart/2005/8/layout/hList1"/>
    <dgm:cxn modelId="{D385ED73-B644-44BE-A3A6-70EC82A5497E}" srcId="{73E77BAB-ADDD-4294-A1A2-95AF7F796B21}" destId="{238B3FFC-EFDB-4154-A005-A99D31742CFF}" srcOrd="2" destOrd="0" parTransId="{84B322D6-3C1C-4276-BEF7-A190056B682D}" sibTransId="{A440C9AC-DD2B-4EA4-AFA6-54A7FB9AE996}"/>
    <dgm:cxn modelId="{31F86978-CE6A-4376-BFBA-469FE8BE2C58}" type="presOf" srcId="{4D8D0497-6538-41D1-ABD3-5C2FCE3107C6}" destId="{3DAFB35B-9DEF-4807-A5FD-DA6DF0C7582D}" srcOrd="0" destOrd="6" presId="urn:microsoft.com/office/officeart/2005/8/layout/hList1"/>
    <dgm:cxn modelId="{BC82AC4B-0530-48F9-A172-A2CDC0A4C51A}" type="presOf" srcId="{0FACCA69-6D90-4E9E-B3A0-05DDACBBAC4E}" destId="{3DAFB35B-9DEF-4807-A5FD-DA6DF0C7582D}" srcOrd="0" destOrd="5" presId="urn:microsoft.com/office/officeart/2005/8/layout/hList1"/>
    <dgm:cxn modelId="{7872685D-622A-4CC3-B488-79E1B532E33C}" type="presParOf" srcId="{5AED3A33-3764-42C8-8E93-ADE8FB47B543}" destId="{4EA36DC2-1369-4F48-AA00-FEF52006A03E}" srcOrd="0" destOrd="0" presId="urn:microsoft.com/office/officeart/2005/8/layout/hList1"/>
    <dgm:cxn modelId="{CF13D3C6-4D32-48FD-A0CE-CDA8FAA684EA}" type="presParOf" srcId="{4EA36DC2-1369-4F48-AA00-FEF52006A03E}" destId="{9B7F7191-BBB8-4C9B-9C64-96CE71743D24}" srcOrd="0" destOrd="0" presId="urn:microsoft.com/office/officeart/2005/8/layout/hList1"/>
    <dgm:cxn modelId="{A9790F65-812A-48CC-9720-5C1DA24DBB7A}" type="presParOf" srcId="{4EA36DC2-1369-4F48-AA00-FEF52006A03E}" destId="{3DAFB35B-9DEF-4807-A5FD-DA6DF0C7582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13E254-83B9-48C0-B27F-127A60EBB167}" type="doc">
      <dgm:prSet loTypeId="urn:microsoft.com/office/officeart/2008/layout/LinedList" loCatId="list" qsTypeId="urn:microsoft.com/office/officeart/2005/8/quickstyle/simple1" qsCatId="simple" csTypeId="urn:microsoft.com/office/officeart/2005/8/colors/accent3_2" csCatId="accent3"/>
      <dgm:spPr/>
      <dgm:t>
        <a:bodyPr/>
        <a:lstStyle/>
        <a:p>
          <a:endParaRPr lang="en-US"/>
        </a:p>
      </dgm:t>
    </dgm:pt>
    <dgm:pt modelId="{B26B968A-966E-46CF-BD7A-30D3A737C329}">
      <dgm:prSet/>
      <dgm:spPr/>
      <dgm:t>
        <a:bodyPr/>
        <a:lstStyle/>
        <a:p>
          <a:r>
            <a:rPr lang="en-US"/>
            <a:t>Identified Drawbacks:</a:t>
          </a:r>
        </a:p>
      </dgm:t>
    </dgm:pt>
    <dgm:pt modelId="{BC4002CE-054C-4072-B53B-CF61E4C4B567}" type="parTrans" cxnId="{DBCDD8D3-CE81-41A1-B5E2-47AD7BF93579}">
      <dgm:prSet/>
      <dgm:spPr/>
      <dgm:t>
        <a:bodyPr/>
        <a:lstStyle/>
        <a:p>
          <a:endParaRPr lang="en-US"/>
        </a:p>
      </dgm:t>
    </dgm:pt>
    <dgm:pt modelId="{F164E02A-C22E-449A-9BE0-817065906846}" type="sibTrans" cxnId="{DBCDD8D3-CE81-41A1-B5E2-47AD7BF93579}">
      <dgm:prSet/>
      <dgm:spPr/>
      <dgm:t>
        <a:bodyPr/>
        <a:lstStyle/>
        <a:p>
          <a:endParaRPr lang="en-US"/>
        </a:p>
      </dgm:t>
    </dgm:pt>
    <dgm:pt modelId="{99FEE70B-8FB9-40D6-BBEE-EC598D190087}">
      <dgm:prSet/>
      <dgm:spPr/>
      <dgm:t>
        <a:bodyPr/>
        <a:lstStyle/>
        <a:p>
          <a:r>
            <a:rPr lang="en-US"/>
            <a:t>Lack of targeted marketing strategy in competitors.</a:t>
          </a:r>
        </a:p>
      </dgm:t>
    </dgm:pt>
    <dgm:pt modelId="{FEE83F92-3C4A-47EF-B2AD-A58D15C39D15}" type="parTrans" cxnId="{6617ED81-1628-4587-B0BB-3DE1F93455A8}">
      <dgm:prSet/>
      <dgm:spPr/>
      <dgm:t>
        <a:bodyPr/>
        <a:lstStyle/>
        <a:p>
          <a:endParaRPr lang="en-US"/>
        </a:p>
      </dgm:t>
    </dgm:pt>
    <dgm:pt modelId="{A892026E-95A7-46A3-AD5F-3669F11AADBC}" type="sibTrans" cxnId="{6617ED81-1628-4587-B0BB-3DE1F93455A8}">
      <dgm:prSet/>
      <dgm:spPr/>
      <dgm:t>
        <a:bodyPr/>
        <a:lstStyle/>
        <a:p>
          <a:endParaRPr lang="en-US"/>
        </a:p>
      </dgm:t>
    </dgm:pt>
    <dgm:pt modelId="{41F42A7B-B10D-485D-92C2-F2253AB53E06}">
      <dgm:prSet/>
      <dgm:spPr/>
      <dgm:t>
        <a:bodyPr/>
        <a:lstStyle/>
        <a:p>
          <a:r>
            <a:rPr lang="en-US"/>
            <a:t>Focus on specific product categories, limiting visibility of diverse offerings.</a:t>
          </a:r>
        </a:p>
      </dgm:t>
    </dgm:pt>
    <dgm:pt modelId="{65E506BC-33FF-4BC5-ADCA-211F78E87F82}" type="parTrans" cxnId="{DB2EF025-6E53-498D-8CCE-08CB7796192D}">
      <dgm:prSet/>
      <dgm:spPr/>
      <dgm:t>
        <a:bodyPr/>
        <a:lstStyle/>
        <a:p>
          <a:endParaRPr lang="en-US"/>
        </a:p>
      </dgm:t>
    </dgm:pt>
    <dgm:pt modelId="{1D7AD16B-3FE9-40F9-9636-9A74FDDD4766}" type="sibTrans" cxnId="{DB2EF025-6E53-498D-8CCE-08CB7796192D}">
      <dgm:prSet/>
      <dgm:spPr/>
      <dgm:t>
        <a:bodyPr/>
        <a:lstStyle/>
        <a:p>
          <a:endParaRPr lang="en-US"/>
        </a:p>
      </dgm:t>
    </dgm:pt>
    <dgm:pt modelId="{EEE568B0-4CBC-4405-8276-BACD9CEC7B17}">
      <dgm:prSet/>
      <dgm:spPr/>
      <dgm:t>
        <a:bodyPr/>
        <a:lstStyle/>
        <a:p>
          <a:r>
            <a:rPr lang="en-US"/>
            <a:t>Opportunities:</a:t>
          </a:r>
        </a:p>
      </dgm:t>
    </dgm:pt>
    <dgm:pt modelId="{E61B6564-D70A-4122-B263-A61D7C948FA1}" type="parTrans" cxnId="{2517F18A-37D2-423D-8D56-4549E34F01A3}">
      <dgm:prSet/>
      <dgm:spPr/>
      <dgm:t>
        <a:bodyPr/>
        <a:lstStyle/>
        <a:p>
          <a:endParaRPr lang="en-US"/>
        </a:p>
      </dgm:t>
    </dgm:pt>
    <dgm:pt modelId="{7458CFDC-EB41-446F-AD70-0A6E42245C6C}" type="sibTrans" cxnId="{2517F18A-37D2-423D-8D56-4549E34F01A3}">
      <dgm:prSet/>
      <dgm:spPr/>
      <dgm:t>
        <a:bodyPr/>
        <a:lstStyle/>
        <a:p>
          <a:endParaRPr lang="en-US"/>
        </a:p>
      </dgm:t>
    </dgm:pt>
    <dgm:pt modelId="{90BC7795-A9CC-4878-9FBD-6F2040A7ECF9}">
      <dgm:prSet/>
      <dgm:spPr/>
      <dgm:t>
        <a:bodyPr/>
        <a:lstStyle/>
        <a:p>
          <a:r>
            <a:rPr lang="en-US"/>
            <a:t>Untapped market requirements waiting to be explored.</a:t>
          </a:r>
        </a:p>
      </dgm:t>
    </dgm:pt>
    <dgm:pt modelId="{3EDEF5BC-48D3-4442-B0B7-F3638CE27918}" type="parTrans" cxnId="{117E8956-6E7A-4402-89F1-43F0D865C90F}">
      <dgm:prSet/>
      <dgm:spPr/>
      <dgm:t>
        <a:bodyPr/>
        <a:lstStyle/>
        <a:p>
          <a:endParaRPr lang="en-US"/>
        </a:p>
      </dgm:t>
    </dgm:pt>
    <dgm:pt modelId="{C60FB62D-57E4-4765-BAD0-760B2D7678AD}" type="sibTrans" cxnId="{117E8956-6E7A-4402-89F1-43F0D865C90F}">
      <dgm:prSet/>
      <dgm:spPr/>
      <dgm:t>
        <a:bodyPr/>
        <a:lstStyle/>
        <a:p>
          <a:endParaRPr lang="en-US"/>
        </a:p>
      </dgm:t>
    </dgm:pt>
    <dgm:pt modelId="{798477F0-AC52-41F0-B060-4610FA416B21}">
      <dgm:prSet/>
      <dgm:spPr/>
      <dgm:t>
        <a:bodyPr/>
        <a:lstStyle/>
        <a:p>
          <a:r>
            <a:rPr lang="en-US"/>
            <a:t>Potential for businesses to intercept and excel in the industry.</a:t>
          </a:r>
        </a:p>
      </dgm:t>
    </dgm:pt>
    <dgm:pt modelId="{BCB6E1BE-DE70-4985-A945-87C6DBDEF3A5}" type="parTrans" cxnId="{66D50B16-0664-499E-89B7-C40CE4A04752}">
      <dgm:prSet/>
      <dgm:spPr/>
      <dgm:t>
        <a:bodyPr/>
        <a:lstStyle/>
        <a:p>
          <a:endParaRPr lang="en-US"/>
        </a:p>
      </dgm:t>
    </dgm:pt>
    <dgm:pt modelId="{64095461-75A0-495F-9338-D3BDE1F9A227}" type="sibTrans" cxnId="{66D50B16-0664-499E-89B7-C40CE4A04752}">
      <dgm:prSet/>
      <dgm:spPr/>
      <dgm:t>
        <a:bodyPr/>
        <a:lstStyle/>
        <a:p>
          <a:endParaRPr lang="en-US"/>
        </a:p>
      </dgm:t>
    </dgm:pt>
    <dgm:pt modelId="{E5BAFCED-69E8-4069-ABEC-DA8A76CF6EF4}">
      <dgm:prSet/>
      <dgm:spPr/>
      <dgm:t>
        <a:bodyPr/>
        <a:lstStyle/>
        <a:p>
          <a:r>
            <a:rPr lang="en-US"/>
            <a:t>Forecasting:</a:t>
          </a:r>
        </a:p>
      </dgm:t>
    </dgm:pt>
    <dgm:pt modelId="{E97E4A5B-E103-448F-9B44-7307F0AC0036}" type="parTrans" cxnId="{86EF5D5E-9B73-43B8-B7E1-6DA09164E964}">
      <dgm:prSet/>
      <dgm:spPr/>
      <dgm:t>
        <a:bodyPr/>
        <a:lstStyle/>
        <a:p>
          <a:endParaRPr lang="en-US"/>
        </a:p>
      </dgm:t>
    </dgm:pt>
    <dgm:pt modelId="{2CB0320C-DD2C-4499-937F-2904F65FD474}" type="sibTrans" cxnId="{86EF5D5E-9B73-43B8-B7E1-6DA09164E964}">
      <dgm:prSet/>
      <dgm:spPr/>
      <dgm:t>
        <a:bodyPr/>
        <a:lstStyle/>
        <a:p>
          <a:endParaRPr lang="en-US"/>
        </a:p>
      </dgm:t>
    </dgm:pt>
    <dgm:pt modelId="{39BC8892-8305-4B6F-A0DF-89BAA14D76FC}">
      <dgm:prSet/>
      <dgm:spPr/>
      <dgm:t>
        <a:bodyPr/>
        <a:lstStyle/>
        <a:p>
          <a:r>
            <a:rPr lang="en-US"/>
            <a:t>Analyzing market requirements to capitalize on identified opportunities.</a:t>
          </a:r>
        </a:p>
      </dgm:t>
    </dgm:pt>
    <dgm:pt modelId="{E4579481-4D4D-4C9B-B9CD-BE8A707267BD}" type="parTrans" cxnId="{F1970995-584A-42E4-AAD1-DB81A146C5D1}">
      <dgm:prSet/>
      <dgm:spPr/>
      <dgm:t>
        <a:bodyPr/>
        <a:lstStyle/>
        <a:p>
          <a:endParaRPr lang="en-US"/>
        </a:p>
      </dgm:t>
    </dgm:pt>
    <dgm:pt modelId="{CE9981E7-E9AD-4554-8E1A-268DEDADEA5C}" type="sibTrans" cxnId="{F1970995-584A-42E4-AAD1-DB81A146C5D1}">
      <dgm:prSet/>
      <dgm:spPr/>
      <dgm:t>
        <a:bodyPr/>
        <a:lstStyle/>
        <a:p>
          <a:endParaRPr lang="en-US"/>
        </a:p>
      </dgm:t>
    </dgm:pt>
    <dgm:pt modelId="{24C7C28E-0DE9-452B-A8CE-61ED84060A82}">
      <dgm:prSet/>
      <dgm:spPr/>
      <dgm:t>
        <a:bodyPr/>
        <a:lstStyle/>
        <a:p>
          <a:r>
            <a:rPr lang="en-US"/>
            <a:t>Strategic planning to meet untapped needs and gain a competitive edge.</a:t>
          </a:r>
        </a:p>
      </dgm:t>
    </dgm:pt>
    <dgm:pt modelId="{54305EEA-F43E-469C-B4B0-B2FB0A9490BB}" type="parTrans" cxnId="{D36D8586-BC94-4FD1-8543-42BB6D7B6624}">
      <dgm:prSet/>
      <dgm:spPr/>
      <dgm:t>
        <a:bodyPr/>
        <a:lstStyle/>
        <a:p>
          <a:endParaRPr lang="en-US"/>
        </a:p>
      </dgm:t>
    </dgm:pt>
    <dgm:pt modelId="{DB2E9D8A-C8E5-4E2E-A3AD-9605D3FFCDE6}" type="sibTrans" cxnId="{D36D8586-BC94-4FD1-8543-42BB6D7B6624}">
      <dgm:prSet/>
      <dgm:spPr/>
      <dgm:t>
        <a:bodyPr/>
        <a:lstStyle/>
        <a:p>
          <a:endParaRPr lang="en-US"/>
        </a:p>
      </dgm:t>
    </dgm:pt>
    <dgm:pt modelId="{DF94A25B-F61C-4F65-92CF-3267A68111DF}" type="pres">
      <dgm:prSet presAssocID="{8A13E254-83B9-48C0-B27F-127A60EBB167}" presName="vert0" presStyleCnt="0">
        <dgm:presLayoutVars>
          <dgm:dir/>
          <dgm:animOne val="branch"/>
          <dgm:animLvl val="lvl"/>
        </dgm:presLayoutVars>
      </dgm:prSet>
      <dgm:spPr/>
      <dgm:t>
        <a:bodyPr/>
        <a:lstStyle/>
        <a:p>
          <a:endParaRPr lang="en-US"/>
        </a:p>
      </dgm:t>
    </dgm:pt>
    <dgm:pt modelId="{4F6065A4-BE1A-4075-BECE-40752C0161D2}" type="pres">
      <dgm:prSet presAssocID="{B26B968A-966E-46CF-BD7A-30D3A737C329}" presName="thickLine" presStyleLbl="alignNode1" presStyleIdx="0" presStyleCnt="3"/>
      <dgm:spPr/>
    </dgm:pt>
    <dgm:pt modelId="{007F73D6-23E5-4B81-9658-0C51517792C7}" type="pres">
      <dgm:prSet presAssocID="{B26B968A-966E-46CF-BD7A-30D3A737C329}" presName="horz1" presStyleCnt="0"/>
      <dgm:spPr/>
    </dgm:pt>
    <dgm:pt modelId="{17A4E952-85F9-4B85-B864-6F546B20D146}" type="pres">
      <dgm:prSet presAssocID="{B26B968A-966E-46CF-BD7A-30D3A737C329}" presName="tx1" presStyleLbl="revTx" presStyleIdx="0" presStyleCnt="9"/>
      <dgm:spPr/>
      <dgm:t>
        <a:bodyPr/>
        <a:lstStyle/>
        <a:p>
          <a:endParaRPr lang="en-US"/>
        </a:p>
      </dgm:t>
    </dgm:pt>
    <dgm:pt modelId="{921D264D-A1D7-48F1-8FED-FD4482F1B812}" type="pres">
      <dgm:prSet presAssocID="{B26B968A-966E-46CF-BD7A-30D3A737C329}" presName="vert1" presStyleCnt="0"/>
      <dgm:spPr/>
    </dgm:pt>
    <dgm:pt modelId="{EC2C083D-DFCA-45BA-8D4C-AC11C22B945E}" type="pres">
      <dgm:prSet presAssocID="{99FEE70B-8FB9-40D6-BBEE-EC598D190087}" presName="vertSpace2a" presStyleCnt="0"/>
      <dgm:spPr/>
    </dgm:pt>
    <dgm:pt modelId="{84515065-C9A8-4D35-A563-2142A6CA5498}" type="pres">
      <dgm:prSet presAssocID="{99FEE70B-8FB9-40D6-BBEE-EC598D190087}" presName="horz2" presStyleCnt="0"/>
      <dgm:spPr/>
    </dgm:pt>
    <dgm:pt modelId="{69A3F0B0-334C-403C-AB26-476E2AD22457}" type="pres">
      <dgm:prSet presAssocID="{99FEE70B-8FB9-40D6-BBEE-EC598D190087}" presName="horzSpace2" presStyleCnt="0"/>
      <dgm:spPr/>
    </dgm:pt>
    <dgm:pt modelId="{0029A279-7B6A-428F-B8F0-2EDD16644794}" type="pres">
      <dgm:prSet presAssocID="{99FEE70B-8FB9-40D6-BBEE-EC598D190087}" presName="tx2" presStyleLbl="revTx" presStyleIdx="1" presStyleCnt="9"/>
      <dgm:spPr/>
      <dgm:t>
        <a:bodyPr/>
        <a:lstStyle/>
        <a:p>
          <a:endParaRPr lang="en-US"/>
        </a:p>
      </dgm:t>
    </dgm:pt>
    <dgm:pt modelId="{3946D26C-B39C-41D9-936B-C33C41BED70D}" type="pres">
      <dgm:prSet presAssocID="{99FEE70B-8FB9-40D6-BBEE-EC598D190087}" presName="vert2" presStyleCnt="0"/>
      <dgm:spPr/>
    </dgm:pt>
    <dgm:pt modelId="{3A06DF85-B9C1-4816-BCE1-0CA455FA4181}" type="pres">
      <dgm:prSet presAssocID="{99FEE70B-8FB9-40D6-BBEE-EC598D190087}" presName="thinLine2b" presStyleLbl="callout" presStyleIdx="0" presStyleCnt="6"/>
      <dgm:spPr/>
    </dgm:pt>
    <dgm:pt modelId="{7FEF484B-5C9E-408B-ADEF-1A899451211D}" type="pres">
      <dgm:prSet presAssocID="{99FEE70B-8FB9-40D6-BBEE-EC598D190087}" presName="vertSpace2b" presStyleCnt="0"/>
      <dgm:spPr/>
    </dgm:pt>
    <dgm:pt modelId="{65EBE6D7-F2FC-4604-B9BC-38F8E3D26925}" type="pres">
      <dgm:prSet presAssocID="{41F42A7B-B10D-485D-92C2-F2253AB53E06}" presName="horz2" presStyleCnt="0"/>
      <dgm:spPr/>
    </dgm:pt>
    <dgm:pt modelId="{88916C3E-FCA6-4F4D-827C-0C8CE2E89025}" type="pres">
      <dgm:prSet presAssocID="{41F42A7B-B10D-485D-92C2-F2253AB53E06}" presName="horzSpace2" presStyleCnt="0"/>
      <dgm:spPr/>
    </dgm:pt>
    <dgm:pt modelId="{C5A191FE-824A-481C-9E0F-2813A5B60C71}" type="pres">
      <dgm:prSet presAssocID="{41F42A7B-B10D-485D-92C2-F2253AB53E06}" presName="tx2" presStyleLbl="revTx" presStyleIdx="2" presStyleCnt="9"/>
      <dgm:spPr/>
      <dgm:t>
        <a:bodyPr/>
        <a:lstStyle/>
        <a:p>
          <a:endParaRPr lang="en-US"/>
        </a:p>
      </dgm:t>
    </dgm:pt>
    <dgm:pt modelId="{975B8838-DD13-4606-904F-C70142779E6E}" type="pres">
      <dgm:prSet presAssocID="{41F42A7B-B10D-485D-92C2-F2253AB53E06}" presName="vert2" presStyleCnt="0"/>
      <dgm:spPr/>
    </dgm:pt>
    <dgm:pt modelId="{80E9959E-6C90-44C1-AD2A-5C869FACB953}" type="pres">
      <dgm:prSet presAssocID="{41F42A7B-B10D-485D-92C2-F2253AB53E06}" presName="thinLine2b" presStyleLbl="callout" presStyleIdx="1" presStyleCnt="6"/>
      <dgm:spPr/>
    </dgm:pt>
    <dgm:pt modelId="{D7DFBCA3-9410-4F7C-933E-FFF6D933B8BF}" type="pres">
      <dgm:prSet presAssocID="{41F42A7B-B10D-485D-92C2-F2253AB53E06}" presName="vertSpace2b" presStyleCnt="0"/>
      <dgm:spPr/>
    </dgm:pt>
    <dgm:pt modelId="{F6E0CD88-FDF9-40F7-AD0B-6C722CADFB7C}" type="pres">
      <dgm:prSet presAssocID="{EEE568B0-4CBC-4405-8276-BACD9CEC7B17}" presName="thickLine" presStyleLbl="alignNode1" presStyleIdx="1" presStyleCnt="3"/>
      <dgm:spPr/>
    </dgm:pt>
    <dgm:pt modelId="{C58CCC21-DDCB-40C4-8709-68CEBF4EB2C2}" type="pres">
      <dgm:prSet presAssocID="{EEE568B0-4CBC-4405-8276-BACD9CEC7B17}" presName="horz1" presStyleCnt="0"/>
      <dgm:spPr/>
    </dgm:pt>
    <dgm:pt modelId="{90E209B4-59A2-47B2-AF97-5E30A203AA51}" type="pres">
      <dgm:prSet presAssocID="{EEE568B0-4CBC-4405-8276-BACD9CEC7B17}" presName="tx1" presStyleLbl="revTx" presStyleIdx="3" presStyleCnt="9"/>
      <dgm:spPr/>
      <dgm:t>
        <a:bodyPr/>
        <a:lstStyle/>
        <a:p>
          <a:endParaRPr lang="en-US"/>
        </a:p>
      </dgm:t>
    </dgm:pt>
    <dgm:pt modelId="{0A0647EA-673F-4F06-ADA9-D11D18113A3B}" type="pres">
      <dgm:prSet presAssocID="{EEE568B0-4CBC-4405-8276-BACD9CEC7B17}" presName="vert1" presStyleCnt="0"/>
      <dgm:spPr/>
    </dgm:pt>
    <dgm:pt modelId="{ED51D81C-3A51-4725-996A-5E23BFED405A}" type="pres">
      <dgm:prSet presAssocID="{90BC7795-A9CC-4878-9FBD-6F2040A7ECF9}" presName="vertSpace2a" presStyleCnt="0"/>
      <dgm:spPr/>
    </dgm:pt>
    <dgm:pt modelId="{8C784A3B-4F6F-4C05-9E5E-0440E586C907}" type="pres">
      <dgm:prSet presAssocID="{90BC7795-A9CC-4878-9FBD-6F2040A7ECF9}" presName="horz2" presStyleCnt="0"/>
      <dgm:spPr/>
    </dgm:pt>
    <dgm:pt modelId="{5333E5B7-2BD4-49C7-BD4F-802A74D23C1F}" type="pres">
      <dgm:prSet presAssocID="{90BC7795-A9CC-4878-9FBD-6F2040A7ECF9}" presName="horzSpace2" presStyleCnt="0"/>
      <dgm:spPr/>
    </dgm:pt>
    <dgm:pt modelId="{C1CDF3E1-D7E1-47F0-B1BE-1448817169CC}" type="pres">
      <dgm:prSet presAssocID="{90BC7795-A9CC-4878-9FBD-6F2040A7ECF9}" presName="tx2" presStyleLbl="revTx" presStyleIdx="4" presStyleCnt="9"/>
      <dgm:spPr/>
      <dgm:t>
        <a:bodyPr/>
        <a:lstStyle/>
        <a:p>
          <a:endParaRPr lang="en-US"/>
        </a:p>
      </dgm:t>
    </dgm:pt>
    <dgm:pt modelId="{2D080863-73BD-415E-9BF3-34DBAA46C7EC}" type="pres">
      <dgm:prSet presAssocID="{90BC7795-A9CC-4878-9FBD-6F2040A7ECF9}" presName="vert2" presStyleCnt="0"/>
      <dgm:spPr/>
    </dgm:pt>
    <dgm:pt modelId="{BD1A0910-4C00-4E1B-B6EF-8CC218743B0A}" type="pres">
      <dgm:prSet presAssocID="{90BC7795-A9CC-4878-9FBD-6F2040A7ECF9}" presName="thinLine2b" presStyleLbl="callout" presStyleIdx="2" presStyleCnt="6"/>
      <dgm:spPr/>
    </dgm:pt>
    <dgm:pt modelId="{050846D5-A547-45D1-A60F-7B9EFE130AFE}" type="pres">
      <dgm:prSet presAssocID="{90BC7795-A9CC-4878-9FBD-6F2040A7ECF9}" presName="vertSpace2b" presStyleCnt="0"/>
      <dgm:spPr/>
    </dgm:pt>
    <dgm:pt modelId="{D2D1DFED-1AE8-4E9A-A0A4-8BDD46671B2F}" type="pres">
      <dgm:prSet presAssocID="{798477F0-AC52-41F0-B060-4610FA416B21}" presName="horz2" presStyleCnt="0"/>
      <dgm:spPr/>
    </dgm:pt>
    <dgm:pt modelId="{69D93915-6D78-43EE-8B9A-F21D331DFFD0}" type="pres">
      <dgm:prSet presAssocID="{798477F0-AC52-41F0-B060-4610FA416B21}" presName="horzSpace2" presStyleCnt="0"/>
      <dgm:spPr/>
    </dgm:pt>
    <dgm:pt modelId="{49844853-DB13-4BA9-A69F-F5844E39E597}" type="pres">
      <dgm:prSet presAssocID="{798477F0-AC52-41F0-B060-4610FA416B21}" presName="tx2" presStyleLbl="revTx" presStyleIdx="5" presStyleCnt="9"/>
      <dgm:spPr/>
      <dgm:t>
        <a:bodyPr/>
        <a:lstStyle/>
        <a:p>
          <a:endParaRPr lang="en-US"/>
        </a:p>
      </dgm:t>
    </dgm:pt>
    <dgm:pt modelId="{7CA5D2A7-6A24-484C-A8F0-1D63DE91602B}" type="pres">
      <dgm:prSet presAssocID="{798477F0-AC52-41F0-B060-4610FA416B21}" presName="vert2" presStyleCnt="0"/>
      <dgm:spPr/>
    </dgm:pt>
    <dgm:pt modelId="{C0B6F9B3-4C71-448C-9F85-6AEB94065E79}" type="pres">
      <dgm:prSet presAssocID="{798477F0-AC52-41F0-B060-4610FA416B21}" presName="thinLine2b" presStyleLbl="callout" presStyleIdx="3" presStyleCnt="6"/>
      <dgm:spPr/>
    </dgm:pt>
    <dgm:pt modelId="{83C2266F-24C0-4DF9-88FD-F8E770E3A5C4}" type="pres">
      <dgm:prSet presAssocID="{798477F0-AC52-41F0-B060-4610FA416B21}" presName="vertSpace2b" presStyleCnt="0"/>
      <dgm:spPr/>
    </dgm:pt>
    <dgm:pt modelId="{8027FCE5-AF4C-438B-BA2F-C8F74D6BB4F1}" type="pres">
      <dgm:prSet presAssocID="{E5BAFCED-69E8-4069-ABEC-DA8A76CF6EF4}" presName="thickLine" presStyleLbl="alignNode1" presStyleIdx="2" presStyleCnt="3"/>
      <dgm:spPr/>
    </dgm:pt>
    <dgm:pt modelId="{E37C4975-E27D-49FB-8DC4-6A305D6A7BDB}" type="pres">
      <dgm:prSet presAssocID="{E5BAFCED-69E8-4069-ABEC-DA8A76CF6EF4}" presName="horz1" presStyleCnt="0"/>
      <dgm:spPr/>
    </dgm:pt>
    <dgm:pt modelId="{A07D5311-85ED-4CEB-9F64-9D2244F540C8}" type="pres">
      <dgm:prSet presAssocID="{E5BAFCED-69E8-4069-ABEC-DA8A76CF6EF4}" presName="tx1" presStyleLbl="revTx" presStyleIdx="6" presStyleCnt="9"/>
      <dgm:spPr/>
      <dgm:t>
        <a:bodyPr/>
        <a:lstStyle/>
        <a:p>
          <a:endParaRPr lang="en-US"/>
        </a:p>
      </dgm:t>
    </dgm:pt>
    <dgm:pt modelId="{F4DD1B3C-D3C7-4CC7-8653-58D915E87D4C}" type="pres">
      <dgm:prSet presAssocID="{E5BAFCED-69E8-4069-ABEC-DA8A76CF6EF4}" presName="vert1" presStyleCnt="0"/>
      <dgm:spPr/>
    </dgm:pt>
    <dgm:pt modelId="{997EE5ED-FB05-4148-A98C-F4C2CE6DA477}" type="pres">
      <dgm:prSet presAssocID="{39BC8892-8305-4B6F-A0DF-89BAA14D76FC}" presName="vertSpace2a" presStyleCnt="0"/>
      <dgm:spPr/>
    </dgm:pt>
    <dgm:pt modelId="{F1E1B5B9-A6E8-4E47-9AD3-9C5A1E4D7949}" type="pres">
      <dgm:prSet presAssocID="{39BC8892-8305-4B6F-A0DF-89BAA14D76FC}" presName="horz2" presStyleCnt="0"/>
      <dgm:spPr/>
    </dgm:pt>
    <dgm:pt modelId="{773CEBDE-AAF3-4C43-8C50-E0C5EB38BE43}" type="pres">
      <dgm:prSet presAssocID="{39BC8892-8305-4B6F-A0DF-89BAA14D76FC}" presName="horzSpace2" presStyleCnt="0"/>
      <dgm:spPr/>
    </dgm:pt>
    <dgm:pt modelId="{2996321C-5662-4DD0-B568-B2B4EB0E9588}" type="pres">
      <dgm:prSet presAssocID="{39BC8892-8305-4B6F-A0DF-89BAA14D76FC}" presName="tx2" presStyleLbl="revTx" presStyleIdx="7" presStyleCnt="9"/>
      <dgm:spPr/>
      <dgm:t>
        <a:bodyPr/>
        <a:lstStyle/>
        <a:p>
          <a:endParaRPr lang="en-US"/>
        </a:p>
      </dgm:t>
    </dgm:pt>
    <dgm:pt modelId="{AA150A65-17EB-428C-9A98-FE21489ADCDC}" type="pres">
      <dgm:prSet presAssocID="{39BC8892-8305-4B6F-A0DF-89BAA14D76FC}" presName="vert2" presStyleCnt="0"/>
      <dgm:spPr/>
    </dgm:pt>
    <dgm:pt modelId="{BE4AF83B-4EFD-44FA-BA32-88AAEF0B61E8}" type="pres">
      <dgm:prSet presAssocID="{39BC8892-8305-4B6F-A0DF-89BAA14D76FC}" presName="thinLine2b" presStyleLbl="callout" presStyleIdx="4" presStyleCnt="6"/>
      <dgm:spPr/>
    </dgm:pt>
    <dgm:pt modelId="{58D6DCE3-0193-4801-A57D-AAAC9956C0FA}" type="pres">
      <dgm:prSet presAssocID="{39BC8892-8305-4B6F-A0DF-89BAA14D76FC}" presName="vertSpace2b" presStyleCnt="0"/>
      <dgm:spPr/>
    </dgm:pt>
    <dgm:pt modelId="{ACEDDEAC-3CBD-47E3-A2D1-FAC450E14FBF}" type="pres">
      <dgm:prSet presAssocID="{24C7C28E-0DE9-452B-A8CE-61ED84060A82}" presName="horz2" presStyleCnt="0"/>
      <dgm:spPr/>
    </dgm:pt>
    <dgm:pt modelId="{8064C71B-D03C-4A84-9D52-E93C18F299ED}" type="pres">
      <dgm:prSet presAssocID="{24C7C28E-0DE9-452B-A8CE-61ED84060A82}" presName="horzSpace2" presStyleCnt="0"/>
      <dgm:spPr/>
    </dgm:pt>
    <dgm:pt modelId="{393E3392-E777-4535-8B8C-1EAC7C4FBC4B}" type="pres">
      <dgm:prSet presAssocID="{24C7C28E-0DE9-452B-A8CE-61ED84060A82}" presName="tx2" presStyleLbl="revTx" presStyleIdx="8" presStyleCnt="9"/>
      <dgm:spPr/>
      <dgm:t>
        <a:bodyPr/>
        <a:lstStyle/>
        <a:p>
          <a:endParaRPr lang="en-US"/>
        </a:p>
      </dgm:t>
    </dgm:pt>
    <dgm:pt modelId="{FCF6D616-714E-425D-AD05-6CD40F1A680D}" type="pres">
      <dgm:prSet presAssocID="{24C7C28E-0DE9-452B-A8CE-61ED84060A82}" presName="vert2" presStyleCnt="0"/>
      <dgm:spPr/>
    </dgm:pt>
    <dgm:pt modelId="{33EEB811-D0A3-4EA0-BBA9-A0C13EBC26E5}" type="pres">
      <dgm:prSet presAssocID="{24C7C28E-0DE9-452B-A8CE-61ED84060A82}" presName="thinLine2b" presStyleLbl="callout" presStyleIdx="5" presStyleCnt="6"/>
      <dgm:spPr/>
    </dgm:pt>
    <dgm:pt modelId="{692897D8-F0FD-4DD2-9286-E4897F52E2A5}" type="pres">
      <dgm:prSet presAssocID="{24C7C28E-0DE9-452B-A8CE-61ED84060A82}" presName="vertSpace2b" presStyleCnt="0"/>
      <dgm:spPr/>
    </dgm:pt>
  </dgm:ptLst>
  <dgm:cxnLst>
    <dgm:cxn modelId="{9E75AA9A-6D52-46FB-B324-396973BDD030}" type="presOf" srcId="{24C7C28E-0DE9-452B-A8CE-61ED84060A82}" destId="{393E3392-E777-4535-8B8C-1EAC7C4FBC4B}" srcOrd="0" destOrd="0" presId="urn:microsoft.com/office/officeart/2008/layout/LinedList"/>
    <dgm:cxn modelId="{46D643D2-170F-4019-B35A-EBD4ECB4205D}" type="presOf" srcId="{B26B968A-966E-46CF-BD7A-30D3A737C329}" destId="{17A4E952-85F9-4B85-B864-6F546B20D146}" srcOrd="0" destOrd="0" presId="urn:microsoft.com/office/officeart/2008/layout/LinedList"/>
    <dgm:cxn modelId="{D36D8586-BC94-4FD1-8543-42BB6D7B6624}" srcId="{E5BAFCED-69E8-4069-ABEC-DA8A76CF6EF4}" destId="{24C7C28E-0DE9-452B-A8CE-61ED84060A82}" srcOrd="1" destOrd="0" parTransId="{54305EEA-F43E-469C-B4B0-B2FB0A9490BB}" sibTransId="{DB2E9D8A-C8E5-4E2E-A3AD-9605D3FFCDE6}"/>
    <dgm:cxn modelId="{2517F18A-37D2-423D-8D56-4549E34F01A3}" srcId="{8A13E254-83B9-48C0-B27F-127A60EBB167}" destId="{EEE568B0-4CBC-4405-8276-BACD9CEC7B17}" srcOrd="1" destOrd="0" parTransId="{E61B6564-D70A-4122-B263-A61D7C948FA1}" sibTransId="{7458CFDC-EB41-446F-AD70-0A6E42245C6C}"/>
    <dgm:cxn modelId="{6617ED81-1628-4587-B0BB-3DE1F93455A8}" srcId="{B26B968A-966E-46CF-BD7A-30D3A737C329}" destId="{99FEE70B-8FB9-40D6-BBEE-EC598D190087}" srcOrd="0" destOrd="0" parTransId="{FEE83F92-3C4A-47EF-B2AD-A58D15C39D15}" sibTransId="{A892026E-95A7-46A3-AD5F-3669F11AADBC}"/>
    <dgm:cxn modelId="{F1970995-584A-42E4-AAD1-DB81A146C5D1}" srcId="{E5BAFCED-69E8-4069-ABEC-DA8A76CF6EF4}" destId="{39BC8892-8305-4B6F-A0DF-89BAA14D76FC}" srcOrd="0" destOrd="0" parTransId="{E4579481-4D4D-4C9B-B9CD-BE8A707267BD}" sibTransId="{CE9981E7-E9AD-4554-8E1A-268DEDADEA5C}"/>
    <dgm:cxn modelId="{DBCDD8D3-CE81-41A1-B5E2-47AD7BF93579}" srcId="{8A13E254-83B9-48C0-B27F-127A60EBB167}" destId="{B26B968A-966E-46CF-BD7A-30D3A737C329}" srcOrd="0" destOrd="0" parTransId="{BC4002CE-054C-4072-B53B-CF61E4C4B567}" sibTransId="{F164E02A-C22E-449A-9BE0-817065906846}"/>
    <dgm:cxn modelId="{86EF5D5E-9B73-43B8-B7E1-6DA09164E964}" srcId="{8A13E254-83B9-48C0-B27F-127A60EBB167}" destId="{E5BAFCED-69E8-4069-ABEC-DA8A76CF6EF4}" srcOrd="2" destOrd="0" parTransId="{E97E4A5B-E103-448F-9B44-7307F0AC0036}" sibTransId="{2CB0320C-DD2C-4499-937F-2904F65FD474}"/>
    <dgm:cxn modelId="{2BFC655B-76A3-44E5-AD18-B9F908E1438F}" type="presOf" srcId="{798477F0-AC52-41F0-B060-4610FA416B21}" destId="{49844853-DB13-4BA9-A69F-F5844E39E597}" srcOrd="0" destOrd="0" presId="urn:microsoft.com/office/officeart/2008/layout/LinedList"/>
    <dgm:cxn modelId="{A4216BE8-EF9B-4A83-AD3B-3E9BF9ABD437}" type="presOf" srcId="{EEE568B0-4CBC-4405-8276-BACD9CEC7B17}" destId="{90E209B4-59A2-47B2-AF97-5E30A203AA51}" srcOrd="0" destOrd="0" presId="urn:microsoft.com/office/officeart/2008/layout/LinedList"/>
    <dgm:cxn modelId="{F1CC9E33-AD0C-4E16-A15A-3F3BC6E4FA77}" type="presOf" srcId="{99FEE70B-8FB9-40D6-BBEE-EC598D190087}" destId="{0029A279-7B6A-428F-B8F0-2EDD16644794}" srcOrd="0" destOrd="0" presId="urn:microsoft.com/office/officeart/2008/layout/LinedList"/>
    <dgm:cxn modelId="{221D4D9C-077E-4888-A201-0A4A24FC0FFD}" type="presOf" srcId="{90BC7795-A9CC-4878-9FBD-6F2040A7ECF9}" destId="{C1CDF3E1-D7E1-47F0-B1BE-1448817169CC}" srcOrd="0" destOrd="0" presId="urn:microsoft.com/office/officeart/2008/layout/LinedList"/>
    <dgm:cxn modelId="{117E8956-6E7A-4402-89F1-43F0D865C90F}" srcId="{EEE568B0-4CBC-4405-8276-BACD9CEC7B17}" destId="{90BC7795-A9CC-4878-9FBD-6F2040A7ECF9}" srcOrd="0" destOrd="0" parTransId="{3EDEF5BC-48D3-4442-B0B7-F3638CE27918}" sibTransId="{C60FB62D-57E4-4765-BAD0-760B2D7678AD}"/>
    <dgm:cxn modelId="{B0473D02-2787-404B-9030-3F301C6A63FA}" type="presOf" srcId="{8A13E254-83B9-48C0-B27F-127A60EBB167}" destId="{DF94A25B-F61C-4F65-92CF-3267A68111DF}" srcOrd="0" destOrd="0" presId="urn:microsoft.com/office/officeart/2008/layout/LinedList"/>
    <dgm:cxn modelId="{11FF6020-1A9A-4DE3-AFEF-792EFB82BCA7}" type="presOf" srcId="{39BC8892-8305-4B6F-A0DF-89BAA14D76FC}" destId="{2996321C-5662-4DD0-B568-B2B4EB0E9588}" srcOrd="0" destOrd="0" presId="urn:microsoft.com/office/officeart/2008/layout/LinedList"/>
    <dgm:cxn modelId="{25FA8F0C-CDB1-4EF6-B62E-A0C06E6BCFF6}" type="presOf" srcId="{E5BAFCED-69E8-4069-ABEC-DA8A76CF6EF4}" destId="{A07D5311-85ED-4CEB-9F64-9D2244F540C8}" srcOrd="0" destOrd="0" presId="urn:microsoft.com/office/officeart/2008/layout/LinedList"/>
    <dgm:cxn modelId="{B8079093-79E1-45AD-A1AC-604185ABAC86}" type="presOf" srcId="{41F42A7B-B10D-485D-92C2-F2253AB53E06}" destId="{C5A191FE-824A-481C-9E0F-2813A5B60C71}" srcOrd="0" destOrd="0" presId="urn:microsoft.com/office/officeart/2008/layout/LinedList"/>
    <dgm:cxn modelId="{DB2EF025-6E53-498D-8CCE-08CB7796192D}" srcId="{B26B968A-966E-46CF-BD7A-30D3A737C329}" destId="{41F42A7B-B10D-485D-92C2-F2253AB53E06}" srcOrd="1" destOrd="0" parTransId="{65E506BC-33FF-4BC5-ADCA-211F78E87F82}" sibTransId="{1D7AD16B-3FE9-40F9-9636-9A74FDDD4766}"/>
    <dgm:cxn modelId="{66D50B16-0664-499E-89B7-C40CE4A04752}" srcId="{EEE568B0-4CBC-4405-8276-BACD9CEC7B17}" destId="{798477F0-AC52-41F0-B060-4610FA416B21}" srcOrd="1" destOrd="0" parTransId="{BCB6E1BE-DE70-4985-A945-87C6DBDEF3A5}" sibTransId="{64095461-75A0-495F-9338-D3BDE1F9A227}"/>
    <dgm:cxn modelId="{550883AE-5F11-42E0-8F79-EB2F03E944E1}" type="presParOf" srcId="{DF94A25B-F61C-4F65-92CF-3267A68111DF}" destId="{4F6065A4-BE1A-4075-BECE-40752C0161D2}" srcOrd="0" destOrd="0" presId="urn:microsoft.com/office/officeart/2008/layout/LinedList"/>
    <dgm:cxn modelId="{F1C09DF3-192F-4899-A9B4-10151A82D445}" type="presParOf" srcId="{DF94A25B-F61C-4F65-92CF-3267A68111DF}" destId="{007F73D6-23E5-4B81-9658-0C51517792C7}" srcOrd="1" destOrd="0" presId="urn:microsoft.com/office/officeart/2008/layout/LinedList"/>
    <dgm:cxn modelId="{9BAA2BE1-0BFC-41EF-A9A5-2A8A3BA057E4}" type="presParOf" srcId="{007F73D6-23E5-4B81-9658-0C51517792C7}" destId="{17A4E952-85F9-4B85-B864-6F546B20D146}" srcOrd="0" destOrd="0" presId="urn:microsoft.com/office/officeart/2008/layout/LinedList"/>
    <dgm:cxn modelId="{0B8A227F-A511-41A2-B5B5-DBF93069B6E8}" type="presParOf" srcId="{007F73D6-23E5-4B81-9658-0C51517792C7}" destId="{921D264D-A1D7-48F1-8FED-FD4482F1B812}" srcOrd="1" destOrd="0" presId="urn:microsoft.com/office/officeart/2008/layout/LinedList"/>
    <dgm:cxn modelId="{64F430E8-4C76-46EF-9C1F-C8A55E21BB8E}" type="presParOf" srcId="{921D264D-A1D7-48F1-8FED-FD4482F1B812}" destId="{EC2C083D-DFCA-45BA-8D4C-AC11C22B945E}" srcOrd="0" destOrd="0" presId="urn:microsoft.com/office/officeart/2008/layout/LinedList"/>
    <dgm:cxn modelId="{A9230260-F158-4FA5-81C7-D3D42CD862E5}" type="presParOf" srcId="{921D264D-A1D7-48F1-8FED-FD4482F1B812}" destId="{84515065-C9A8-4D35-A563-2142A6CA5498}" srcOrd="1" destOrd="0" presId="urn:microsoft.com/office/officeart/2008/layout/LinedList"/>
    <dgm:cxn modelId="{3FBD9776-63FF-4A65-A8BC-AE1E63B688AB}" type="presParOf" srcId="{84515065-C9A8-4D35-A563-2142A6CA5498}" destId="{69A3F0B0-334C-403C-AB26-476E2AD22457}" srcOrd="0" destOrd="0" presId="urn:microsoft.com/office/officeart/2008/layout/LinedList"/>
    <dgm:cxn modelId="{48E60CF7-652A-4437-9DC0-CE0FF3E08362}" type="presParOf" srcId="{84515065-C9A8-4D35-A563-2142A6CA5498}" destId="{0029A279-7B6A-428F-B8F0-2EDD16644794}" srcOrd="1" destOrd="0" presId="urn:microsoft.com/office/officeart/2008/layout/LinedList"/>
    <dgm:cxn modelId="{462775E9-73AF-4F20-845B-D6D56F38DE98}" type="presParOf" srcId="{84515065-C9A8-4D35-A563-2142A6CA5498}" destId="{3946D26C-B39C-41D9-936B-C33C41BED70D}" srcOrd="2" destOrd="0" presId="urn:microsoft.com/office/officeart/2008/layout/LinedList"/>
    <dgm:cxn modelId="{B467E338-BA4B-4336-BDB0-94DC2A3F9732}" type="presParOf" srcId="{921D264D-A1D7-48F1-8FED-FD4482F1B812}" destId="{3A06DF85-B9C1-4816-BCE1-0CA455FA4181}" srcOrd="2" destOrd="0" presId="urn:microsoft.com/office/officeart/2008/layout/LinedList"/>
    <dgm:cxn modelId="{85FDCF79-9BBC-43C0-AFC7-D531677D800B}" type="presParOf" srcId="{921D264D-A1D7-48F1-8FED-FD4482F1B812}" destId="{7FEF484B-5C9E-408B-ADEF-1A899451211D}" srcOrd="3" destOrd="0" presId="urn:microsoft.com/office/officeart/2008/layout/LinedList"/>
    <dgm:cxn modelId="{8DF88B86-D8D4-4422-9320-A96721C80A66}" type="presParOf" srcId="{921D264D-A1D7-48F1-8FED-FD4482F1B812}" destId="{65EBE6D7-F2FC-4604-B9BC-38F8E3D26925}" srcOrd="4" destOrd="0" presId="urn:microsoft.com/office/officeart/2008/layout/LinedList"/>
    <dgm:cxn modelId="{28488C79-668C-4510-92DE-09C07623A82E}" type="presParOf" srcId="{65EBE6D7-F2FC-4604-B9BC-38F8E3D26925}" destId="{88916C3E-FCA6-4F4D-827C-0C8CE2E89025}" srcOrd="0" destOrd="0" presId="urn:microsoft.com/office/officeart/2008/layout/LinedList"/>
    <dgm:cxn modelId="{EE1073A6-2F11-4399-8CF2-DAAC4E8A204F}" type="presParOf" srcId="{65EBE6D7-F2FC-4604-B9BC-38F8E3D26925}" destId="{C5A191FE-824A-481C-9E0F-2813A5B60C71}" srcOrd="1" destOrd="0" presId="urn:microsoft.com/office/officeart/2008/layout/LinedList"/>
    <dgm:cxn modelId="{54250926-AF15-482E-BFE7-3703B1F2D0CF}" type="presParOf" srcId="{65EBE6D7-F2FC-4604-B9BC-38F8E3D26925}" destId="{975B8838-DD13-4606-904F-C70142779E6E}" srcOrd="2" destOrd="0" presId="urn:microsoft.com/office/officeart/2008/layout/LinedList"/>
    <dgm:cxn modelId="{BB321E66-0636-4243-BB9E-67CAC2EF4AF2}" type="presParOf" srcId="{921D264D-A1D7-48F1-8FED-FD4482F1B812}" destId="{80E9959E-6C90-44C1-AD2A-5C869FACB953}" srcOrd="5" destOrd="0" presId="urn:microsoft.com/office/officeart/2008/layout/LinedList"/>
    <dgm:cxn modelId="{B826BF83-13F7-4E8C-A6E3-F18EAEE80EE8}" type="presParOf" srcId="{921D264D-A1D7-48F1-8FED-FD4482F1B812}" destId="{D7DFBCA3-9410-4F7C-933E-FFF6D933B8BF}" srcOrd="6" destOrd="0" presId="urn:microsoft.com/office/officeart/2008/layout/LinedList"/>
    <dgm:cxn modelId="{D8619847-495F-41E5-8894-2ADC9D19213D}" type="presParOf" srcId="{DF94A25B-F61C-4F65-92CF-3267A68111DF}" destId="{F6E0CD88-FDF9-40F7-AD0B-6C722CADFB7C}" srcOrd="2" destOrd="0" presId="urn:microsoft.com/office/officeart/2008/layout/LinedList"/>
    <dgm:cxn modelId="{E8AB755C-6390-44EF-9540-F2E0BDDDF8E5}" type="presParOf" srcId="{DF94A25B-F61C-4F65-92CF-3267A68111DF}" destId="{C58CCC21-DDCB-40C4-8709-68CEBF4EB2C2}" srcOrd="3" destOrd="0" presId="urn:microsoft.com/office/officeart/2008/layout/LinedList"/>
    <dgm:cxn modelId="{6C17193B-CE87-420B-883D-ED32FF257183}" type="presParOf" srcId="{C58CCC21-DDCB-40C4-8709-68CEBF4EB2C2}" destId="{90E209B4-59A2-47B2-AF97-5E30A203AA51}" srcOrd="0" destOrd="0" presId="urn:microsoft.com/office/officeart/2008/layout/LinedList"/>
    <dgm:cxn modelId="{86832B54-1A9F-4A4E-8807-DC0271FA2DEB}" type="presParOf" srcId="{C58CCC21-DDCB-40C4-8709-68CEBF4EB2C2}" destId="{0A0647EA-673F-4F06-ADA9-D11D18113A3B}" srcOrd="1" destOrd="0" presId="urn:microsoft.com/office/officeart/2008/layout/LinedList"/>
    <dgm:cxn modelId="{3C003FA5-A591-41F7-860C-7475F6A4D6F0}" type="presParOf" srcId="{0A0647EA-673F-4F06-ADA9-D11D18113A3B}" destId="{ED51D81C-3A51-4725-996A-5E23BFED405A}" srcOrd="0" destOrd="0" presId="urn:microsoft.com/office/officeart/2008/layout/LinedList"/>
    <dgm:cxn modelId="{71176A3D-ED48-4538-B747-27B2E81EF84F}" type="presParOf" srcId="{0A0647EA-673F-4F06-ADA9-D11D18113A3B}" destId="{8C784A3B-4F6F-4C05-9E5E-0440E586C907}" srcOrd="1" destOrd="0" presId="urn:microsoft.com/office/officeart/2008/layout/LinedList"/>
    <dgm:cxn modelId="{664E71AF-E31C-4769-96AC-A1E4C0EF9B8D}" type="presParOf" srcId="{8C784A3B-4F6F-4C05-9E5E-0440E586C907}" destId="{5333E5B7-2BD4-49C7-BD4F-802A74D23C1F}" srcOrd="0" destOrd="0" presId="urn:microsoft.com/office/officeart/2008/layout/LinedList"/>
    <dgm:cxn modelId="{4F77F858-C3CF-4C21-AC4C-1A3A1043D16D}" type="presParOf" srcId="{8C784A3B-4F6F-4C05-9E5E-0440E586C907}" destId="{C1CDF3E1-D7E1-47F0-B1BE-1448817169CC}" srcOrd="1" destOrd="0" presId="urn:microsoft.com/office/officeart/2008/layout/LinedList"/>
    <dgm:cxn modelId="{485EF20C-6C2D-4CA8-BB8A-71B561FBBD0F}" type="presParOf" srcId="{8C784A3B-4F6F-4C05-9E5E-0440E586C907}" destId="{2D080863-73BD-415E-9BF3-34DBAA46C7EC}" srcOrd="2" destOrd="0" presId="urn:microsoft.com/office/officeart/2008/layout/LinedList"/>
    <dgm:cxn modelId="{2D78D320-5904-476A-AF3D-75EB94DC4C5B}" type="presParOf" srcId="{0A0647EA-673F-4F06-ADA9-D11D18113A3B}" destId="{BD1A0910-4C00-4E1B-B6EF-8CC218743B0A}" srcOrd="2" destOrd="0" presId="urn:microsoft.com/office/officeart/2008/layout/LinedList"/>
    <dgm:cxn modelId="{5524BBEC-FEA6-4B54-A9F5-263489B6B08A}" type="presParOf" srcId="{0A0647EA-673F-4F06-ADA9-D11D18113A3B}" destId="{050846D5-A547-45D1-A60F-7B9EFE130AFE}" srcOrd="3" destOrd="0" presId="urn:microsoft.com/office/officeart/2008/layout/LinedList"/>
    <dgm:cxn modelId="{E35F8E1B-5C3E-4994-9C9A-88C26163473F}" type="presParOf" srcId="{0A0647EA-673F-4F06-ADA9-D11D18113A3B}" destId="{D2D1DFED-1AE8-4E9A-A0A4-8BDD46671B2F}" srcOrd="4" destOrd="0" presId="urn:microsoft.com/office/officeart/2008/layout/LinedList"/>
    <dgm:cxn modelId="{2B4DFDFC-CE7A-41AC-A527-A2B66057D687}" type="presParOf" srcId="{D2D1DFED-1AE8-4E9A-A0A4-8BDD46671B2F}" destId="{69D93915-6D78-43EE-8B9A-F21D331DFFD0}" srcOrd="0" destOrd="0" presId="urn:microsoft.com/office/officeart/2008/layout/LinedList"/>
    <dgm:cxn modelId="{D8F1AC9A-82BD-47AF-B3E9-8164671519EF}" type="presParOf" srcId="{D2D1DFED-1AE8-4E9A-A0A4-8BDD46671B2F}" destId="{49844853-DB13-4BA9-A69F-F5844E39E597}" srcOrd="1" destOrd="0" presId="urn:microsoft.com/office/officeart/2008/layout/LinedList"/>
    <dgm:cxn modelId="{FB8C30E5-2DA6-49CD-963E-867A931408F8}" type="presParOf" srcId="{D2D1DFED-1AE8-4E9A-A0A4-8BDD46671B2F}" destId="{7CA5D2A7-6A24-484C-A8F0-1D63DE91602B}" srcOrd="2" destOrd="0" presId="urn:microsoft.com/office/officeart/2008/layout/LinedList"/>
    <dgm:cxn modelId="{2C01F7A4-0B5B-4E70-B01A-136E19812845}" type="presParOf" srcId="{0A0647EA-673F-4F06-ADA9-D11D18113A3B}" destId="{C0B6F9B3-4C71-448C-9F85-6AEB94065E79}" srcOrd="5" destOrd="0" presId="urn:microsoft.com/office/officeart/2008/layout/LinedList"/>
    <dgm:cxn modelId="{412FFBDA-D9EF-453C-884B-88CC1334A03F}" type="presParOf" srcId="{0A0647EA-673F-4F06-ADA9-D11D18113A3B}" destId="{83C2266F-24C0-4DF9-88FD-F8E770E3A5C4}" srcOrd="6" destOrd="0" presId="urn:microsoft.com/office/officeart/2008/layout/LinedList"/>
    <dgm:cxn modelId="{642E137B-318A-4671-BF86-653C4FCBA7B6}" type="presParOf" srcId="{DF94A25B-F61C-4F65-92CF-3267A68111DF}" destId="{8027FCE5-AF4C-438B-BA2F-C8F74D6BB4F1}" srcOrd="4" destOrd="0" presId="urn:microsoft.com/office/officeart/2008/layout/LinedList"/>
    <dgm:cxn modelId="{29E901BC-E312-4E6C-9809-A38197670855}" type="presParOf" srcId="{DF94A25B-F61C-4F65-92CF-3267A68111DF}" destId="{E37C4975-E27D-49FB-8DC4-6A305D6A7BDB}" srcOrd="5" destOrd="0" presId="urn:microsoft.com/office/officeart/2008/layout/LinedList"/>
    <dgm:cxn modelId="{AB5C6A12-5F9C-4688-9018-B737D2FE1CBC}" type="presParOf" srcId="{E37C4975-E27D-49FB-8DC4-6A305D6A7BDB}" destId="{A07D5311-85ED-4CEB-9F64-9D2244F540C8}" srcOrd="0" destOrd="0" presId="urn:microsoft.com/office/officeart/2008/layout/LinedList"/>
    <dgm:cxn modelId="{14409DD7-0E2D-47DE-98BF-43F77C021AFD}" type="presParOf" srcId="{E37C4975-E27D-49FB-8DC4-6A305D6A7BDB}" destId="{F4DD1B3C-D3C7-4CC7-8653-58D915E87D4C}" srcOrd="1" destOrd="0" presId="urn:microsoft.com/office/officeart/2008/layout/LinedList"/>
    <dgm:cxn modelId="{9CFB872C-CD10-4304-95AA-AADC9FED83FE}" type="presParOf" srcId="{F4DD1B3C-D3C7-4CC7-8653-58D915E87D4C}" destId="{997EE5ED-FB05-4148-A98C-F4C2CE6DA477}" srcOrd="0" destOrd="0" presId="urn:microsoft.com/office/officeart/2008/layout/LinedList"/>
    <dgm:cxn modelId="{B012FED4-2D88-4257-A264-E138CFC26173}" type="presParOf" srcId="{F4DD1B3C-D3C7-4CC7-8653-58D915E87D4C}" destId="{F1E1B5B9-A6E8-4E47-9AD3-9C5A1E4D7949}" srcOrd="1" destOrd="0" presId="urn:microsoft.com/office/officeart/2008/layout/LinedList"/>
    <dgm:cxn modelId="{D95FBE04-383D-435C-A4EA-B398F81877C1}" type="presParOf" srcId="{F1E1B5B9-A6E8-4E47-9AD3-9C5A1E4D7949}" destId="{773CEBDE-AAF3-4C43-8C50-E0C5EB38BE43}" srcOrd="0" destOrd="0" presId="urn:microsoft.com/office/officeart/2008/layout/LinedList"/>
    <dgm:cxn modelId="{7DC63B70-E828-49E5-9B2C-0C6332F2A4EF}" type="presParOf" srcId="{F1E1B5B9-A6E8-4E47-9AD3-9C5A1E4D7949}" destId="{2996321C-5662-4DD0-B568-B2B4EB0E9588}" srcOrd="1" destOrd="0" presId="urn:microsoft.com/office/officeart/2008/layout/LinedList"/>
    <dgm:cxn modelId="{C13A2068-3313-4544-A580-55F4FBE15CCD}" type="presParOf" srcId="{F1E1B5B9-A6E8-4E47-9AD3-9C5A1E4D7949}" destId="{AA150A65-17EB-428C-9A98-FE21489ADCDC}" srcOrd="2" destOrd="0" presId="urn:microsoft.com/office/officeart/2008/layout/LinedList"/>
    <dgm:cxn modelId="{83DC055E-4E46-4B66-A589-8664E2C46435}" type="presParOf" srcId="{F4DD1B3C-D3C7-4CC7-8653-58D915E87D4C}" destId="{BE4AF83B-4EFD-44FA-BA32-88AAEF0B61E8}" srcOrd="2" destOrd="0" presId="urn:microsoft.com/office/officeart/2008/layout/LinedList"/>
    <dgm:cxn modelId="{43A2E6A9-2B6B-4568-A8AC-76903078B5CC}" type="presParOf" srcId="{F4DD1B3C-D3C7-4CC7-8653-58D915E87D4C}" destId="{58D6DCE3-0193-4801-A57D-AAAC9956C0FA}" srcOrd="3" destOrd="0" presId="urn:microsoft.com/office/officeart/2008/layout/LinedList"/>
    <dgm:cxn modelId="{9F7EFC69-14BD-46F0-B6E6-9F63DADCCCE5}" type="presParOf" srcId="{F4DD1B3C-D3C7-4CC7-8653-58D915E87D4C}" destId="{ACEDDEAC-3CBD-47E3-A2D1-FAC450E14FBF}" srcOrd="4" destOrd="0" presId="urn:microsoft.com/office/officeart/2008/layout/LinedList"/>
    <dgm:cxn modelId="{9B07FA43-9A89-4A96-8729-70223A58BD7B}" type="presParOf" srcId="{ACEDDEAC-3CBD-47E3-A2D1-FAC450E14FBF}" destId="{8064C71B-D03C-4A84-9D52-E93C18F299ED}" srcOrd="0" destOrd="0" presId="urn:microsoft.com/office/officeart/2008/layout/LinedList"/>
    <dgm:cxn modelId="{AADB1144-46FD-4CBB-BC7D-BE7E942674C7}" type="presParOf" srcId="{ACEDDEAC-3CBD-47E3-A2D1-FAC450E14FBF}" destId="{393E3392-E777-4535-8B8C-1EAC7C4FBC4B}" srcOrd="1" destOrd="0" presId="urn:microsoft.com/office/officeart/2008/layout/LinedList"/>
    <dgm:cxn modelId="{DED1E956-BEFD-44E4-98AA-443095050850}" type="presParOf" srcId="{ACEDDEAC-3CBD-47E3-A2D1-FAC450E14FBF}" destId="{FCF6D616-714E-425D-AD05-6CD40F1A680D}" srcOrd="2" destOrd="0" presId="urn:microsoft.com/office/officeart/2008/layout/LinedList"/>
    <dgm:cxn modelId="{44A9AC97-B35A-44FE-BC0B-04652F945F5F}" type="presParOf" srcId="{F4DD1B3C-D3C7-4CC7-8653-58D915E87D4C}" destId="{33EEB811-D0A3-4EA0-BBA9-A0C13EBC26E5}" srcOrd="5" destOrd="0" presId="urn:microsoft.com/office/officeart/2008/layout/LinedList"/>
    <dgm:cxn modelId="{F51D5CF5-21CB-4CFD-8304-1B6F966F1399}" type="presParOf" srcId="{F4DD1B3C-D3C7-4CC7-8653-58D915E87D4C}" destId="{692897D8-F0FD-4DD2-9286-E4897F52E2A5}"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B79EDE3-6DA9-4511-975B-791C754CD571}"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1640112A-6781-4E31-8F28-B063DF095701}">
      <dgm:prSet/>
      <dgm:spPr/>
      <dgm:t>
        <a:bodyPr/>
        <a:lstStyle/>
        <a:p>
          <a:r>
            <a:rPr lang="en-US" b="1" dirty="0" smtClean="0"/>
            <a:t>Product:</a:t>
          </a:r>
          <a:endParaRPr lang="en-US" dirty="0"/>
        </a:p>
      </dgm:t>
    </dgm:pt>
    <dgm:pt modelId="{F642D28C-BA47-4E6C-AD97-F03BF7E86F0A}" type="parTrans" cxnId="{5A197FC3-A2F5-40B1-A1F5-923B666140D5}">
      <dgm:prSet/>
      <dgm:spPr/>
      <dgm:t>
        <a:bodyPr/>
        <a:lstStyle/>
        <a:p>
          <a:endParaRPr lang="en-US"/>
        </a:p>
      </dgm:t>
    </dgm:pt>
    <dgm:pt modelId="{CFE69383-A56D-4603-AF29-6BE628982030}" type="sibTrans" cxnId="{5A197FC3-A2F5-40B1-A1F5-923B666140D5}">
      <dgm:prSet/>
      <dgm:spPr/>
      <dgm:t>
        <a:bodyPr/>
        <a:lstStyle/>
        <a:p>
          <a:endParaRPr lang="en-US"/>
        </a:p>
      </dgm:t>
    </dgm:pt>
    <dgm:pt modelId="{4206DF64-CBA3-45A9-BE2E-BE921AF13A0E}">
      <dgm:prSet/>
      <dgm:spPr/>
      <dgm:t>
        <a:bodyPr/>
        <a:lstStyle/>
        <a:p>
          <a:r>
            <a:rPr lang="en-US"/>
            <a:t>HomePOV offers a diverse range of innovative and user-friendly products.</a:t>
          </a:r>
        </a:p>
      </dgm:t>
    </dgm:pt>
    <dgm:pt modelId="{EA0EAB29-B6A6-4A3E-B7E8-480336E334F3}" type="parTrans" cxnId="{958E4E5E-4F7E-4B2C-B639-F3EDF3F8F4BE}">
      <dgm:prSet/>
      <dgm:spPr/>
      <dgm:t>
        <a:bodyPr/>
        <a:lstStyle/>
        <a:p>
          <a:endParaRPr lang="en-US"/>
        </a:p>
      </dgm:t>
    </dgm:pt>
    <dgm:pt modelId="{88001197-9A1C-4D99-B698-76DF0C493E8C}" type="sibTrans" cxnId="{958E4E5E-4F7E-4B2C-B639-F3EDF3F8F4BE}">
      <dgm:prSet/>
      <dgm:spPr/>
      <dgm:t>
        <a:bodyPr/>
        <a:lstStyle/>
        <a:p>
          <a:endParaRPr lang="en-US"/>
        </a:p>
      </dgm:t>
    </dgm:pt>
    <dgm:pt modelId="{CA88C349-7A3C-434F-8C39-56D89F6D0DA1}">
      <dgm:prSet/>
      <dgm:spPr/>
      <dgm:t>
        <a:bodyPr/>
        <a:lstStyle/>
        <a:p>
          <a:r>
            <a:rPr lang="en-US"/>
            <a:t>Products designed to simplify and enhance various daily household tasks.</a:t>
          </a:r>
        </a:p>
      </dgm:t>
    </dgm:pt>
    <dgm:pt modelId="{2A4F4C31-82E0-4D7D-868A-007D25A1A8A8}" type="parTrans" cxnId="{0BD89039-ED1A-45FC-B765-AD1896A28929}">
      <dgm:prSet/>
      <dgm:spPr/>
      <dgm:t>
        <a:bodyPr/>
        <a:lstStyle/>
        <a:p>
          <a:endParaRPr lang="en-US"/>
        </a:p>
      </dgm:t>
    </dgm:pt>
    <dgm:pt modelId="{30C88897-0415-488F-9086-C9D793BABA12}" type="sibTrans" cxnId="{0BD89039-ED1A-45FC-B765-AD1896A28929}">
      <dgm:prSet/>
      <dgm:spPr/>
      <dgm:t>
        <a:bodyPr/>
        <a:lstStyle/>
        <a:p>
          <a:endParaRPr lang="en-US"/>
        </a:p>
      </dgm:t>
    </dgm:pt>
    <dgm:pt modelId="{B969B871-2C20-47E8-9E12-E841F86817D9}">
      <dgm:prSet/>
      <dgm:spPr/>
      <dgm:t>
        <a:bodyPr/>
        <a:lstStyle/>
        <a:p>
          <a:r>
            <a:rPr lang="en-US"/>
            <a:t>Categories include smart devices, cleaning tools, organizational solutions, etc.</a:t>
          </a:r>
        </a:p>
      </dgm:t>
    </dgm:pt>
    <dgm:pt modelId="{7A9C641D-71C8-41C1-A1DA-5DE14B3FD6AA}" type="parTrans" cxnId="{25ED9DEE-C447-4BE1-893C-287DE366958C}">
      <dgm:prSet/>
      <dgm:spPr/>
      <dgm:t>
        <a:bodyPr/>
        <a:lstStyle/>
        <a:p>
          <a:endParaRPr lang="en-US"/>
        </a:p>
      </dgm:t>
    </dgm:pt>
    <dgm:pt modelId="{ED99F7CD-4CB2-4E34-BFF5-27C58DF85B46}" type="sibTrans" cxnId="{25ED9DEE-C447-4BE1-893C-287DE366958C}">
      <dgm:prSet/>
      <dgm:spPr/>
      <dgm:t>
        <a:bodyPr/>
        <a:lstStyle/>
        <a:p>
          <a:endParaRPr lang="en-US"/>
        </a:p>
      </dgm:t>
    </dgm:pt>
    <dgm:pt modelId="{BD587E64-6848-4714-8FCE-5E741A7C23C6}">
      <dgm:prSet/>
      <dgm:spPr/>
      <dgm:t>
        <a:bodyPr/>
        <a:lstStyle/>
        <a:p>
          <a:r>
            <a:rPr lang="en-US"/>
            <a:t>Aimed at creating a more efficient and enjoyable home/office environment.</a:t>
          </a:r>
        </a:p>
      </dgm:t>
    </dgm:pt>
    <dgm:pt modelId="{6877F659-327F-4F0E-B137-2B1EB5DABC07}" type="parTrans" cxnId="{761FA5C9-5FFB-4583-94F6-6CBC8C62B05E}">
      <dgm:prSet/>
      <dgm:spPr/>
      <dgm:t>
        <a:bodyPr/>
        <a:lstStyle/>
        <a:p>
          <a:endParaRPr lang="en-US"/>
        </a:p>
      </dgm:t>
    </dgm:pt>
    <dgm:pt modelId="{8B5BAC7D-9F71-4E38-9BC1-6E998B796E98}" type="sibTrans" cxnId="{761FA5C9-5FFB-4583-94F6-6CBC8C62B05E}">
      <dgm:prSet/>
      <dgm:spPr/>
      <dgm:t>
        <a:bodyPr/>
        <a:lstStyle/>
        <a:p>
          <a:endParaRPr lang="en-US"/>
        </a:p>
      </dgm:t>
    </dgm:pt>
    <dgm:pt modelId="{EB4637AE-1125-4C29-B9BB-8A5836AA8542}">
      <dgm:prSet/>
      <dgm:spPr/>
      <dgm:t>
        <a:bodyPr/>
        <a:lstStyle/>
        <a:p>
          <a:r>
            <a:rPr lang="en-US"/>
            <a:t>Quality tech/home/kitchen accessories.</a:t>
          </a:r>
        </a:p>
      </dgm:t>
    </dgm:pt>
    <dgm:pt modelId="{3B7156E3-D782-49A7-8C9F-8804963E930C}" type="parTrans" cxnId="{CF1CA5DE-FBF9-4966-99A0-F73C31E8290A}">
      <dgm:prSet/>
      <dgm:spPr/>
      <dgm:t>
        <a:bodyPr/>
        <a:lstStyle/>
        <a:p>
          <a:endParaRPr lang="en-US"/>
        </a:p>
      </dgm:t>
    </dgm:pt>
    <dgm:pt modelId="{9B53D781-060D-4E58-BA60-0820BED70CE2}" type="sibTrans" cxnId="{CF1CA5DE-FBF9-4966-99A0-F73C31E8290A}">
      <dgm:prSet/>
      <dgm:spPr/>
      <dgm:t>
        <a:bodyPr/>
        <a:lstStyle/>
        <a:p>
          <a:endParaRPr lang="en-US"/>
        </a:p>
      </dgm:t>
    </dgm:pt>
    <dgm:pt modelId="{64CF756C-4AAC-4CFE-9DD8-AE94AC6EC8E1}">
      <dgm:prSet/>
      <dgm:spPr/>
      <dgm:t>
        <a:bodyPr/>
        <a:lstStyle/>
        <a:p>
          <a:r>
            <a:rPr lang="en-US" b="1" dirty="0"/>
            <a:t>Price:</a:t>
          </a:r>
          <a:endParaRPr lang="en-US" dirty="0"/>
        </a:p>
      </dgm:t>
    </dgm:pt>
    <dgm:pt modelId="{B61F452B-BF36-4805-995D-6A0273F70946}" type="parTrans" cxnId="{D0CF3D3A-C187-45BF-8D20-EB16F7724742}">
      <dgm:prSet/>
      <dgm:spPr/>
      <dgm:t>
        <a:bodyPr/>
        <a:lstStyle/>
        <a:p>
          <a:endParaRPr lang="en-US"/>
        </a:p>
      </dgm:t>
    </dgm:pt>
    <dgm:pt modelId="{E18ABA23-D315-4F70-9B5B-B87F438EF368}" type="sibTrans" cxnId="{D0CF3D3A-C187-45BF-8D20-EB16F7724742}">
      <dgm:prSet/>
      <dgm:spPr/>
      <dgm:t>
        <a:bodyPr/>
        <a:lstStyle/>
        <a:p>
          <a:endParaRPr lang="en-US"/>
        </a:p>
      </dgm:t>
    </dgm:pt>
    <dgm:pt modelId="{E0E80831-9D08-413B-984A-AF039B4065BB}">
      <dgm:prSet/>
      <dgm:spPr/>
      <dgm:t>
        <a:bodyPr/>
        <a:lstStyle/>
        <a:p>
          <a:r>
            <a:rPr lang="en-US"/>
            <a:t>Pricing strategy considers supplier costs, competitor pricing, and perceived customer value.</a:t>
          </a:r>
        </a:p>
      </dgm:t>
    </dgm:pt>
    <dgm:pt modelId="{564453D1-40DC-4CF6-8559-9D5945BDF231}" type="parTrans" cxnId="{41CC4778-A4AE-4EC3-BA39-D7917DD23DFB}">
      <dgm:prSet/>
      <dgm:spPr/>
      <dgm:t>
        <a:bodyPr/>
        <a:lstStyle/>
        <a:p>
          <a:endParaRPr lang="en-US"/>
        </a:p>
      </dgm:t>
    </dgm:pt>
    <dgm:pt modelId="{831905B0-59B1-4F7A-BFFD-12B02CAB3322}" type="sibTrans" cxnId="{41CC4778-A4AE-4EC3-BA39-D7917DD23DFB}">
      <dgm:prSet/>
      <dgm:spPr/>
      <dgm:t>
        <a:bodyPr/>
        <a:lstStyle/>
        <a:p>
          <a:endParaRPr lang="en-US"/>
        </a:p>
      </dgm:t>
    </dgm:pt>
    <dgm:pt modelId="{53AD0257-37F2-41AE-8D98-499821269209}">
      <dgm:prSet/>
      <dgm:spPr/>
      <dgm:t>
        <a:bodyPr/>
        <a:lstStyle/>
        <a:p>
          <a:r>
            <a:rPr lang="en-US"/>
            <a:t>Competitive pricing strategy emphasizing value for customers.</a:t>
          </a:r>
        </a:p>
      </dgm:t>
    </dgm:pt>
    <dgm:pt modelId="{FD4D688F-67AB-421D-ABB4-DBD237770962}" type="parTrans" cxnId="{A937D6CD-E93C-4943-A886-D71E421438E2}">
      <dgm:prSet/>
      <dgm:spPr/>
      <dgm:t>
        <a:bodyPr/>
        <a:lstStyle/>
        <a:p>
          <a:endParaRPr lang="en-US"/>
        </a:p>
      </dgm:t>
    </dgm:pt>
    <dgm:pt modelId="{C66E83FD-A617-4716-B628-063546554E76}" type="sibTrans" cxnId="{A937D6CD-E93C-4943-A886-D71E421438E2}">
      <dgm:prSet/>
      <dgm:spPr/>
      <dgm:t>
        <a:bodyPr/>
        <a:lstStyle/>
        <a:p>
          <a:endParaRPr lang="en-US"/>
        </a:p>
      </dgm:t>
    </dgm:pt>
    <dgm:pt modelId="{9739D20B-54EE-461D-B7AE-1F1BAE5CDF66}">
      <dgm:prSet/>
      <dgm:spPr/>
      <dgm:t>
        <a:bodyPr/>
        <a:lstStyle/>
        <a:p>
          <a:r>
            <a:rPr lang="en-US"/>
            <a:t>Reflecting the quality and convenience of HomePOV products.</a:t>
          </a:r>
        </a:p>
      </dgm:t>
    </dgm:pt>
    <dgm:pt modelId="{E5FA7B9D-AE7F-46D7-BA48-B311ACCA64AD}" type="parTrans" cxnId="{BDD8286C-A2DF-436D-BCA1-583908489851}">
      <dgm:prSet/>
      <dgm:spPr/>
      <dgm:t>
        <a:bodyPr/>
        <a:lstStyle/>
        <a:p>
          <a:endParaRPr lang="en-US"/>
        </a:p>
      </dgm:t>
    </dgm:pt>
    <dgm:pt modelId="{8B13440D-5895-4B89-A0C4-65CAC8620B2E}" type="sibTrans" cxnId="{BDD8286C-A2DF-436D-BCA1-583908489851}">
      <dgm:prSet/>
      <dgm:spPr/>
      <dgm:t>
        <a:bodyPr/>
        <a:lstStyle/>
        <a:p>
          <a:endParaRPr lang="en-US"/>
        </a:p>
      </dgm:t>
    </dgm:pt>
    <dgm:pt modelId="{DA86A6DC-2391-4F90-B3F7-90A12ADBBDDA}" type="pres">
      <dgm:prSet presAssocID="{2B79EDE3-6DA9-4511-975B-791C754CD571}" presName="vert0" presStyleCnt="0">
        <dgm:presLayoutVars>
          <dgm:dir/>
          <dgm:animOne val="branch"/>
          <dgm:animLvl val="lvl"/>
        </dgm:presLayoutVars>
      </dgm:prSet>
      <dgm:spPr/>
      <dgm:t>
        <a:bodyPr/>
        <a:lstStyle/>
        <a:p>
          <a:endParaRPr lang="en-US"/>
        </a:p>
      </dgm:t>
    </dgm:pt>
    <dgm:pt modelId="{18A6E8CB-859D-4CD6-8292-4B1DC987B2CE}" type="pres">
      <dgm:prSet presAssocID="{1640112A-6781-4E31-8F28-B063DF095701}" presName="thickLine" presStyleLbl="alignNode1" presStyleIdx="0" presStyleCnt="2"/>
      <dgm:spPr/>
    </dgm:pt>
    <dgm:pt modelId="{A5136081-B916-43AE-B217-77451AAA1CB7}" type="pres">
      <dgm:prSet presAssocID="{1640112A-6781-4E31-8F28-B063DF095701}" presName="horz1" presStyleCnt="0"/>
      <dgm:spPr/>
    </dgm:pt>
    <dgm:pt modelId="{2E293AFA-82DF-4D12-A05B-0FF1D4F13BBD}" type="pres">
      <dgm:prSet presAssocID="{1640112A-6781-4E31-8F28-B063DF095701}" presName="tx1" presStyleLbl="revTx" presStyleIdx="0" presStyleCnt="10"/>
      <dgm:spPr/>
      <dgm:t>
        <a:bodyPr/>
        <a:lstStyle/>
        <a:p>
          <a:endParaRPr lang="en-US"/>
        </a:p>
      </dgm:t>
    </dgm:pt>
    <dgm:pt modelId="{8764D7FF-5BBD-4CE3-BEBC-D35A430196D0}" type="pres">
      <dgm:prSet presAssocID="{1640112A-6781-4E31-8F28-B063DF095701}" presName="vert1" presStyleCnt="0"/>
      <dgm:spPr/>
    </dgm:pt>
    <dgm:pt modelId="{31A4F043-0459-4613-A24A-D1CC941E5001}" type="pres">
      <dgm:prSet presAssocID="{4206DF64-CBA3-45A9-BE2E-BE921AF13A0E}" presName="vertSpace2a" presStyleCnt="0"/>
      <dgm:spPr/>
    </dgm:pt>
    <dgm:pt modelId="{2B558A5D-D8A7-49E9-8184-670D9CEC0D90}" type="pres">
      <dgm:prSet presAssocID="{4206DF64-CBA3-45A9-BE2E-BE921AF13A0E}" presName="horz2" presStyleCnt="0"/>
      <dgm:spPr/>
    </dgm:pt>
    <dgm:pt modelId="{BC8A0B00-4D03-4B9F-B391-83C892FF829F}" type="pres">
      <dgm:prSet presAssocID="{4206DF64-CBA3-45A9-BE2E-BE921AF13A0E}" presName="horzSpace2" presStyleCnt="0"/>
      <dgm:spPr/>
    </dgm:pt>
    <dgm:pt modelId="{71532E16-C4F9-48F1-8780-BC9E5CE44D10}" type="pres">
      <dgm:prSet presAssocID="{4206DF64-CBA3-45A9-BE2E-BE921AF13A0E}" presName="tx2" presStyleLbl="revTx" presStyleIdx="1" presStyleCnt="10"/>
      <dgm:spPr/>
      <dgm:t>
        <a:bodyPr/>
        <a:lstStyle/>
        <a:p>
          <a:endParaRPr lang="en-US"/>
        </a:p>
      </dgm:t>
    </dgm:pt>
    <dgm:pt modelId="{D56B07D3-29F6-43F0-8D37-458597B397E0}" type="pres">
      <dgm:prSet presAssocID="{4206DF64-CBA3-45A9-BE2E-BE921AF13A0E}" presName="vert2" presStyleCnt="0"/>
      <dgm:spPr/>
    </dgm:pt>
    <dgm:pt modelId="{5E932263-8EC3-4ACB-90CC-046F629B26D9}" type="pres">
      <dgm:prSet presAssocID="{4206DF64-CBA3-45A9-BE2E-BE921AF13A0E}" presName="thinLine2b" presStyleLbl="callout" presStyleIdx="0" presStyleCnt="8"/>
      <dgm:spPr/>
    </dgm:pt>
    <dgm:pt modelId="{4BB2F9B6-F26E-42D2-9CE3-EF652F5D7E97}" type="pres">
      <dgm:prSet presAssocID="{4206DF64-CBA3-45A9-BE2E-BE921AF13A0E}" presName="vertSpace2b" presStyleCnt="0"/>
      <dgm:spPr/>
    </dgm:pt>
    <dgm:pt modelId="{9BEAECFA-03CB-4F87-B739-061EDD630F5C}" type="pres">
      <dgm:prSet presAssocID="{CA88C349-7A3C-434F-8C39-56D89F6D0DA1}" presName="horz2" presStyleCnt="0"/>
      <dgm:spPr/>
    </dgm:pt>
    <dgm:pt modelId="{5EACBF0F-3084-4421-ACBB-0A555B3EE0D2}" type="pres">
      <dgm:prSet presAssocID="{CA88C349-7A3C-434F-8C39-56D89F6D0DA1}" presName="horzSpace2" presStyleCnt="0"/>
      <dgm:spPr/>
    </dgm:pt>
    <dgm:pt modelId="{6F1242BD-EBE7-44A8-962B-CFE4B19C9657}" type="pres">
      <dgm:prSet presAssocID="{CA88C349-7A3C-434F-8C39-56D89F6D0DA1}" presName="tx2" presStyleLbl="revTx" presStyleIdx="2" presStyleCnt="10"/>
      <dgm:spPr/>
      <dgm:t>
        <a:bodyPr/>
        <a:lstStyle/>
        <a:p>
          <a:endParaRPr lang="en-US"/>
        </a:p>
      </dgm:t>
    </dgm:pt>
    <dgm:pt modelId="{F7583C36-430E-4F1F-9016-E4533B3E3765}" type="pres">
      <dgm:prSet presAssocID="{CA88C349-7A3C-434F-8C39-56D89F6D0DA1}" presName="vert2" presStyleCnt="0"/>
      <dgm:spPr/>
    </dgm:pt>
    <dgm:pt modelId="{F71DD48B-B859-4984-80EA-E899FEFEE5F7}" type="pres">
      <dgm:prSet presAssocID="{CA88C349-7A3C-434F-8C39-56D89F6D0DA1}" presName="thinLine2b" presStyleLbl="callout" presStyleIdx="1" presStyleCnt="8"/>
      <dgm:spPr/>
    </dgm:pt>
    <dgm:pt modelId="{05F58BBD-28F8-499B-95AB-2E7190497DBE}" type="pres">
      <dgm:prSet presAssocID="{CA88C349-7A3C-434F-8C39-56D89F6D0DA1}" presName="vertSpace2b" presStyleCnt="0"/>
      <dgm:spPr/>
    </dgm:pt>
    <dgm:pt modelId="{70D995E4-355D-4FEB-8F9B-6C3F434575C3}" type="pres">
      <dgm:prSet presAssocID="{B969B871-2C20-47E8-9E12-E841F86817D9}" presName="horz2" presStyleCnt="0"/>
      <dgm:spPr/>
    </dgm:pt>
    <dgm:pt modelId="{91513871-26C5-4E40-8D44-BA57AF568432}" type="pres">
      <dgm:prSet presAssocID="{B969B871-2C20-47E8-9E12-E841F86817D9}" presName="horzSpace2" presStyleCnt="0"/>
      <dgm:spPr/>
    </dgm:pt>
    <dgm:pt modelId="{54396D53-F9C2-4FB2-8D3A-4DFDDD9F9796}" type="pres">
      <dgm:prSet presAssocID="{B969B871-2C20-47E8-9E12-E841F86817D9}" presName="tx2" presStyleLbl="revTx" presStyleIdx="3" presStyleCnt="10"/>
      <dgm:spPr/>
      <dgm:t>
        <a:bodyPr/>
        <a:lstStyle/>
        <a:p>
          <a:endParaRPr lang="en-US"/>
        </a:p>
      </dgm:t>
    </dgm:pt>
    <dgm:pt modelId="{23E8CE6D-6A3E-4062-80E7-D57FCC966C34}" type="pres">
      <dgm:prSet presAssocID="{B969B871-2C20-47E8-9E12-E841F86817D9}" presName="vert2" presStyleCnt="0"/>
      <dgm:spPr/>
    </dgm:pt>
    <dgm:pt modelId="{864696C0-4BF1-460C-B037-1C5F18AE58FC}" type="pres">
      <dgm:prSet presAssocID="{B969B871-2C20-47E8-9E12-E841F86817D9}" presName="thinLine2b" presStyleLbl="callout" presStyleIdx="2" presStyleCnt="8"/>
      <dgm:spPr/>
    </dgm:pt>
    <dgm:pt modelId="{69356BF5-BBD0-4873-BE0D-F4F187130FC7}" type="pres">
      <dgm:prSet presAssocID="{B969B871-2C20-47E8-9E12-E841F86817D9}" presName="vertSpace2b" presStyleCnt="0"/>
      <dgm:spPr/>
    </dgm:pt>
    <dgm:pt modelId="{BEAE2C0D-160F-4ED7-B256-0A6F2AFF5D0F}" type="pres">
      <dgm:prSet presAssocID="{BD587E64-6848-4714-8FCE-5E741A7C23C6}" presName="horz2" presStyleCnt="0"/>
      <dgm:spPr/>
    </dgm:pt>
    <dgm:pt modelId="{A1CF0F27-66E0-4001-8DBC-65E9C55572C3}" type="pres">
      <dgm:prSet presAssocID="{BD587E64-6848-4714-8FCE-5E741A7C23C6}" presName="horzSpace2" presStyleCnt="0"/>
      <dgm:spPr/>
    </dgm:pt>
    <dgm:pt modelId="{56C47A83-0C66-4509-A3DF-12BC12DB6B42}" type="pres">
      <dgm:prSet presAssocID="{BD587E64-6848-4714-8FCE-5E741A7C23C6}" presName="tx2" presStyleLbl="revTx" presStyleIdx="4" presStyleCnt="10"/>
      <dgm:spPr/>
      <dgm:t>
        <a:bodyPr/>
        <a:lstStyle/>
        <a:p>
          <a:endParaRPr lang="en-US"/>
        </a:p>
      </dgm:t>
    </dgm:pt>
    <dgm:pt modelId="{29A62CBB-04FB-4007-B966-7F8A16D64EAE}" type="pres">
      <dgm:prSet presAssocID="{BD587E64-6848-4714-8FCE-5E741A7C23C6}" presName="vert2" presStyleCnt="0"/>
      <dgm:spPr/>
    </dgm:pt>
    <dgm:pt modelId="{9128A72B-6208-4C57-A510-7D43F9C52738}" type="pres">
      <dgm:prSet presAssocID="{BD587E64-6848-4714-8FCE-5E741A7C23C6}" presName="thinLine2b" presStyleLbl="callout" presStyleIdx="3" presStyleCnt="8"/>
      <dgm:spPr/>
    </dgm:pt>
    <dgm:pt modelId="{63A8B273-22F1-4F74-BE98-0569819EE500}" type="pres">
      <dgm:prSet presAssocID="{BD587E64-6848-4714-8FCE-5E741A7C23C6}" presName="vertSpace2b" presStyleCnt="0"/>
      <dgm:spPr/>
    </dgm:pt>
    <dgm:pt modelId="{8278FE48-D9C0-4853-8611-1542A5E3BC3B}" type="pres">
      <dgm:prSet presAssocID="{EB4637AE-1125-4C29-B9BB-8A5836AA8542}" presName="horz2" presStyleCnt="0"/>
      <dgm:spPr/>
    </dgm:pt>
    <dgm:pt modelId="{0D6DACDF-F0F1-4588-9DF5-58718D0C2EF7}" type="pres">
      <dgm:prSet presAssocID="{EB4637AE-1125-4C29-B9BB-8A5836AA8542}" presName="horzSpace2" presStyleCnt="0"/>
      <dgm:spPr/>
    </dgm:pt>
    <dgm:pt modelId="{49A8A403-5E83-48CA-9A38-CFA9EA95F9DC}" type="pres">
      <dgm:prSet presAssocID="{EB4637AE-1125-4C29-B9BB-8A5836AA8542}" presName="tx2" presStyleLbl="revTx" presStyleIdx="5" presStyleCnt="10"/>
      <dgm:spPr/>
      <dgm:t>
        <a:bodyPr/>
        <a:lstStyle/>
        <a:p>
          <a:endParaRPr lang="en-US"/>
        </a:p>
      </dgm:t>
    </dgm:pt>
    <dgm:pt modelId="{9DEA7812-1CB4-4339-A479-04274394AA4B}" type="pres">
      <dgm:prSet presAssocID="{EB4637AE-1125-4C29-B9BB-8A5836AA8542}" presName="vert2" presStyleCnt="0"/>
      <dgm:spPr/>
    </dgm:pt>
    <dgm:pt modelId="{8C04C929-1A9F-4D50-8539-E51E66721334}" type="pres">
      <dgm:prSet presAssocID="{EB4637AE-1125-4C29-B9BB-8A5836AA8542}" presName="thinLine2b" presStyleLbl="callout" presStyleIdx="4" presStyleCnt="8"/>
      <dgm:spPr/>
    </dgm:pt>
    <dgm:pt modelId="{AEED4496-7D40-4AEE-A55E-A6BABBF02B55}" type="pres">
      <dgm:prSet presAssocID="{EB4637AE-1125-4C29-B9BB-8A5836AA8542}" presName="vertSpace2b" presStyleCnt="0"/>
      <dgm:spPr/>
    </dgm:pt>
    <dgm:pt modelId="{4578B964-30D7-4AB7-8EE8-584752FCC465}" type="pres">
      <dgm:prSet presAssocID="{64CF756C-4AAC-4CFE-9DD8-AE94AC6EC8E1}" presName="thickLine" presStyleLbl="alignNode1" presStyleIdx="1" presStyleCnt="2"/>
      <dgm:spPr/>
    </dgm:pt>
    <dgm:pt modelId="{ADF850AD-CD31-433E-9C3A-6CB71FBC9376}" type="pres">
      <dgm:prSet presAssocID="{64CF756C-4AAC-4CFE-9DD8-AE94AC6EC8E1}" presName="horz1" presStyleCnt="0"/>
      <dgm:spPr/>
    </dgm:pt>
    <dgm:pt modelId="{E907C804-ACAA-4316-9240-5C2ED1FD8102}" type="pres">
      <dgm:prSet presAssocID="{64CF756C-4AAC-4CFE-9DD8-AE94AC6EC8E1}" presName="tx1" presStyleLbl="revTx" presStyleIdx="6" presStyleCnt="10"/>
      <dgm:spPr/>
      <dgm:t>
        <a:bodyPr/>
        <a:lstStyle/>
        <a:p>
          <a:endParaRPr lang="en-US"/>
        </a:p>
      </dgm:t>
    </dgm:pt>
    <dgm:pt modelId="{36A2BCC1-47F1-4BBC-AF1A-B89FF6181626}" type="pres">
      <dgm:prSet presAssocID="{64CF756C-4AAC-4CFE-9DD8-AE94AC6EC8E1}" presName="vert1" presStyleCnt="0"/>
      <dgm:spPr/>
    </dgm:pt>
    <dgm:pt modelId="{57A35BC1-C6BF-4825-8885-F7A5FC5B1413}" type="pres">
      <dgm:prSet presAssocID="{E0E80831-9D08-413B-984A-AF039B4065BB}" presName="vertSpace2a" presStyleCnt="0"/>
      <dgm:spPr/>
    </dgm:pt>
    <dgm:pt modelId="{950BB708-0302-4791-A5F9-CEED1192326E}" type="pres">
      <dgm:prSet presAssocID="{E0E80831-9D08-413B-984A-AF039B4065BB}" presName="horz2" presStyleCnt="0"/>
      <dgm:spPr/>
    </dgm:pt>
    <dgm:pt modelId="{83DF06F2-EBE2-4531-BC1C-09178606060A}" type="pres">
      <dgm:prSet presAssocID="{E0E80831-9D08-413B-984A-AF039B4065BB}" presName="horzSpace2" presStyleCnt="0"/>
      <dgm:spPr/>
    </dgm:pt>
    <dgm:pt modelId="{64C8C04F-A260-4ACB-92F9-8E2EB12AB89E}" type="pres">
      <dgm:prSet presAssocID="{E0E80831-9D08-413B-984A-AF039B4065BB}" presName="tx2" presStyleLbl="revTx" presStyleIdx="7" presStyleCnt="10"/>
      <dgm:spPr/>
      <dgm:t>
        <a:bodyPr/>
        <a:lstStyle/>
        <a:p>
          <a:endParaRPr lang="en-US"/>
        </a:p>
      </dgm:t>
    </dgm:pt>
    <dgm:pt modelId="{ACF629AD-0A74-400E-9538-BC368D59A11F}" type="pres">
      <dgm:prSet presAssocID="{E0E80831-9D08-413B-984A-AF039B4065BB}" presName="vert2" presStyleCnt="0"/>
      <dgm:spPr/>
    </dgm:pt>
    <dgm:pt modelId="{64995A02-89DB-4B3A-B2C2-AAF0A5F821EE}" type="pres">
      <dgm:prSet presAssocID="{E0E80831-9D08-413B-984A-AF039B4065BB}" presName="thinLine2b" presStyleLbl="callout" presStyleIdx="5" presStyleCnt="8"/>
      <dgm:spPr/>
    </dgm:pt>
    <dgm:pt modelId="{C49640BB-5BAF-4D7D-A757-6B3941270EFD}" type="pres">
      <dgm:prSet presAssocID="{E0E80831-9D08-413B-984A-AF039B4065BB}" presName="vertSpace2b" presStyleCnt="0"/>
      <dgm:spPr/>
    </dgm:pt>
    <dgm:pt modelId="{E49C864D-3E63-4E9F-847D-AF9AFC6C94E8}" type="pres">
      <dgm:prSet presAssocID="{53AD0257-37F2-41AE-8D98-499821269209}" presName="horz2" presStyleCnt="0"/>
      <dgm:spPr/>
    </dgm:pt>
    <dgm:pt modelId="{A214471D-7F8F-40BE-9249-C01D634DBF78}" type="pres">
      <dgm:prSet presAssocID="{53AD0257-37F2-41AE-8D98-499821269209}" presName="horzSpace2" presStyleCnt="0"/>
      <dgm:spPr/>
    </dgm:pt>
    <dgm:pt modelId="{F94741DA-7B52-4036-8F9C-9D636943C6A4}" type="pres">
      <dgm:prSet presAssocID="{53AD0257-37F2-41AE-8D98-499821269209}" presName="tx2" presStyleLbl="revTx" presStyleIdx="8" presStyleCnt="10"/>
      <dgm:spPr/>
      <dgm:t>
        <a:bodyPr/>
        <a:lstStyle/>
        <a:p>
          <a:endParaRPr lang="en-US"/>
        </a:p>
      </dgm:t>
    </dgm:pt>
    <dgm:pt modelId="{490FF6D4-F042-446B-A212-13DA3D7A3DAE}" type="pres">
      <dgm:prSet presAssocID="{53AD0257-37F2-41AE-8D98-499821269209}" presName="vert2" presStyleCnt="0"/>
      <dgm:spPr/>
    </dgm:pt>
    <dgm:pt modelId="{5D129535-1E0B-43E5-8E6E-1D37B135AC82}" type="pres">
      <dgm:prSet presAssocID="{53AD0257-37F2-41AE-8D98-499821269209}" presName="thinLine2b" presStyleLbl="callout" presStyleIdx="6" presStyleCnt="8"/>
      <dgm:spPr/>
    </dgm:pt>
    <dgm:pt modelId="{8113ADDC-BF8B-4AAF-854F-B542224E1AD1}" type="pres">
      <dgm:prSet presAssocID="{53AD0257-37F2-41AE-8D98-499821269209}" presName="vertSpace2b" presStyleCnt="0"/>
      <dgm:spPr/>
    </dgm:pt>
    <dgm:pt modelId="{1A5CFE42-7656-4848-BDBD-27EF60FEF4E3}" type="pres">
      <dgm:prSet presAssocID="{9739D20B-54EE-461D-B7AE-1F1BAE5CDF66}" presName="horz2" presStyleCnt="0"/>
      <dgm:spPr/>
    </dgm:pt>
    <dgm:pt modelId="{7489C796-0786-4580-B909-0694218F572C}" type="pres">
      <dgm:prSet presAssocID="{9739D20B-54EE-461D-B7AE-1F1BAE5CDF66}" presName="horzSpace2" presStyleCnt="0"/>
      <dgm:spPr/>
    </dgm:pt>
    <dgm:pt modelId="{BC9C85A7-625F-42D6-BD8B-1EF2C9C8251B}" type="pres">
      <dgm:prSet presAssocID="{9739D20B-54EE-461D-B7AE-1F1BAE5CDF66}" presName="tx2" presStyleLbl="revTx" presStyleIdx="9" presStyleCnt="10"/>
      <dgm:spPr/>
      <dgm:t>
        <a:bodyPr/>
        <a:lstStyle/>
        <a:p>
          <a:endParaRPr lang="en-US"/>
        </a:p>
      </dgm:t>
    </dgm:pt>
    <dgm:pt modelId="{FF9300E9-A546-4DB7-BB58-BB2504DA7ED0}" type="pres">
      <dgm:prSet presAssocID="{9739D20B-54EE-461D-B7AE-1F1BAE5CDF66}" presName="vert2" presStyleCnt="0"/>
      <dgm:spPr/>
    </dgm:pt>
    <dgm:pt modelId="{6A15DA9B-A9A2-4AAC-ADAF-5E5BFD4072BF}" type="pres">
      <dgm:prSet presAssocID="{9739D20B-54EE-461D-B7AE-1F1BAE5CDF66}" presName="thinLine2b" presStyleLbl="callout" presStyleIdx="7" presStyleCnt="8"/>
      <dgm:spPr/>
    </dgm:pt>
    <dgm:pt modelId="{C24AED67-1CE1-4B28-82B8-9F17B10746B5}" type="pres">
      <dgm:prSet presAssocID="{9739D20B-54EE-461D-B7AE-1F1BAE5CDF66}" presName="vertSpace2b" presStyleCnt="0"/>
      <dgm:spPr/>
    </dgm:pt>
  </dgm:ptLst>
  <dgm:cxnLst>
    <dgm:cxn modelId="{9FE54FFB-A322-4877-894C-828994E3F6FF}" type="presOf" srcId="{BD587E64-6848-4714-8FCE-5E741A7C23C6}" destId="{56C47A83-0C66-4509-A3DF-12BC12DB6B42}" srcOrd="0" destOrd="0" presId="urn:microsoft.com/office/officeart/2008/layout/LinedList"/>
    <dgm:cxn modelId="{2EBDE9C4-0352-48F1-9E38-11820E63BFBD}" type="presOf" srcId="{4206DF64-CBA3-45A9-BE2E-BE921AF13A0E}" destId="{71532E16-C4F9-48F1-8780-BC9E5CE44D10}" srcOrd="0" destOrd="0" presId="urn:microsoft.com/office/officeart/2008/layout/LinedList"/>
    <dgm:cxn modelId="{96AE1E07-E4CB-43B0-A445-E69E068334AF}" type="presOf" srcId="{53AD0257-37F2-41AE-8D98-499821269209}" destId="{F94741DA-7B52-4036-8F9C-9D636943C6A4}" srcOrd="0" destOrd="0" presId="urn:microsoft.com/office/officeart/2008/layout/LinedList"/>
    <dgm:cxn modelId="{A937D6CD-E93C-4943-A886-D71E421438E2}" srcId="{64CF756C-4AAC-4CFE-9DD8-AE94AC6EC8E1}" destId="{53AD0257-37F2-41AE-8D98-499821269209}" srcOrd="1" destOrd="0" parTransId="{FD4D688F-67AB-421D-ABB4-DBD237770962}" sibTransId="{C66E83FD-A617-4716-B628-063546554E76}"/>
    <dgm:cxn modelId="{41C81857-A7DE-4171-8BCC-A487E06F6F89}" type="presOf" srcId="{1640112A-6781-4E31-8F28-B063DF095701}" destId="{2E293AFA-82DF-4D12-A05B-0FF1D4F13BBD}" srcOrd="0" destOrd="0" presId="urn:microsoft.com/office/officeart/2008/layout/LinedList"/>
    <dgm:cxn modelId="{761FA5C9-5FFB-4583-94F6-6CBC8C62B05E}" srcId="{1640112A-6781-4E31-8F28-B063DF095701}" destId="{BD587E64-6848-4714-8FCE-5E741A7C23C6}" srcOrd="3" destOrd="0" parTransId="{6877F659-327F-4F0E-B137-2B1EB5DABC07}" sibTransId="{8B5BAC7D-9F71-4E38-9BC1-6E998B796E98}"/>
    <dgm:cxn modelId="{25ED9DEE-C447-4BE1-893C-287DE366958C}" srcId="{1640112A-6781-4E31-8F28-B063DF095701}" destId="{B969B871-2C20-47E8-9E12-E841F86817D9}" srcOrd="2" destOrd="0" parTransId="{7A9C641D-71C8-41C1-A1DA-5DE14B3FD6AA}" sibTransId="{ED99F7CD-4CB2-4E34-BFF5-27C58DF85B46}"/>
    <dgm:cxn modelId="{2F4A5BFC-FD9D-41AE-9496-4B92E2D95FD0}" type="presOf" srcId="{EB4637AE-1125-4C29-B9BB-8A5836AA8542}" destId="{49A8A403-5E83-48CA-9A38-CFA9EA95F9DC}" srcOrd="0" destOrd="0" presId="urn:microsoft.com/office/officeart/2008/layout/LinedList"/>
    <dgm:cxn modelId="{BDD8286C-A2DF-436D-BCA1-583908489851}" srcId="{64CF756C-4AAC-4CFE-9DD8-AE94AC6EC8E1}" destId="{9739D20B-54EE-461D-B7AE-1F1BAE5CDF66}" srcOrd="2" destOrd="0" parTransId="{E5FA7B9D-AE7F-46D7-BA48-B311ACCA64AD}" sibTransId="{8B13440D-5895-4B89-A0C4-65CAC8620B2E}"/>
    <dgm:cxn modelId="{17B8347A-ED86-46F2-A59A-620599D2B837}" type="presOf" srcId="{2B79EDE3-6DA9-4511-975B-791C754CD571}" destId="{DA86A6DC-2391-4F90-B3F7-90A12ADBBDDA}" srcOrd="0" destOrd="0" presId="urn:microsoft.com/office/officeart/2008/layout/LinedList"/>
    <dgm:cxn modelId="{0BD89039-ED1A-45FC-B765-AD1896A28929}" srcId="{1640112A-6781-4E31-8F28-B063DF095701}" destId="{CA88C349-7A3C-434F-8C39-56D89F6D0DA1}" srcOrd="1" destOrd="0" parTransId="{2A4F4C31-82E0-4D7D-868A-007D25A1A8A8}" sibTransId="{30C88897-0415-488F-9086-C9D793BABA12}"/>
    <dgm:cxn modelId="{CF1CA5DE-FBF9-4966-99A0-F73C31E8290A}" srcId="{1640112A-6781-4E31-8F28-B063DF095701}" destId="{EB4637AE-1125-4C29-B9BB-8A5836AA8542}" srcOrd="4" destOrd="0" parTransId="{3B7156E3-D782-49A7-8C9F-8804963E930C}" sibTransId="{9B53D781-060D-4E58-BA60-0820BED70CE2}"/>
    <dgm:cxn modelId="{D0CF3D3A-C187-45BF-8D20-EB16F7724742}" srcId="{2B79EDE3-6DA9-4511-975B-791C754CD571}" destId="{64CF756C-4AAC-4CFE-9DD8-AE94AC6EC8E1}" srcOrd="1" destOrd="0" parTransId="{B61F452B-BF36-4805-995D-6A0273F70946}" sibTransId="{E18ABA23-D315-4F70-9B5B-B87F438EF368}"/>
    <dgm:cxn modelId="{A90C1365-A7A0-4041-8538-E1D359A26E5A}" type="presOf" srcId="{B969B871-2C20-47E8-9E12-E841F86817D9}" destId="{54396D53-F9C2-4FB2-8D3A-4DFDDD9F9796}" srcOrd="0" destOrd="0" presId="urn:microsoft.com/office/officeart/2008/layout/LinedList"/>
    <dgm:cxn modelId="{958E4E5E-4F7E-4B2C-B639-F3EDF3F8F4BE}" srcId="{1640112A-6781-4E31-8F28-B063DF095701}" destId="{4206DF64-CBA3-45A9-BE2E-BE921AF13A0E}" srcOrd="0" destOrd="0" parTransId="{EA0EAB29-B6A6-4A3E-B7E8-480336E334F3}" sibTransId="{88001197-9A1C-4D99-B698-76DF0C493E8C}"/>
    <dgm:cxn modelId="{09C43D61-245B-403F-8290-5DEACE80D60D}" type="presOf" srcId="{9739D20B-54EE-461D-B7AE-1F1BAE5CDF66}" destId="{BC9C85A7-625F-42D6-BD8B-1EF2C9C8251B}" srcOrd="0" destOrd="0" presId="urn:microsoft.com/office/officeart/2008/layout/LinedList"/>
    <dgm:cxn modelId="{5A197FC3-A2F5-40B1-A1F5-923B666140D5}" srcId="{2B79EDE3-6DA9-4511-975B-791C754CD571}" destId="{1640112A-6781-4E31-8F28-B063DF095701}" srcOrd="0" destOrd="0" parTransId="{F642D28C-BA47-4E6C-AD97-F03BF7E86F0A}" sibTransId="{CFE69383-A56D-4603-AF29-6BE628982030}"/>
    <dgm:cxn modelId="{958ECA1C-4703-4BE3-832F-34999E5E89C6}" type="presOf" srcId="{E0E80831-9D08-413B-984A-AF039B4065BB}" destId="{64C8C04F-A260-4ACB-92F9-8E2EB12AB89E}" srcOrd="0" destOrd="0" presId="urn:microsoft.com/office/officeart/2008/layout/LinedList"/>
    <dgm:cxn modelId="{41CC4778-A4AE-4EC3-BA39-D7917DD23DFB}" srcId="{64CF756C-4AAC-4CFE-9DD8-AE94AC6EC8E1}" destId="{E0E80831-9D08-413B-984A-AF039B4065BB}" srcOrd="0" destOrd="0" parTransId="{564453D1-40DC-4CF6-8559-9D5945BDF231}" sibTransId="{831905B0-59B1-4F7A-BFFD-12B02CAB3322}"/>
    <dgm:cxn modelId="{9889D946-6F88-4C4D-85A6-B5C135C24BB7}" type="presOf" srcId="{CA88C349-7A3C-434F-8C39-56D89F6D0DA1}" destId="{6F1242BD-EBE7-44A8-962B-CFE4B19C9657}" srcOrd="0" destOrd="0" presId="urn:microsoft.com/office/officeart/2008/layout/LinedList"/>
    <dgm:cxn modelId="{D40CA43E-1D12-4E54-A9F3-BB7CECEEDFD8}" type="presOf" srcId="{64CF756C-4AAC-4CFE-9DD8-AE94AC6EC8E1}" destId="{E907C804-ACAA-4316-9240-5C2ED1FD8102}" srcOrd="0" destOrd="0" presId="urn:microsoft.com/office/officeart/2008/layout/LinedList"/>
    <dgm:cxn modelId="{8D11E485-0F58-4529-BE74-B1680934E587}" type="presParOf" srcId="{DA86A6DC-2391-4F90-B3F7-90A12ADBBDDA}" destId="{18A6E8CB-859D-4CD6-8292-4B1DC987B2CE}" srcOrd="0" destOrd="0" presId="urn:microsoft.com/office/officeart/2008/layout/LinedList"/>
    <dgm:cxn modelId="{C56FB75A-E17D-43DD-BB68-CFA71E453597}" type="presParOf" srcId="{DA86A6DC-2391-4F90-B3F7-90A12ADBBDDA}" destId="{A5136081-B916-43AE-B217-77451AAA1CB7}" srcOrd="1" destOrd="0" presId="urn:microsoft.com/office/officeart/2008/layout/LinedList"/>
    <dgm:cxn modelId="{C630B962-1702-479C-8073-152101E20577}" type="presParOf" srcId="{A5136081-B916-43AE-B217-77451AAA1CB7}" destId="{2E293AFA-82DF-4D12-A05B-0FF1D4F13BBD}" srcOrd="0" destOrd="0" presId="urn:microsoft.com/office/officeart/2008/layout/LinedList"/>
    <dgm:cxn modelId="{3908B01B-CB9D-468C-BC36-03B2E316C3D6}" type="presParOf" srcId="{A5136081-B916-43AE-B217-77451AAA1CB7}" destId="{8764D7FF-5BBD-4CE3-BEBC-D35A430196D0}" srcOrd="1" destOrd="0" presId="urn:microsoft.com/office/officeart/2008/layout/LinedList"/>
    <dgm:cxn modelId="{EBD91FF1-755E-42F3-BFCE-01FCCFA44A8C}" type="presParOf" srcId="{8764D7FF-5BBD-4CE3-BEBC-D35A430196D0}" destId="{31A4F043-0459-4613-A24A-D1CC941E5001}" srcOrd="0" destOrd="0" presId="urn:microsoft.com/office/officeart/2008/layout/LinedList"/>
    <dgm:cxn modelId="{781AC26A-DC41-4125-8496-0917575B85B5}" type="presParOf" srcId="{8764D7FF-5BBD-4CE3-BEBC-D35A430196D0}" destId="{2B558A5D-D8A7-49E9-8184-670D9CEC0D90}" srcOrd="1" destOrd="0" presId="urn:microsoft.com/office/officeart/2008/layout/LinedList"/>
    <dgm:cxn modelId="{15597F5B-D220-4170-94BD-B60649060133}" type="presParOf" srcId="{2B558A5D-D8A7-49E9-8184-670D9CEC0D90}" destId="{BC8A0B00-4D03-4B9F-B391-83C892FF829F}" srcOrd="0" destOrd="0" presId="urn:microsoft.com/office/officeart/2008/layout/LinedList"/>
    <dgm:cxn modelId="{A9863E69-B38A-4D11-8185-EC3630503A71}" type="presParOf" srcId="{2B558A5D-D8A7-49E9-8184-670D9CEC0D90}" destId="{71532E16-C4F9-48F1-8780-BC9E5CE44D10}" srcOrd="1" destOrd="0" presId="urn:microsoft.com/office/officeart/2008/layout/LinedList"/>
    <dgm:cxn modelId="{EA930673-7466-415D-B1D4-06D974181960}" type="presParOf" srcId="{2B558A5D-D8A7-49E9-8184-670D9CEC0D90}" destId="{D56B07D3-29F6-43F0-8D37-458597B397E0}" srcOrd="2" destOrd="0" presId="urn:microsoft.com/office/officeart/2008/layout/LinedList"/>
    <dgm:cxn modelId="{9BB7A94A-E413-464B-A07B-C3CDE10B0233}" type="presParOf" srcId="{8764D7FF-5BBD-4CE3-BEBC-D35A430196D0}" destId="{5E932263-8EC3-4ACB-90CC-046F629B26D9}" srcOrd="2" destOrd="0" presId="urn:microsoft.com/office/officeart/2008/layout/LinedList"/>
    <dgm:cxn modelId="{B251714C-1429-4276-A670-E4CA80E8CB3E}" type="presParOf" srcId="{8764D7FF-5BBD-4CE3-BEBC-D35A430196D0}" destId="{4BB2F9B6-F26E-42D2-9CE3-EF652F5D7E97}" srcOrd="3" destOrd="0" presId="urn:microsoft.com/office/officeart/2008/layout/LinedList"/>
    <dgm:cxn modelId="{5E48A22A-9ACF-4EF3-AADE-9B730B868395}" type="presParOf" srcId="{8764D7FF-5BBD-4CE3-BEBC-D35A430196D0}" destId="{9BEAECFA-03CB-4F87-B739-061EDD630F5C}" srcOrd="4" destOrd="0" presId="urn:microsoft.com/office/officeart/2008/layout/LinedList"/>
    <dgm:cxn modelId="{C3B7812F-AE28-4AF9-8B2C-2830D3A40035}" type="presParOf" srcId="{9BEAECFA-03CB-4F87-B739-061EDD630F5C}" destId="{5EACBF0F-3084-4421-ACBB-0A555B3EE0D2}" srcOrd="0" destOrd="0" presId="urn:microsoft.com/office/officeart/2008/layout/LinedList"/>
    <dgm:cxn modelId="{B56A7B63-2704-4AB8-B877-6EC6B09D2921}" type="presParOf" srcId="{9BEAECFA-03CB-4F87-B739-061EDD630F5C}" destId="{6F1242BD-EBE7-44A8-962B-CFE4B19C9657}" srcOrd="1" destOrd="0" presId="urn:microsoft.com/office/officeart/2008/layout/LinedList"/>
    <dgm:cxn modelId="{E130F21E-772A-4891-B7F7-DC238E8782F3}" type="presParOf" srcId="{9BEAECFA-03CB-4F87-B739-061EDD630F5C}" destId="{F7583C36-430E-4F1F-9016-E4533B3E3765}" srcOrd="2" destOrd="0" presId="urn:microsoft.com/office/officeart/2008/layout/LinedList"/>
    <dgm:cxn modelId="{9FF4D89D-5E02-4244-8FEF-4DC0B810761E}" type="presParOf" srcId="{8764D7FF-5BBD-4CE3-BEBC-D35A430196D0}" destId="{F71DD48B-B859-4984-80EA-E899FEFEE5F7}" srcOrd="5" destOrd="0" presId="urn:microsoft.com/office/officeart/2008/layout/LinedList"/>
    <dgm:cxn modelId="{62062616-5710-41A5-A343-2A985B705B4E}" type="presParOf" srcId="{8764D7FF-5BBD-4CE3-BEBC-D35A430196D0}" destId="{05F58BBD-28F8-499B-95AB-2E7190497DBE}" srcOrd="6" destOrd="0" presId="urn:microsoft.com/office/officeart/2008/layout/LinedList"/>
    <dgm:cxn modelId="{99ABE8A0-4BCA-4C97-B786-CF04D77C8EF8}" type="presParOf" srcId="{8764D7FF-5BBD-4CE3-BEBC-D35A430196D0}" destId="{70D995E4-355D-4FEB-8F9B-6C3F434575C3}" srcOrd="7" destOrd="0" presId="urn:microsoft.com/office/officeart/2008/layout/LinedList"/>
    <dgm:cxn modelId="{984F562E-C651-4030-98E9-33F1B1B0E694}" type="presParOf" srcId="{70D995E4-355D-4FEB-8F9B-6C3F434575C3}" destId="{91513871-26C5-4E40-8D44-BA57AF568432}" srcOrd="0" destOrd="0" presId="urn:microsoft.com/office/officeart/2008/layout/LinedList"/>
    <dgm:cxn modelId="{10118405-7320-4ECE-945D-A18AF24A5721}" type="presParOf" srcId="{70D995E4-355D-4FEB-8F9B-6C3F434575C3}" destId="{54396D53-F9C2-4FB2-8D3A-4DFDDD9F9796}" srcOrd="1" destOrd="0" presId="urn:microsoft.com/office/officeart/2008/layout/LinedList"/>
    <dgm:cxn modelId="{C203778A-C954-4C21-88EE-4627A6DB9703}" type="presParOf" srcId="{70D995E4-355D-4FEB-8F9B-6C3F434575C3}" destId="{23E8CE6D-6A3E-4062-80E7-D57FCC966C34}" srcOrd="2" destOrd="0" presId="urn:microsoft.com/office/officeart/2008/layout/LinedList"/>
    <dgm:cxn modelId="{7EEF8592-18C6-49D8-A8CB-595BF7CD15A7}" type="presParOf" srcId="{8764D7FF-5BBD-4CE3-BEBC-D35A430196D0}" destId="{864696C0-4BF1-460C-B037-1C5F18AE58FC}" srcOrd="8" destOrd="0" presId="urn:microsoft.com/office/officeart/2008/layout/LinedList"/>
    <dgm:cxn modelId="{6E5A2F51-43FA-4DE5-A123-BFB5CFCA35DA}" type="presParOf" srcId="{8764D7FF-5BBD-4CE3-BEBC-D35A430196D0}" destId="{69356BF5-BBD0-4873-BE0D-F4F187130FC7}" srcOrd="9" destOrd="0" presId="urn:microsoft.com/office/officeart/2008/layout/LinedList"/>
    <dgm:cxn modelId="{3699CF66-D410-4489-BD37-F84B264BBB3F}" type="presParOf" srcId="{8764D7FF-5BBD-4CE3-BEBC-D35A430196D0}" destId="{BEAE2C0D-160F-4ED7-B256-0A6F2AFF5D0F}" srcOrd="10" destOrd="0" presId="urn:microsoft.com/office/officeart/2008/layout/LinedList"/>
    <dgm:cxn modelId="{64D9E1CB-4464-4D77-B667-19FB24EC61ED}" type="presParOf" srcId="{BEAE2C0D-160F-4ED7-B256-0A6F2AFF5D0F}" destId="{A1CF0F27-66E0-4001-8DBC-65E9C55572C3}" srcOrd="0" destOrd="0" presId="urn:microsoft.com/office/officeart/2008/layout/LinedList"/>
    <dgm:cxn modelId="{2EE9B0E7-46F0-4026-ACE5-1CDE024231A2}" type="presParOf" srcId="{BEAE2C0D-160F-4ED7-B256-0A6F2AFF5D0F}" destId="{56C47A83-0C66-4509-A3DF-12BC12DB6B42}" srcOrd="1" destOrd="0" presId="urn:microsoft.com/office/officeart/2008/layout/LinedList"/>
    <dgm:cxn modelId="{888442D6-B87D-4B59-B5C6-9BE2E0FF4B32}" type="presParOf" srcId="{BEAE2C0D-160F-4ED7-B256-0A6F2AFF5D0F}" destId="{29A62CBB-04FB-4007-B966-7F8A16D64EAE}" srcOrd="2" destOrd="0" presId="urn:microsoft.com/office/officeart/2008/layout/LinedList"/>
    <dgm:cxn modelId="{0258581A-F457-4078-8BE1-40013324FAB9}" type="presParOf" srcId="{8764D7FF-5BBD-4CE3-BEBC-D35A430196D0}" destId="{9128A72B-6208-4C57-A510-7D43F9C52738}" srcOrd="11" destOrd="0" presId="urn:microsoft.com/office/officeart/2008/layout/LinedList"/>
    <dgm:cxn modelId="{039A081A-711F-4AD7-BA10-A8944EB2E597}" type="presParOf" srcId="{8764D7FF-5BBD-4CE3-BEBC-D35A430196D0}" destId="{63A8B273-22F1-4F74-BE98-0569819EE500}" srcOrd="12" destOrd="0" presId="urn:microsoft.com/office/officeart/2008/layout/LinedList"/>
    <dgm:cxn modelId="{7DFA4F06-0745-4E9B-A41D-083B94BD3BC8}" type="presParOf" srcId="{8764D7FF-5BBD-4CE3-BEBC-D35A430196D0}" destId="{8278FE48-D9C0-4853-8611-1542A5E3BC3B}" srcOrd="13" destOrd="0" presId="urn:microsoft.com/office/officeart/2008/layout/LinedList"/>
    <dgm:cxn modelId="{39F6E60A-94D9-43AD-B469-E0ABA9971940}" type="presParOf" srcId="{8278FE48-D9C0-4853-8611-1542A5E3BC3B}" destId="{0D6DACDF-F0F1-4588-9DF5-58718D0C2EF7}" srcOrd="0" destOrd="0" presId="urn:microsoft.com/office/officeart/2008/layout/LinedList"/>
    <dgm:cxn modelId="{0A4E42AF-29DB-4B34-8F2D-594FB364F941}" type="presParOf" srcId="{8278FE48-D9C0-4853-8611-1542A5E3BC3B}" destId="{49A8A403-5E83-48CA-9A38-CFA9EA95F9DC}" srcOrd="1" destOrd="0" presId="urn:microsoft.com/office/officeart/2008/layout/LinedList"/>
    <dgm:cxn modelId="{F9B19597-4403-4C7A-B919-8292E9ABA8FE}" type="presParOf" srcId="{8278FE48-D9C0-4853-8611-1542A5E3BC3B}" destId="{9DEA7812-1CB4-4339-A479-04274394AA4B}" srcOrd="2" destOrd="0" presId="urn:microsoft.com/office/officeart/2008/layout/LinedList"/>
    <dgm:cxn modelId="{72D9C181-C8CE-4463-9BB9-9B12E0535C9E}" type="presParOf" srcId="{8764D7FF-5BBD-4CE3-BEBC-D35A430196D0}" destId="{8C04C929-1A9F-4D50-8539-E51E66721334}" srcOrd="14" destOrd="0" presId="urn:microsoft.com/office/officeart/2008/layout/LinedList"/>
    <dgm:cxn modelId="{72743D8D-DB62-4F68-8F88-F2EFB226121A}" type="presParOf" srcId="{8764D7FF-5BBD-4CE3-BEBC-D35A430196D0}" destId="{AEED4496-7D40-4AEE-A55E-A6BABBF02B55}" srcOrd="15" destOrd="0" presId="urn:microsoft.com/office/officeart/2008/layout/LinedList"/>
    <dgm:cxn modelId="{2706BFF3-9345-4EA0-8238-9954429B706E}" type="presParOf" srcId="{DA86A6DC-2391-4F90-B3F7-90A12ADBBDDA}" destId="{4578B964-30D7-4AB7-8EE8-584752FCC465}" srcOrd="2" destOrd="0" presId="urn:microsoft.com/office/officeart/2008/layout/LinedList"/>
    <dgm:cxn modelId="{B4B8ED1F-FBD2-4C2E-A6C3-0EDDADAC84C0}" type="presParOf" srcId="{DA86A6DC-2391-4F90-B3F7-90A12ADBBDDA}" destId="{ADF850AD-CD31-433E-9C3A-6CB71FBC9376}" srcOrd="3" destOrd="0" presId="urn:microsoft.com/office/officeart/2008/layout/LinedList"/>
    <dgm:cxn modelId="{74A0E1BA-1977-4ABA-9790-14FA4A9A6BEF}" type="presParOf" srcId="{ADF850AD-CD31-433E-9C3A-6CB71FBC9376}" destId="{E907C804-ACAA-4316-9240-5C2ED1FD8102}" srcOrd="0" destOrd="0" presId="urn:microsoft.com/office/officeart/2008/layout/LinedList"/>
    <dgm:cxn modelId="{91A36FFA-F7A7-4424-A2B2-0C8E2A50DCC8}" type="presParOf" srcId="{ADF850AD-CD31-433E-9C3A-6CB71FBC9376}" destId="{36A2BCC1-47F1-4BBC-AF1A-B89FF6181626}" srcOrd="1" destOrd="0" presId="urn:microsoft.com/office/officeart/2008/layout/LinedList"/>
    <dgm:cxn modelId="{22C58C96-A790-4FA0-8A2B-CADE00337C64}" type="presParOf" srcId="{36A2BCC1-47F1-4BBC-AF1A-B89FF6181626}" destId="{57A35BC1-C6BF-4825-8885-F7A5FC5B1413}" srcOrd="0" destOrd="0" presId="urn:microsoft.com/office/officeart/2008/layout/LinedList"/>
    <dgm:cxn modelId="{B958983A-63C2-4762-9FC5-88A5DA33B2E4}" type="presParOf" srcId="{36A2BCC1-47F1-4BBC-AF1A-B89FF6181626}" destId="{950BB708-0302-4791-A5F9-CEED1192326E}" srcOrd="1" destOrd="0" presId="urn:microsoft.com/office/officeart/2008/layout/LinedList"/>
    <dgm:cxn modelId="{64B89674-1146-4D4D-98BC-8947830299F4}" type="presParOf" srcId="{950BB708-0302-4791-A5F9-CEED1192326E}" destId="{83DF06F2-EBE2-4531-BC1C-09178606060A}" srcOrd="0" destOrd="0" presId="urn:microsoft.com/office/officeart/2008/layout/LinedList"/>
    <dgm:cxn modelId="{00A37A8C-9A45-4E7D-A6BE-66721DFE6591}" type="presParOf" srcId="{950BB708-0302-4791-A5F9-CEED1192326E}" destId="{64C8C04F-A260-4ACB-92F9-8E2EB12AB89E}" srcOrd="1" destOrd="0" presId="urn:microsoft.com/office/officeart/2008/layout/LinedList"/>
    <dgm:cxn modelId="{44CC4671-B0C2-42E4-AF0F-FACC52B96945}" type="presParOf" srcId="{950BB708-0302-4791-A5F9-CEED1192326E}" destId="{ACF629AD-0A74-400E-9538-BC368D59A11F}" srcOrd="2" destOrd="0" presId="urn:microsoft.com/office/officeart/2008/layout/LinedList"/>
    <dgm:cxn modelId="{51A0A14E-AD6D-46D3-8600-CF232ED912FD}" type="presParOf" srcId="{36A2BCC1-47F1-4BBC-AF1A-B89FF6181626}" destId="{64995A02-89DB-4B3A-B2C2-AAF0A5F821EE}" srcOrd="2" destOrd="0" presId="urn:microsoft.com/office/officeart/2008/layout/LinedList"/>
    <dgm:cxn modelId="{02FB48DA-ECAB-4E5F-A6FD-C890DAC0F5F5}" type="presParOf" srcId="{36A2BCC1-47F1-4BBC-AF1A-B89FF6181626}" destId="{C49640BB-5BAF-4D7D-A757-6B3941270EFD}" srcOrd="3" destOrd="0" presId="urn:microsoft.com/office/officeart/2008/layout/LinedList"/>
    <dgm:cxn modelId="{001EFF60-A5B5-4181-978A-5B17A10F0411}" type="presParOf" srcId="{36A2BCC1-47F1-4BBC-AF1A-B89FF6181626}" destId="{E49C864D-3E63-4E9F-847D-AF9AFC6C94E8}" srcOrd="4" destOrd="0" presId="urn:microsoft.com/office/officeart/2008/layout/LinedList"/>
    <dgm:cxn modelId="{AFA018B8-A33E-4315-87CA-07B17BC444E4}" type="presParOf" srcId="{E49C864D-3E63-4E9F-847D-AF9AFC6C94E8}" destId="{A214471D-7F8F-40BE-9249-C01D634DBF78}" srcOrd="0" destOrd="0" presId="urn:microsoft.com/office/officeart/2008/layout/LinedList"/>
    <dgm:cxn modelId="{97658534-FA2F-48D1-A25B-50712C035D2E}" type="presParOf" srcId="{E49C864D-3E63-4E9F-847D-AF9AFC6C94E8}" destId="{F94741DA-7B52-4036-8F9C-9D636943C6A4}" srcOrd="1" destOrd="0" presId="urn:microsoft.com/office/officeart/2008/layout/LinedList"/>
    <dgm:cxn modelId="{4D07159D-E285-4C7B-94E2-157D76EF60BE}" type="presParOf" srcId="{E49C864D-3E63-4E9F-847D-AF9AFC6C94E8}" destId="{490FF6D4-F042-446B-A212-13DA3D7A3DAE}" srcOrd="2" destOrd="0" presId="urn:microsoft.com/office/officeart/2008/layout/LinedList"/>
    <dgm:cxn modelId="{8A47A651-93CA-4938-8F51-7813F219DA78}" type="presParOf" srcId="{36A2BCC1-47F1-4BBC-AF1A-B89FF6181626}" destId="{5D129535-1E0B-43E5-8E6E-1D37B135AC82}" srcOrd="5" destOrd="0" presId="urn:microsoft.com/office/officeart/2008/layout/LinedList"/>
    <dgm:cxn modelId="{8B6C533C-9C81-4056-9E18-7CB009DCF2A7}" type="presParOf" srcId="{36A2BCC1-47F1-4BBC-AF1A-B89FF6181626}" destId="{8113ADDC-BF8B-4AAF-854F-B542224E1AD1}" srcOrd="6" destOrd="0" presId="urn:microsoft.com/office/officeart/2008/layout/LinedList"/>
    <dgm:cxn modelId="{7F5C0330-B155-424F-BC84-36B9A4730091}" type="presParOf" srcId="{36A2BCC1-47F1-4BBC-AF1A-B89FF6181626}" destId="{1A5CFE42-7656-4848-BDBD-27EF60FEF4E3}" srcOrd="7" destOrd="0" presId="urn:microsoft.com/office/officeart/2008/layout/LinedList"/>
    <dgm:cxn modelId="{23A01E6D-4A8B-4FA6-BBE3-05D32184BF79}" type="presParOf" srcId="{1A5CFE42-7656-4848-BDBD-27EF60FEF4E3}" destId="{7489C796-0786-4580-B909-0694218F572C}" srcOrd="0" destOrd="0" presId="urn:microsoft.com/office/officeart/2008/layout/LinedList"/>
    <dgm:cxn modelId="{43457D27-1EE3-4607-A157-A989A54D9660}" type="presParOf" srcId="{1A5CFE42-7656-4848-BDBD-27EF60FEF4E3}" destId="{BC9C85A7-625F-42D6-BD8B-1EF2C9C8251B}" srcOrd="1" destOrd="0" presId="urn:microsoft.com/office/officeart/2008/layout/LinedList"/>
    <dgm:cxn modelId="{F5E8F368-D19B-4934-BBCA-A0F9E4915D22}" type="presParOf" srcId="{1A5CFE42-7656-4848-BDBD-27EF60FEF4E3}" destId="{FF9300E9-A546-4DB7-BB58-BB2504DA7ED0}" srcOrd="2" destOrd="0" presId="urn:microsoft.com/office/officeart/2008/layout/LinedList"/>
    <dgm:cxn modelId="{D56ADDC2-3D7A-4DCF-82FE-6184659F9BD8}" type="presParOf" srcId="{36A2BCC1-47F1-4BBC-AF1A-B89FF6181626}" destId="{6A15DA9B-A9A2-4AAC-ADAF-5E5BFD4072BF}" srcOrd="8" destOrd="0" presId="urn:microsoft.com/office/officeart/2008/layout/LinedList"/>
    <dgm:cxn modelId="{A551D52F-F239-4DD8-9D11-62EEA53F64AA}" type="presParOf" srcId="{36A2BCC1-47F1-4BBC-AF1A-B89FF6181626}" destId="{C24AED67-1CE1-4B28-82B8-9F17B10746B5}"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29B0195-DC71-49F8-99D1-EE747160316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1685136B-9A75-4E2E-84F4-547D818A6013}">
      <dgm:prSet/>
      <dgm:spPr/>
      <dgm:t>
        <a:bodyPr/>
        <a:lstStyle/>
        <a:p>
          <a:r>
            <a:rPr lang="en-US" b="1"/>
            <a:t>Place:</a:t>
          </a:r>
          <a:endParaRPr lang="en-US"/>
        </a:p>
      </dgm:t>
    </dgm:pt>
    <dgm:pt modelId="{B66FBC06-9E2B-45B5-8D1E-E44A9A6CD972}" type="parTrans" cxnId="{4B38AAEF-8622-4D8A-AD40-423D27859DC0}">
      <dgm:prSet/>
      <dgm:spPr/>
      <dgm:t>
        <a:bodyPr/>
        <a:lstStyle/>
        <a:p>
          <a:endParaRPr lang="en-US"/>
        </a:p>
      </dgm:t>
    </dgm:pt>
    <dgm:pt modelId="{FA4B4C44-8C5E-4141-A5F9-9DCC1336BAF9}" type="sibTrans" cxnId="{4B38AAEF-8622-4D8A-AD40-423D27859DC0}">
      <dgm:prSet/>
      <dgm:spPr/>
      <dgm:t>
        <a:bodyPr/>
        <a:lstStyle/>
        <a:p>
          <a:endParaRPr lang="en-US"/>
        </a:p>
      </dgm:t>
    </dgm:pt>
    <dgm:pt modelId="{6EFBC15B-F2D7-4753-84A6-19DCF62764EA}">
      <dgm:prSet/>
      <dgm:spPr/>
      <dgm:t>
        <a:bodyPr/>
        <a:lstStyle/>
        <a:p>
          <a:r>
            <a:rPr lang="en-US"/>
            <a:t>Products available through various channels for customer accessibility.</a:t>
          </a:r>
        </a:p>
      </dgm:t>
    </dgm:pt>
    <dgm:pt modelId="{7488F5A5-94FF-4D4C-B6ED-2A2AF6DDBCA0}" type="parTrans" cxnId="{1D7A0D8B-D291-4BA8-B15C-2B8A229B6AF5}">
      <dgm:prSet/>
      <dgm:spPr/>
      <dgm:t>
        <a:bodyPr/>
        <a:lstStyle/>
        <a:p>
          <a:endParaRPr lang="en-US"/>
        </a:p>
      </dgm:t>
    </dgm:pt>
    <dgm:pt modelId="{6D3B9E19-A22F-4DC6-A1AE-96E49BDD4856}" type="sibTrans" cxnId="{1D7A0D8B-D291-4BA8-B15C-2B8A229B6AF5}">
      <dgm:prSet/>
      <dgm:spPr/>
      <dgm:t>
        <a:bodyPr/>
        <a:lstStyle/>
        <a:p>
          <a:endParaRPr lang="en-US"/>
        </a:p>
      </dgm:t>
    </dgm:pt>
    <dgm:pt modelId="{61696FA6-134B-4EA7-9703-8E880783A3D3}">
      <dgm:prSet/>
      <dgm:spPr/>
      <dgm:t>
        <a:bodyPr/>
        <a:lstStyle/>
        <a:p>
          <a:r>
            <a:rPr lang="en-US"/>
            <a:t>Channels include online sales on the official website, partnerships with e-commerce platforms.</a:t>
          </a:r>
        </a:p>
      </dgm:t>
    </dgm:pt>
    <dgm:pt modelId="{7922E314-C3EE-4F75-BECF-14536A4938CA}" type="parTrans" cxnId="{73384709-B74E-44DD-92B4-58C1288E0736}">
      <dgm:prSet/>
      <dgm:spPr/>
      <dgm:t>
        <a:bodyPr/>
        <a:lstStyle/>
        <a:p>
          <a:endParaRPr lang="en-US"/>
        </a:p>
      </dgm:t>
    </dgm:pt>
    <dgm:pt modelId="{B41A739F-83E5-4FC5-968D-1BC2C8983D82}" type="sibTrans" cxnId="{73384709-B74E-44DD-92B4-58C1288E0736}">
      <dgm:prSet/>
      <dgm:spPr/>
      <dgm:t>
        <a:bodyPr/>
        <a:lstStyle/>
        <a:p>
          <a:endParaRPr lang="en-US"/>
        </a:p>
      </dgm:t>
    </dgm:pt>
    <dgm:pt modelId="{9E8DA33A-6A7E-4F8C-BD4C-AC7932742507}">
      <dgm:prSet/>
      <dgm:spPr/>
      <dgm:t>
        <a:bodyPr/>
        <a:lstStyle/>
        <a:p>
          <a:r>
            <a:rPr lang="en-US"/>
            <a:t>Utilizing social media platforms (meta) for online presence and engagement.</a:t>
          </a:r>
        </a:p>
      </dgm:t>
    </dgm:pt>
    <dgm:pt modelId="{E69B63A7-BBCC-492B-ABC9-A706A89696B0}" type="parTrans" cxnId="{22E3722B-AF10-48D4-AD84-7E1D5582C422}">
      <dgm:prSet/>
      <dgm:spPr/>
      <dgm:t>
        <a:bodyPr/>
        <a:lstStyle/>
        <a:p>
          <a:endParaRPr lang="en-US"/>
        </a:p>
      </dgm:t>
    </dgm:pt>
    <dgm:pt modelId="{C83F5501-D2DE-467E-BE03-D94EFFF390F1}" type="sibTrans" cxnId="{22E3722B-AF10-48D4-AD84-7E1D5582C422}">
      <dgm:prSet/>
      <dgm:spPr/>
      <dgm:t>
        <a:bodyPr/>
        <a:lstStyle/>
        <a:p>
          <a:endParaRPr lang="en-US"/>
        </a:p>
      </dgm:t>
    </dgm:pt>
    <dgm:pt modelId="{F2DEC50C-A30F-4208-B9CF-55B949CAD82F}">
      <dgm:prSet/>
      <dgm:spPr/>
      <dgm:t>
        <a:bodyPr/>
        <a:lstStyle/>
        <a:p>
          <a:r>
            <a:rPr lang="en-US"/>
            <a:t>Adopting an Omni-channel approach for a seamless customer experience.</a:t>
          </a:r>
        </a:p>
      </dgm:t>
    </dgm:pt>
    <dgm:pt modelId="{DE6D2B32-34EB-44D0-8F8B-B06A636D46F4}" type="parTrans" cxnId="{60177B42-8A49-4FAC-9F33-6B54E1510AD4}">
      <dgm:prSet/>
      <dgm:spPr/>
      <dgm:t>
        <a:bodyPr/>
        <a:lstStyle/>
        <a:p>
          <a:endParaRPr lang="en-US"/>
        </a:p>
      </dgm:t>
    </dgm:pt>
    <dgm:pt modelId="{64895943-FCF5-451A-A618-84CA921D549D}" type="sibTrans" cxnId="{60177B42-8A49-4FAC-9F33-6B54E1510AD4}">
      <dgm:prSet/>
      <dgm:spPr/>
      <dgm:t>
        <a:bodyPr/>
        <a:lstStyle/>
        <a:p>
          <a:endParaRPr lang="en-US"/>
        </a:p>
      </dgm:t>
    </dgm:pt>
    <dgm:pt modelId="{50C6EE89-636B-4424-B788-68F7BA9BABA0}">
      <dgm:prSet/>
      <dgm:spPr/>
      <dgm:t>
        <a:bodyPr/>
        <a:lstStyle/>
        <a:p>
          <a:r>
            <a:rPr lang="en-US" b="1"/>
            <a:t>Promotion:</a:t>
          </a:r>
          <a:endParaRPr lang="en-US"/>
        </a:p>
      </dgm:t>
    </dgm:pt>
    <dgm:pt modelId="{000E1449-53BE-4F75-AC0E-DF8D057508FC}" type="parTrans" cxnId="{78C63E9A-055E-4513-B8E0-6352947E5CD8}">
      <dgm:prSet/>
      <dgm:spPr/>
      <dgm:t>
        <a:bodyPr/>
        <a:lstStyle/>
        <a:p>
          <a:endParaRPr lang="en-US"/>
        </a:p>
      </dgm:t>
    </dgm:pt>
    <dgm:pt modelId="{3F4227EA-879F-4A47-B6B1-0A79D8CDD101}" type="sibTrans" cxnId="{78C63E9A-055E-4513-B8E0-6352947E5CD8}">
      <dgm:prSet/>
      <dgm:spPr/>
      <dgm:t>
        <a:bodyPr/>
        <a:lstStyle/>
        <a:p>
          <a:endParaRPr lang="en-US"/>
        </a:p>
      </dgm:t>
    </dgm:pt>
    <dgm:pt modelId="{92EF9BE2-E768-412F-882D-DDD2F3880D93}">
      <dgm:prSet/>
      <dgm:spPr/>
      <dgm:t>
        <a:bodyPr/>
        <a:lstStyle/>
        <a:p>
          <a:r>
            <a:rPr lang="en-US"/>
            <a:t>Multifaceted promotion strategy for showcasing innovative household products.</a:t>
          </a:r>
        </a:p>
      </dgm:t>
    </dgm:pt>
    <dgm:pt modelId="{2F09BA66-9DD4-41F1-89F1-74640853159B}" type="parTrans" cxnId="{0AB31EB8-1F84-4ACA-BDB1-DDC582433225}">
      <dgm:prSet/>
      <dgm:spPr/>
      <dgm:t>
        <a:bodyPr/>
        <a:lstStyle/>
        <a:p>
          <a:endParaRPr lang="en-US"/>
        </a:p>
      </dgm:t>
    </dgm:pt>
    <dgm:pt modelId="{E01667A6-B536-406D-8F51-01095C626AD1}" type="sibTrans" cxnId="{0AB31EB8-1F84-4ACA-BDB1-DDC582433225}">
      <dgm:prSet/>
      <dgm:spPr/>
      <dgm:t>
        <a:bodyPr/>
        <a:lstStyle/>
        <a:p>
          <a:endParaRPr lang="en-US"/>
        </a:p>
      </dgm:t>
    </dgm:pt>
    <dgm:pt modelId="{4916B642-8ABD-40A2-899D-2E5198DC6A13}">
      <dgm:prSet/>
      <dgm:spPr/>
      <dgm:t>
        <a:bodyPr/>
        <a:lstStyle/>
        <a:p>
          <a:r>
            <a:rPr lang="en-US"/>
            <a:t>Targeted advertising across online and offline channels.</a:t>
          </a:r>
        </a:p>
      </dgm:t>
    </dgm:pt>
    <dgm:pt modelId="{735B5164-A744-4B15-87B9-C5FE194D35F1}" type="parTrans" cxnId="{D261B950-6E6B-441F-B7C2-4BC5398AEFC9}">
      <dgm:prSet/>
      <dgm:spPr/>
      <dgm:t>
        <a:bodyPr/>
        <a:lstStyle/>
        <a:p>
          <a:endParaRPr lang="en-US"/>
        </a:p>
      </dgm:t>
    </dgm:pt>
    <dgm:pt modelId="{EC185185-84E1-48A7-B9BA-F9CE210AF563}" type="sibTrans" cxnId="{D261B950-6E6B-441F-B7C2-4BC5398AEFC9}">
      <dgm:prSet/>
      <dgm:spPr/>
      <dgm:t>
        <a:bodyPr/>
        <a:lstStyle/>
        <a:p>
          <a:endParaRPr lang="en-US"/>
        </a:p>
      </dgm:t>
    </dgm:pt>
    <dgm:pt modelId="{2BE34FB9-AC94-43F5-A92E-0595C7C64B11}">
      <dgm:prSet/>
      <dgm:spPr/>
      <dgm:t>
        <a:bodyPr/>
        <a:lstStyle/>
        <a:p>
          <a:r>
            <a:rPr lang="en-US"/>
            <a:t>Compelling visuals and informative content highlighting the value of HomePOV offerings.</a:t>
          </a:r>
        </a:p>
      </dgm:t>
    </dgm:pt>
    <dgm:pt modelId="{621B43A1-5E5F-4B95-ADE7-7593442A2C4C}" type="parTrans" cxnId="{FB84D551-D3C1-464A-AE94-D6D9BC555281}">
      <dgm:prSet/>
      <dgm:spPr/>
      <dgm:t>
        <a:bodyPr/>
        <a:lstStyle/>
        <a:p>
          <a:endParaRPr lang="en-US"/>
        </a:p>
      </dgm:t>
    </dgm:pt>
    <dgm:pt modelId="{C1296CB5-511A-4E1B-BBDF-C751215BE4DA}" type="sibTrans" cxnId="{FB84D551-D3C1-464A-AE94-D6D9BC555281}">
      <dgm:prSet/>
      <dgm:spPr/>
      <dgm:t>
        <a:bodyPr/>
        <a:lstStyle/>
        <a:p>
          <a:endParaRPr lang="en-US"/>
        </a:p>
      </dgm:t>
    </dgm:pt>
    <dgm:pt modelId="{5A1E88F4-EB39-4B1C-B5C4-991FBCF492A8}">
      <dgm:prSet/>
      <dgm:spPr/>
      <dgm:t>
        <a:bodyPr/>
        <a:lstStyle/>
        <a:p>
          <a:r>
            <a:rPr lang="en-US"/>
            <a:t>Active engagement on social media platforms, fostering a community connection.</a:t>
          </a:r>
        </a:p>
      </dgm:t>
    </dgm:pt>
    <dgm:pt modelId="{0467A82B-3F63-4232-A6C3-30A16A8A1926}" type="parTrans" cxnId="{DCC5FD6D-47C0-48C3-8573-0198C275A954}">
      <dgm:prSet/>
      <dgm:spPr/>
      <dgm:t>
        <a:bodyPr/>
        <a:lstStyle/>
        <a:p>
          <a:endParaRPr lang="en-US"/>
        </a:p>
      </dgm:t>
    </dgm:pt>
    <dgm:pt modelId="{D38D1D5F-C6D0-4605-8105-4ACBC90F9B4F}" type="sibTrans" cxnId="{DCC5FD6D-47C0-48C3-8573-0198C275A954}">
      <dgm:prSet/>
      <dgm:spPr/>
      <dgm:t>
        <a:bodyPr/>
        <a:lstStyle/>
        <a:p>
          <a:endParaRPr lang="en-US"/>
        </a:p>
      </dgm:t>
    </dgm:pt>
    <dgm:pt modelId="{79393F82-85A6-4A4F-86FE-34D12DD09CD4}">
      <dgm:prSet/>
      <dgm:spPr/>
      <dgm:t>
        <a:bodyPr/>
        <a:lstStyle/>
        <a:p>
          <a:r>
            <a:rPr lang="en-US"/>
            <a:t>Interactive content, user testimonials, and expert tips for streamlining daily household tasks.</a:t>
          </a:r>
        </a:p>
      </dgm:t>
    </dgm:pt>
    <dgm:pt modelId="{A7F4A374-BF69-4405-A218-F0B3DA2D5EBA}" type="parTrans" cxnId="{59C1733F-DED4-411A-A14D-8B19220C3DD6}">
      <dgm:prSet/>
      <dgm:spPr/>
      <dgm:t>
        <a:bodyPr/>
        <a:lstStyle/>
        <a:p>
          <a:endParaRPr lang="en-US"/>
        </a:p>
      </dgm:t>
    </dgm:pt>
    <dgm:pt modelId="{0726AE29-714E-42A7-B6B9-DCA6796AE3F8}" type="sibTrans" cxnId="{59C1733F-DED4-411A-A14D-8B19220C3DD6}">
      <dgm:prSet/>
      <dgm:spPr/>
      <dgm:t>
        <a:bodyPr/>
        <a:lstStyle/>
        <a:p>
          <a:endParaRPr lang="en-US"/>
        </a:p>
      </dgm:t>
    </dgm:pt>
    <dgm:pt modelId="{8024221A-DA47-4B75-95AF-113FDCFDA346}">
      <dgm:prSet/>
      <dgm:spPr/>
      <dgm:t>
        <a:bodyPr/>
        <a:lstStyle/>
        <a:p>
          <a:r>
            <a:rPr lang="en-US"/>
            <a:t>Collaborations with influencers to amplify the reach of HomePOV's products</a:t>
          </a:r>
        </a:p>
      </dgm:t>
    </dgm:pt>
    <dgm:pt modelId="{F993F1CB-93FA-4D8F-B099-6E9088158782}" type="parTrans" cxnId="{2CD63883-D639-44A4-BAB7-7BB07FF4F271}">
      <dgm:prSet/>
      <dgm:spPr/>
      <dgm:t>
        <a:bodyPr/>
        <a:lstStyle/>
        <a:p>
          <a:endParaRPr lang="en-US"/>
        </a:p>
      </dgm:t>
    </dgm:pt>
    <dgm:pt modelId="{5AEA3FC1-F69D-4D80-A9BE-58A984742999}" type="sibTrans" cxnId="{2CD63883-D639-44A4-BAB7-7BB07FF4F271}">
      <dgm:prSet/>
      <dgm:spPr/>
      <dgm:t>
        <a:bodyPr/>
        <a:lstStyle/>
        <a:p>
          <a:endParaRPr lang="en-US"/>
        </a:p>
      </dgm:t>
    </dgm:pt>
    <dgm:pt modelId="{87F6C59B-251A-4607-8404-CE32B6979F77}" type="pres">
      <dgm:prSet presAssocID="{229B0195-DC71-49F8-99D1-EE7471603165}" presName="vert0" presStyleCnt="0">
        <dgm:presLayoutVars>
          <dgm:dir/>
          <dgm:animOne val="branch"/>
          <dgm:animLvl val="lvl"/>
        </dgm:presLayoutVars>
      </dgm:prSet>
      <dgm:spPr/>
      <dgm:t>
        <a:bodyPr/>
        <a:lstStyle/>
        <a:p>
          <a:endParaRPr lang="en-US"/>
        </a:p>
      </dgm:t>
    </dgm:pt>
    <dgm:pt modelId="{1DB8EDA4-E68F-46BA-842F-99A6016550C5}" type="pres">
      <dgm:prSet presAssocID="{1685136B-9A75-4E2E-84F4-547D818A6013}" presName="thickLine" presStyleLbl="alignNode1" presStyleIdx="0" presStyleCnt="2"/>
      <dgm:spPr/>
    </dgm:pt>
    <dgm:pt modelId="{8D76F9BD-C3D0-4E7F-B6FC-5CE388901633}" type="pres">
      <dgm:prSet presAssocID="{1685136B-9A75-4E2E-84F4-547D818A6013}" presName="horz1" presStyleCnt="0"/>
      <dgm:spPr/>
    </dgm:pt>
    <dgm:pt modelId="{FD30F4F2-6DA1-4748-B6D2-D975027FE359}" type="pres">
      <dgm:prSet presAssocID="{1685136B-9A75-4E2E-84F4-547D818A6013}" presName="tx1" presStyleLbl="revTx" presStyleIdx="0" presStyleCnt="12"/>
      <dgm:spPr/>
      <dgm:t>
        <a:bodyPr/>
        <a:lstStyle/>
        <a:p>
          <a:endParaRPr lang="en-US"/>
        </a:p>
      </dgm:t>
    </dgm:pt>
    <dgm:pt modelId="{ACE608BC-1DEE-4882-8330-60F285D00862}" type="pres">
      <dgm:prSet presAssocID="{1685136B-9A75-4E2E-84F4-547D818A6013}" presName="vert1" presStyleCnt="0"/>
      <dgm:spPr/>
    </dgm:pt>
    <dgm:pt modelId="{47F298F0-0AF9-43E8-A73D-E72AC07BE111}" type="pres">
      <dgm:prSet presAssocID="{6EFBC15B-F2D7-4753-84A6-19DCF62764EA}" presName="vertSpace2a" presStyleCnt="0"/>
      <dgm:spPr/>
    </dgm:pt>
    <dgm:pt modelId="{434F16B1-564D-4908-AA7A-E3478A6A0778}" type="pres">
      <dgm:prSet presAssocID="{6EFBC15B-F2D7-4753-84A6-19DCF62764EA}" presName="horz2" presStyleCnt="0"/>
      <dgm:spPr/>
    </dgm:pt>
    <dgm:pt modelId="{606CA7DA-FCB6-4C6D-819F-858E139612F0}" type="pres">
      <dgm:prSet presAssocID="{6EFBC15B-F2D7-4753-84A6-19DCF62764EA}" presName="horzSpace2" presStyleCnt="0"/>
      <dgm:spPr/>
    </dgm:pt>
    <dgm:pt modelId="{FD2F1FBD-9FBB-4123-8408-1AC225E1C074}" type="pres">
      <dgm:prSet presAssocID="{6EFBC15B-F2D7-4753-84A6-19DCF62764EA}" presName="tx2" presStyleLbl="revTx" presStyleIdx="1" presStyleCnt="12"/>
      <dgm:spPr/>
      <dgm:t>
        <a:bodyPr/>
        <a:lstStyle/>
        <a:p>
          <a:endParaRPr lang="en-US"/>
        </a:p>
      </dgm:t>
    </dgm:pt>
    <dgm:pt modelId="{2C60CE96-FC94-4963-9707-CF613DC77C31}" type="pres">
      <dgm:prSet presAssocID="{6EFBC15B-F2D7-4753-84A6-19DCF62764EA}" presName="vert2" presStyleCnt="0"/>
      <dgm:spPr/>
    </dgm:pt>
    <dgm:pt modelId="{DCDD7FC8-B46A-4C34-AE0C-9BFF62E39495}" type="pres">
      <dgm:prSet presAssocID="{6EFBC15B-F2D7-4753-84A6-19DCF62764EA}" presName="thinLine2b" presStyleLbl="callout" presStyleIdx="0" presStyleCnt="10"/>
      <dgm:spPr/>
    </dgm:pt>
    <dgm:pt modelId="{ED50D52E-0CAA-4311-836C-0CB0A79FA0CF}" type="pres">
      <dgm:prSet presAssocID="{6EFBC15B-F2D7-4753-84A6-19DCF62764EA}" presName="vertSpace2b" presStyleCnt="0"/>
      <dgm:spPr/>
    </dgm:pt>
    <dgm:pt modelId="{44AF21EA-CE56-486C-9EF3-72903FD4E748}" type="pres">
      <dgm:prSet presAssocID="{61696FA6-134B-4EA7-9703-8E880783A3D3}" presName="horz2" presStyleCnt="0"/>
      <dgm:spPr/>
    </dgm:pt>
    <dgm:pt modelId="{772F9745-01FF-4AE8-AF15-FFD72844EDB6}" type="pres">
      <dgm:prSet presAssocID="{61696FA6-134B-4EA7-9703-8E880783A3D3}" presName="horzSpace2" presStyleCnt="0"/>
      <dgm:spPr/>
    </dgm:pt>
    <dgm:pt modelId="{A67F6161-8598-441C-A447-8101B38210F8}" type="pres">
      <dgm:prSet presAssocID="{61696FA6-134B-4EA7-9703-8E880783A3D3}" presName="tx2" presStyleLbl="revTx" presStyleIdx="2" presStyleCnt="12"/>
      <dgm:spPr/>
      <dgm:t>
        <a:bodyPr/>
        <a:lstStyle/>
        <a:p>
          <a:endParaRPr lang="en-US"/>
        </a:p>
      </dgm:t>
    </dgm:pt>
    <dgm:pt modelId="{AFFBB428-E59E-4785-A67A-B5BF98A69748}" type="pres">
      <dgm:prSet presAssocID="{61696FA6-134B-4EA7-9703-8E880783A3D3}" presName="vert2" presStyleCnt="0"/>
      <dgm:spPr/>
    </dgm:pt>
    <dgm:pt modelId="{CD06F1E7-24BE-432C-A3E5-FBF6C38E113F}" type="pres">
      <dgm:prSet presAssocID="{61696FA6-134B-4EA7-9703-8E880783A3D3}" presName="thinLine2b" presStyleLbl="callout" presStyleIdx="1" presStyleCnt="10"/>
      <dgm:spPr/>
    </dgm:pt>
    <dgm:pt modelId="{1F756E03-7885-4949-847C-CABEF4BA7C7B}" type="pres">
      <dgm:prSet presAssocID="{61696FA6-134B-4EA7-9703-8E880783A3D3}" presName="vertSpace2b" presStyleCnt="0"/>
      <dgm:spPr/>
    </dgm:pt>
    <dgm:pt modelId="{57CAADF5-38C8-4FB4-A9A6-C2E292B028E8}" type="pres">
      <dgm:prSet presAssocID="{9E8DA33A-6A7E-4F8C-BD4C-AC7932742507}" presName="horz2" presStyleCnt="0"/>
      <dgm:spPr/>
    </dgm:pt>
    <dgm:pt modelId="{BF7560CE-17A9-4DC0-B88B-452C61946AAA}" type="pres">
      <dgm:prSet presAssocID="{9E8DA33A-6A7E-4F8C-BD4C-AC7932742507}" presName="horzSpace2" presStyleCnt="0"/>
      <dgm:spPr/>
    </dgm:pt>
    <dgm:pt modelId="{BFCB19F3-59B0-4700-A243-03677A075263}" type="pres">
      <dgm:prSet presAssocID="{9E8DA33A-6A7E-4F8C-BD4C-AC7932742507}" presName="tx2" presStyleLbl="revTx" presStyleIdx="3" presStyleCnt="12"/>
      <dgm:spPr/>
      <dgm:t>
        <a:bodyPr/>
        <a:lstStyle/>
        <a:p>
          <a:endParaRPr lang="en-US"/>
        </a:p>
      </dgm:t>
    </dgm:pt>
    <dgm:pt modelId="{FEC51208-9B5A-46F7-B184-70634BD36E71}" type="pres">
      <dgm:prSet presAssocID="{9E8DA33A-6A7E-4F8C-BD4C-AC7932742507}" presName="vert2" presStyleCnt="0"/>
      <dgm:spPr/>
    </dgm:pt>
    <dgm:pt modelId="{5DA190C4-82E3-4D46-A4A2-3D162BE9ABB2}" type="pres">
      <dgm:prSet presAssocID="{9E8DA33A-6A7E-4F8C-BD4C-AC7932742507}" presName="thinLine2b" presStyleLbl="callout" presStyleIdx="2" presStyleCnt="10"/>
      <dgm:spPr/>
    </dgm:pt>
    <dgm:pt modelId="{7AF27C19-2529-41EB-ADDB-CA3483DA6190}" type="pres">
      <dgm:prSet presAssocID="{9E8DA33A-6A7E-4F8C-BD4C-AC7932742507}" presName="vertSpace2b" presStyleCnt="0"/>
      <dgm:spPr/>
    </dgm:pt>
    <dgm:pt modelId="{0CD116EF-69AD-4902-84F7-49AE2B3240BC}" type="pres">
      <dgm:prSet presAssocID="{F2DEC50C-A30F-4208-B9CF-55B949CAD82F}" presName="horz2" presStyleCnt="0"/>
      <dgm:spPr/>
    </dgm:pt>
    <dgm:pt modelId="{41E04D4C-3C66-47E1-B6A4-1AB24BF2BF9F}" type="pres">
      <dgm:prSet presAssocID="{F2DEC50C-A30F-4208-B9CF-55B949CAD82F}" presName="horzSpace2" presStyleCnt="0"/>
      <dgm:spPr/>
    </dgm:pt>
    <dgm:pt modelId="{62666309-0FAA-44A7-ABFE-EA7C4EF8AACF}" type="pres">
      <dgm:prSet presAssocID="{F2DEC50C-A30F-4208-B9CF-55B949CAD82F}" presName="tx2" presStyleLbl="revTx" presStyleIdx="4" presStyleCnt="12"/>
      <dgm:spPr/>
      <dgm:t>
        <a:bodyPr/>
        <a:lstStyle/>
        <a:p>
          <a:endParaRPr lang="en-US"/>
        </a:p>
      </dgm:t>
    </dgm:pt>
    <dgm:pt modelId="{5AA65F32-BFA7-4B87-B367-F8175746BC40}" type="pres">
      <dgm:prSet presAssocID="{F2DEC50C-A30F-4208-B9CF-55B949CAD82F}" presName="vert2" presStyleCnt="0"/>
      <dgm:spPr/>
    </dgm:pt>
    <dgm:pt modelId="{0B42CAF3-D655-4ABF-8D51-7A4F8EEA6F71}" type="pres">
      <dgm:prSet presAssocID="{F2DEC50C-A30F-4208-B9CF-55B949CAD82F}" presName="thinLine2b" presStyleLbl="callout" presStyleIdx="3" presStyleCnt="10"/>
      <dgm:spPr/>
    </dgm:pt>
    <dgm:pt modelId="{D7A74341-8A85-4464-8041-B50580966196}" type="pres">
      <dgm:prSet presAssocID="{F2DEC50C-A30F-4208-B9CF-55B949CAD82F}" presName="vertSpace2b" presStyleCnt="0"/>
      <dgm:spPr/>
    </dgm:pt>
    <dgm:pt modelId="{F1F95A64-1EC9-4ED6-9F7E-63C814175C8D}" type="pres">
      <dgm:prSet presAssocID="{50C6EE89-636B-4424-B788-68F7BA9BABA0}" presName="thickLine" presStyleLbl="alignNode1" presStyleIdx="1" presStyleCnt="2"/>
      <dgm:spPr/>
    </dgm:pt>
    <dgm:pt modelId="{AB9CEAB0-9647-472E-917C-01A9B84EB88A}" type="pres">
      <dgm:prSet presAssocID="{50C6EE89-636B-4424-B788-68F7BA9BABA0}" presName="horz1" presStyleCnt="0"/>
      <dgm:spPr/>
    </dgm:pt>
    <dgm:pt modelId="{4EB1FB32-768B-47C1-AC24-D5C229E60AEA}" type="pres">
      <dgm:prSet presAssocID="{50C6EE89-636B-4424-B788-68F7BA9BABA0}" presName="tx1" presStyleLbl="revTx" presStyleIdx="5" presStyleCnt="12"/>
      <dgm:spPr/>
      <dgm:t>
        <a:bodyPr/>
        <a:lstStyle/>
        <a:p>
          <a:endParaRPr lang="en-US"/>
        </a:p>
      </dgm:t>
    </dgm:pt>
    <dgm:pt modelId="{9E8BD7A0-2FFD-41C1-9641-A9BD7574428C}" type="pres">
      <dgm:prSet presAssocID="{50C6EE89-636B-4424-B788-68F7BA9BABA0}" presName="vert1" presStyleCnt="0"/>
      <dgm:spPr/>
    </dgm:pt>
    <dgm:pt modelId="{044BEFDF-7646-4099-8E8C-14D532F30E1F}" type="pres">
      <dgm:prSet presAssocID="{92EF9BE2-E768-412F-882D-DDD2F3880D93}" presName="vertSpace2a" presStyleCnt="0"/>
      <dgm:spPr/>
    </dgm:pt>
    <dgm:pt modelId="{9CDB8024-78FD-4966-B459-0190466E92EF}" type="pres">
      <dgm:prSet presAssocID="{92EF9BE2-E768-412F-882D-DDD2F3880D93}" presName="horz2" presStyleCnt="0"/>
      <dgm:spPr/>
    </dgm:pt>
    <dgm:pt modelId="{5CBAAD2B-15BB-440B-B881-CE31F568795E}" type="pres">
      <dgm:prSet presAssocID="{92EF9BE2-E768-412F-882D-DDD2F3880D93}" presName="horzSpace2" presStyleCnt="0"/>
      <dgm:spPr/>
    </dgm:pt>
    <dgm:pt modelId="{4CD58475-8972-480C-894A-9E467AB15C78}" type="pres">
      <dgm:prSet presAssocID="{92EF9BE2-E768-412F-882D-DDD2F3880D93}" presName="tx2" presStyleLbl="revTx" presStyleIdx="6" presStyleCnt="12"/>
      <dgm:spPr/>
      <dgm:t>
        <a:bodyPr/>
        <a:lstStyle/>
        <a:p>
          <a:endParaRPr lang="en-US"/>
        </a:p>
      </dgm:t>
    </dgm:pt>
    <dgm:pt modelId="{911C7F28-21ED-4493-B119-1626A6A8870D}" type="pres">
      <dgm:prSet presAssocID="{92EF9BE2-E768-412F-882D-DDD2F3880D93}" presName="vert2" presStyleCnt="0"/>
      <dgm:spPr/>
    </dgm:pt>
    <dgm:pt modelId="{95DA8EAC-479B-466F-8248-1E96D1EBCDFF}" type="pres">
      <dgm:prSet presAssocID="{92EF9BE2-E768-412F-882D-DDD2F3880D93}" presName="thinLine2b" presStyleLbl="callout" presStyleIdx="4" presStyleCnt="10"/>
      <dgm:spPr/>
    </dgm:pt>
    <dgm:pt modelId="{306A9F0C-3EB2-43DF-883C-0CA10EBB8818}" type="pres">
      <dgm:prSet presAssocID="{92EF9BE2-E768-412F-882D-DDD2F3880D93}" presName="vertSpace2b" presStyleCnt="0"/>
      <dgm:spPr/>
    </dgm:pt>
    <dgm:pt modelId="{02B22DBD-5371-49C7-92B8-E8CDDD0FBC91}" type="pres">
      <dgm:prSet presAssocID="{4916B642-8ABD-40A2-899D-2E5198DC6A13}" presName="horz2" presStyleCnt="0"/>
      <dgm:spPr/>
    </dgm:pt>
    <dgm:pt modelId="{CBE6BF70-BF01-421F-8273-0611BD1A9790}" type="pres">
      <dgm:prSet presAssocID="{4916B642-8ABD-40A2-899D-2E5198DC6A13}" presName="horzSpace2" presStyleCnt="0"/>
      <dgm:spPr/>
    </dgm:pt>
    <dgm:pt modelId="{924DB1C6-AE04-40EE-B244-1E7214D4AB33}" type="pres">
      <dgm:prSet presAssocID="{4916B642-8ABD-40A2-899D-2E5198DC6A13}" presName="tx2" presStyleLbl="revTx" presStyleIdx="7" presStyleCnt="12"/>
      <dgm:spPr/>
      <dgm:t>
        <a:bodyPr/>
        <a:lstStyle/>
        <a:p>
          <a:endParaRPr lang="en-US"/>
        </a:p>
      </dgm:t>
    </dgm:pt>
    <dgm:pt modelId="{D0E8CB19-2FE1-41D9-B667-39ECBEE3678C}" type="pres">
      <dgm:prSet presAssocID="{4916B642-8ABD-40A2-899D-2E5198DC6A13}" presName="vert2" presStyleCnt="0"/>
      <dgm:spPr/>
    </dgm:pt>
    <dgm:pt modelId="{18F82401-24EE-4CE5-B0B0-4F0EAC2EB982}" type="pres">
      <dgm:prSet presAssocID="{4916B642-8ABD-40A2-899D-2E5198DC6A13}" presName="thinLine2b" presStyleLbl="callout" presStyleIdx="5" presStyleCnt="10"/>
      <dgm:spPr/>
    </dgm:pt>
    <dgm:pt modelId="{1A3E07FA-A016-4D1B-AA48-EA68F29061A5}" type="pres">
      <dgm:prSet presAssocID="{4916B642-8ABD-40A2-899D-2E5198DC6A13}" presName="vertSpace2b" presStyleCnt="0"/>
      <dgm:spPr/>
    </dgm:pt>
    <dgm:pt modelId="{3364EDC2-2C80-485F-8F31-7DC4306FF613}" type="pres">
      <dgm:prSet presAssocID="{2BE34FB9-AC94-43F5-A92E-0595C7C64B11}" presName="horz2" presStyleCnt="0"/>
      <dgm:spPr/>
    </dgm:pt>
    <dgm:pt modelId="{FBF167C8-5F8B-4267-9414-F3465CD9267D}" type="pres">
      <dgm:prSet presAssocID="{2BE34FB9-AC94-43F5-A92E-0595C7C64B11}" presName="horzSpace2" presStyleCnt="0"/>
      <dgm:spPr/>
    </dgm:pt>
    <dgm:pt modelId="{90639870-26E0-4472-9C0B-60EB393177CD}" type="pres">
      <dgm:prSet presAssocID="{2BE34FB9-AC94-43F5-A92E-0595C7C64B11}" presName="tx2" presStyleLbl="revTx" presStyleIdx="8" presStyleCnt="12"/>
      <dgm:spPr/>
      <dgm:t>
        <a:bodyPr/>
        <a:lstStyle/>
        <a:p>
          <a:endParaRPr lang="en-US"/>
        </a:p>
      </dgm:t>
    </dgm:pt>
    <dgm:pt modelId="{3C5345B2-C633-4F5D-84C8-0B94B2EEF56C}" type="pres">
      <dgm:prSet presAssocID="{2BE34FB9-AC94-43F5-A92E-0595C7C64B11}" presName="vert2" presStyleCnt="0"/>
      <dgm:spPr/>
    </dgm:pt>
    <dgm:pt modelId="{C334B83F-2202-4BE4-89BB-E2B34655C859}" type="pres">
      <dgm:prSet presAssocID="{2BE34FB9-AC94-43F5-A92E-0595C7C64B11}" presName="thinLine2b" presStyleLbl="callout" presStyleIdx="6" presStyleCnt="10"/>
      <dgm:spPr/>
    </dgm:pt>
    <dgm:pt modelId="{A249D8F3-5C37-4F56-B267-56C28F495332}" type="pres">
      <dgm:prSet presAssocID="{2BE34FB9-AC94-43F5-A92E-0595C7C64B11}" presName="vertSpace2b" presStyleCnt="0"/>
      <dgm:spPr/>
    </dgm:pt>
    <dgm:pt modelId="{ACC5656E-A905-4A4B-916A-1C961F805A91}" type="pres">
      <dgm:prSet presAssocID="{5A1E88F4-EB39-4B1C-B5C4-991FBCF492A8}" presName="horz2" presStyleCnt="0"/>
      <dgm:spPr/>
    </dgm:pt>
    <dgm:pt modelId="{BA91AA34-B98D-46D1-85E8-4A5661A5EE23}" type="pres">
      <dgm:prSet presAssocID="{5A1E88F4-EB39-4B1C-B5C4-991FBCF492A8}" presName="horzSpace2" presStyleCnt="0"/>
      <dgm:spPr/>
    </dgm:pt>
    <dgm:pt modelId="{36F12B29-86F1-4DE0-80F5-C01CD54D0F7E}" type="pres">
      <dgm:prSet presAssocID="{5A1E88F4-EB39-4B1C-B5C4-991FBCF492A8}" presName="tx2" presStyleLbl="revTx" presStyleIdx="9" presStyleCnt="12"/>
      <dgm:spPr/>
      <dgm:t>
        <a:bodyPr/>
        <a:lstStyle/>
        <a:p>
          <a:endParaRPr lang="en-US"/>
        </a:p>
      </dgm:t>
    </dgm:pt>
    <dgm:pt modelId="{A328066D-E207-435E-9320-0B846EFDAE84}" type="pres">
      <dgm:prSet presAssocID="{5A1E88F4-EB39-4B1C-B5C4-991FBCF492A8}" presName="vert2" presStyleCnt="0"/>
      <dgm:spPr/>
    </dgm:pt>
    <dgm:pt modelId="{E6ACDACE-8E44-49DB-969D-497B1424F1A5}" type="pres">
      <dgm:prSet presAssocID="{5A1E88F4-EB39-4B1C-B5C4-991FBCF492A8}" presName="thinLine2b" presStyleLbl="callout" presStyleIdx="7" presStyleCnt="10"/>
      <dgm:spPr/>
    </dgm:pt>
    <dgm:pt modelId="{71CB762F-1B90-499F-83A8-E42900684F29}" type="pres">
      <dgm:prSet presAssocID="{5A1E88F4-EB39-4B1C-B5C4-991FBCF492A8}" presName="vertSpace2b" presStyleCnt="0"/>
      <dgm:spPr/>
    </dgm:pt>
    <dgm:pt modelId="{D30C809F-76A2-4443-8D67-9F37A0377A9D}" type="pres">
      <dgm:prSet presAssocID="{79393F82-85A6-4A4F-86FE-34D12DD09CD4}" presName="horz2" presStyleCnt="0"/>
      <dgm:spPr/>
    </dgm:pt>
    <dgm:pt modelId="{620CD3F0-1478-402F-87D1-127159D60C3C}" type="pres">
      <dgm:prSet presAssocID="{79393F82-85A6-4A4F-86FE-34D12DD09CD4}" presName="horzSpace2" presStyleCnt="0"/>
      <dgm:spPr/>
    </dgm:pt>
    <dgm:pt modelId="{14908C50-D44A-4142-9B6A-5098D983142D}" type="pres">
      <dgm:prSet presAssocID="{79393F82-85A6-4A4F-86FE-34D12DD09CD4}" presName="tx2" presStyleLbl="revTx" presStyleIdx="10" presStyleCnt="12"/>
      <dgm:spPr/>
      <dgm:t>
        <a:bodyPr/>
        <a:lstStyle/>
        <a:p>
          <a:endParaRPr lang="en-US"/>
        </a:p>
      </dgm:t>
    </dgm:pt>
    <dgm:pt modelId="{A922E68D-0851-4A03-8788-07A8B4E61BA3}" type="pres">
      <dgm:prSet presAssocID="{79393F82-85A6-4A4F-86FE-34D12DD09CD4}" presName="vert2" presStyleCnt="0"/>
      <dgm:spPr/>
    </dgm:pt>
    <dgm:pt modelId="{D4626CEE-A03B-478C-82E2-1863661AA420}" type="pres">
      <dgm:prSet presAssocID="{79393F82-85A6-4A4F-86FE-34D12DD09CD4}" presName="thinLine2b" presStyleLbl="callout" presStyleIdx="8" presStyleCnt="10"/>
      <dgm:spPr/>
    </dgm:pt>
    <dgm:pt modelId="{11FD49A3-A28D-4300-A485-879CD11BBF61}" type="pres">
      <dgm:prSet presAssocID="{79393F82-85A6-4A4F-86FE-34D12DD09CD4}" presName="vertSpace2b" presStyleCnt="0"/>
      <dgm:spPr/>
    </dgm:pt>
    <dgm:pt modelId="{7C9E2803-677E-4E30-A737-EE44D825E4C0}" type="pres">
      <dgm:prSet presAssocID="{8024221A-DA47-4B75-95AF-113FDCFDA346}" presName="horz2" presStyleCnt="0"/>
      <dgm:spPr/>
    </dgm:pt>
    <dgm:pt modelId="{B89FD8EB-6F53-430D-A6A7-16FB884715B3}" type="pres">
      <dgm:prSet presAssocID="{8024221A-DA47-4B75-95AF-113FDCFDA346}" presName="horzSpace2" presStyleCnt="0"/>
      <dgm:spPr/>
    </dgm:pt>
    <dgm:pt modelId="{79B1FDEC-C80E-42A3-ADE4-68185F4509B4}" type="pres">
      <dgm:prSet presAssocID="{8024221A-DA47-4B75-95AF-113FDCFDA346}" presName="tx2" presStyleLbl="revTx" presStyleIdx="11" presStyleCnt="12"/>
      <dgm:spPr/>
      <dgm:t>
        <a:bodyPr/>
        <a:lstStyle/>
        <a:p>
          <a:endParaRPr lang="en-US"/>
        </a:p>
      </dgm:t>
    </dgm:pt>
    <dgm:pt modelId="{E765551E-818A-4252-A6E7-868A9C25A650}" type="pres">
      <dgm:prSet presAssocID="{8024221A-DA47-4B75-95AF-113FDCFDA346}" presName="vert2" presStyleCnt="0"/>
      <dgm:spPr/>
    </dgm:pt>
    <dgm:pt modelId="{EA535D6C-2401-4EF1-B2EE-2460DEA380E0}" type="pres">
      <dgm:prSet presAssocID="{8024221A-DA47-4B75-95AF-113FDCFDA346}" presName="thinLine2b" presStyleLbl="callout" presStyleIdx="9" presStyleCnt="10"/>
      <dgm:spPr/>
    </dgm:pt>
    <dgm:pt modelId="{149D118B-77B3-4C07-B2A5-ABC7B525451D}" type="pres">
      <dgm:prSet presAssocID="{8024221A-DA47-4B75-95AF-113FDCFDA346}" presName="vertSpace2b" presStyleCnt="0"/>
      <dgm:spPr/>
    </dgm:pt>
  </dgm:ptLst>
  <dgm:cxnLst>
    <dgm:cxn modelId="{DA996A2B-9C18-4160-8FBB-BF6CE92E8A6A}" type="presOf" srcId="{229B0195-DC71-49F8-99D1-EE7471603165}" destId="{87F6C59B-251A-4607-8404-CE32B6979F77}" srcOrd="0" destOrd="0" presId="urn:microsoft.com/office/officeart/2008/layout/LinedList"/>
    <dgm:cxn modelId="{4B38AAEF-8622-4D8A-AD40-423D27859DC0}" srcId="{229B0195-DC71-49F8-99D1-EE7471603165}" destId="{1685136B-9A75-4E2E-84F4-547D818A6013}" srcOrd="0" destOrd="0" parTransId="{B66FBC06-9E2B-45B5-8D1E-E44A9A6CD972}" sibTransId="{FA4B4C44-8C5E-4141-A5F9-9DCC1336BAF9}"/>
    <dgm:cxn modelId="{8B13A20C-9B24-4241-A593-887A4350AE28}" type="presOf" srcId="{79393F82-85A6-4A4F-86FE-34D12DD09CD4}" destId="{14908C50-D44A-4142-9B6A-5098D983142D}" srcOrd="0" destOrd="0" presId="urn:microsoft.com/office/officeart/2008/layout/LinedList"/>
    <dgm:cxn modelId="{59C1733F-DED4-411A-A14D-8B19220C3DD6}" srcId="{50C6EE89-636B-4424-B788-68F7BA9BABA0}" destId="{79393F82-85A6-4A4F-86FE-34D12DD09CD4}" srcOrd="4" destOrd="0" parTransId="{A7F4A374-BF69-4405-A218-F0B3DA2D5EBA}" sibTransId="{0726AE29-714E-42A7-B6B9-DCA6796AE3F8}"/>
    <dgm:cxn modelId="{25C01E00-42C9-4138-A2B2-DE5EB0934EF6}" type="presOf" srcId="{5A1E88F4-EB39-4B1C-B5C4-991FBCF492A8}" destId="{36F12B29-86F1-4DE0-80F5-C01CD54D0F7E}" srcOrd="0" destOrd="0" presId="urn:microsoft.com/office/officeart/2008/layout/LinedList"/>
    <dgm:cxn modelId="{2CD63883-D639-44A4-BAB7-7BB07FF4F271}" srcId="{50C6EE89-636B-4424-B788-68F7BA9BABA0}" destId="{8024221A-DA47-4B75-95AF-113FDCFDA346}" srcOrd="5" destOrd="0" parTransId="{F993F1CB-93FA-4D8F-B099-6E9088158782}" sibTransId="{5AEA3FC1-F69D-4D80-A9BE-58A984742999}"/>
    <dgm:cxn modelId="{5DADCB8E-2226-4D17-9214-9600E238DE9F}" type="presOf" srcId="{F2DEC50C-A30F-4208-B9CF-55B949CAD82F}" destId="{62666309-0FAA-44A7-ABFE-EA7C4EF8AACF}" srcOrd="0" destOrd="0" presId="urn:microsoft.com/office/officeart/2008/layout/LinedList"/>
    <dgm:cxn modelId="{BD10CF3E-1988-4C6F-A305-1BD5ACAE324D}" type="presOf" srcId="{92EF9BE2-E768-412F-882D-DDD2F3880D93}" destId="{4CD58475-8972-480C-894A-9E467AB15C78}" srcOrd="0" destOrd="0" presId="urn:microsoft.com/office/officeart/2008/layout/LinedList"/>
    <dgm:cxn modelId="{78C63E9A-055E-4513-B8E0-6352947E5CD8}" srcId="{229B0195-DC71-49F8-99D1-EE7471603165}" destId="{50C6EE89-636B-4424-B788-68F7BA9BABA0}" srcOrd="1" destOrd="0" parTransId="{000E1449-53BE-4F75-AC0E-DF8D057508FC}" sibTransId="{3F4227EA-879F-4A47-B6B1-0A79D8CDD101}"/>
    <dgm:cxn modelId="{807E8A8C-0F61-478D-ABC4-F1A857C30A1F}" type="presOf" srcId="{2BE34FB9-AC94-43F5-A92E-0595C7C64B11}" destId="{90639870-26E0-4472-9C0B-60EB393177CD}" srcOrd="0" destOrd="0" presId="urn:microsoft.com/office/officeart/2008/layout/LinedList"/>
    <dgm:cxn modelId="{DE862D25-F009-4122-8D1A-57C456BAD3C5}" type="presOf" srcId="{4916B642-8ABD-40A2-899D-2E5198DC6A13}" destId="{924DB1C6-AE04-40EE-B244-1E7214D4AB33}" srcOrd="0" destOrd="0" presId="urn:microsoft.com/office/officeart/2008/layout/LinedList"/>
    <dgm:cxn modelId="{22E3722B-AF10-48D4-AD84-7E1D5582C422}" srcId="{1685136B-9A75-4E2E-84F4-547D818A6013}" destId="{9E8DA33A-6A7E-4F8C-BD4C-AC7932742507}" srcOrd="2" destOrd="0" parTransId="{E69B63A7-BBCC-492B-ABC9-A706A89696B0}" sibTransId="{C83F5501-D2DE-467E-BE03-D94EFFF390F1}"/>
    <dgm:cxn modelId="{73384709-B74E-44DD-92B4-58C1288E0736}" srcId="{1685136B-9A75-4E2E-84F4-547D818A6013}" destId="{61696FA6-134B-4EA7-9703-8E880783A3D3}" srcOrd="1" destOrd="0" parTransId="{7922E314-C3EE-4F75-BECF-14536A4938CA}" sibTransId="{B41A739F-83E5-4FC5-968D-1BC2C8983D82}"/>
    <dgm:cxn modelId="{1BA0A7DF-D86E-4586-964B-14F6F4B6040C}" type="presOf" srcId="{50C6EE89-636B-4424-B788-68F7BA9BABA0}" destId="{4EB1FB32-768B-47C1-AC24-D5C229E60AEA}" srcOrd="0" destOrd="0" presId="urn:microsoft.com/office/officeart/2008/layout/LinedList"/>
    <dgm:cxn modelId="{9DBD7E43-102D-45E6-B2D8-020C3A51FCBB}" type="presOf" srcId="{1685136B-9A75-4E2E-84F4-547D818A6013}" destId="{FD30F4F2-6DA1-4748-B6D2-D975027FE359}" srcOrd="0" destOrd="0" presId="urn:microsoft.com/office/officeart/2008/layout/LinedList"/>
    <dgm:cxn modelId="{DCC5FD6D-47C0-48C3-8573-0198C275A954}" srcId="{50C6EE89-636B-4424-B788-68F7BA9BABA0}" destId="{5A1E88F4-EB39-4B1C-B5C4-991FBCF492A8}" srcOrd="3" destOrd="0" parTransId="{0467A82B-3F63-4232-A6C3-30A16A8A1926}" sibTransId="{D38D1D5F-C6D0-4605-8105-4ACBC90F9B4F}"/>
    <dgm:cxn modelId="{60177B42-8A49-4FAC-9F33-6B54E1510AD4}" srcId="{1685136B-9A75-4E2E-84F4-547D818A6013}" destId="{F2DEC50C-A30F-4208-B9CF-55B949CAD82F}" srcOrd="3" destOrd="0" parTransId="{DE6D2B32-34EB-44D0-8F8B-B06A636D46F4}" sibTransId="{64895943-FCF5-451A-A618-84CA921D549D}"/>
    <dgm:cxn modelId="{0AB31EB8-1F84-4ACA-BDB1-DDC582433225}" srcId="{50C6EE89-636B-4424-B788-68F7BA9BABA0}" destId="{92EF9BE2-E768-412F-882D-DDD2F3880D93}" srcOrd="0" destOrd="0" parTransId="{2F09BA66-9DD4-41F1-89F1-74640853159B}" sibTransId="{E01667A6-B536-406D-8F51-01095C626AD1}"/>
    <dgm:cxn modelId="{1D7A0D8B-D291-4BA8-B15C-2B8A229B6AF5}" srcId="{1685136B-9A75-4E2E-84F4-547D818A6013}" destId="{6EFBC15B-F2D7-4753-84A6-19DCF62764EA}" srcOrd="0" destOrd="0" parTransId="{7488F5A5-94FF-4D4C-B6ED-2A2AF6DDBCA0}" sibTransId="{6D3B9E19-A22F-4DC6-A1AE-96E49BDD4856}"/>
    <dgm:cxn modelId="{DBC4436F-5462-4C71-8028-CAF4AE4533E3}" type="presOf" srcId="{8024221A-DA47-4B75-95AF-113FDCFDA346}" destId="{79B1FDEC-C80E-42A3-ADE4-68185F4509B4}" srcOrd="0" destOrd="0" presId="urn:microsoft.com/office/officeart/2008/layout/LinedList"/>
    <dgm:cxn modelId="{8C9FC8FA-52E5-4A84-B085-29235897B6D8}" type="presOf" srcId="{9E8DA33A-6A7E-4F8C-BD4C-AC7932742507}" destId="{BFCB19F3-59B0-4700-A243-03677A075263}" srcOrd="0" destOrd="0" presId="urn:microsoft.com/office/officeart/2008/layout/LinedList"/>
    <dgm:cxn modelId="{FB84D551-D3C1-464A-AE94-D6D9BC555281}" srcId="{50C6EE89-636B-4424-B788-68F7BA9BABA0}" destId="{2BE34FB9-AC94-43F5-A92E-0595C7C64B11}" srcOrd="2" destOrd="0" parTransId="{621B43A1-5E5F-4B95-ADE7-7593442A2C4C}" sibTransId="{C1296CB5-511A-4E1B-BBDF-C751215BE4DA}"/>
    <dgm:cxn modelId="{F12DDEB2-C31A-4C47-9E6C-8171C6274798}" type="presOf" srcId="{6EFBC15B-F2D7-4753-84A6-19DCF62764EA}" destId="{FD2F1FBD-9FBB-4123-8408-1AC225E1C074}" srcOrd="0" destOrd="0" presId="urn:microsoft.com/office/officeart/2008/layout/LinedList"/>
    <dgm:cxn modelId="{D261B950-6E6B-441F-B7C2-4BC5398AEFC9}" srcId="{50C6EE89-636B-4424-B788-68F7BA9BABA0}" destId="{4916B642-8ABD-40A2-899D-2E5198DC6A13}" srcOrd="1" destOrd="0" parTransId="{735B5164-A744-4B15-87B9-C5FE194D35F1}" sibTransId="{EC185185-84E1-48A7-B9BA-F9CE210AF563}"/>
    <dgm:cxn modelId="{B959FE67-C48C-4665-84CA-D71FCEE2D390}" type="presOf" srcId="{61696FA6-134B-4EA7-9703-8E880783A3D3}" destId="{A67F6161-8598-441C-A447-8101B38210F8}" srcOrd="0" destOrd="0" presId="urn:microsoft.com/office/officeart/2008/layout/LinedList"/>
    <dgm:cxn modelId="{BB713054-3E05-422F-8741-7EA287A2E820}" type="presParOf" srcId="{87F6C59B-251A-4607-8404-CE32B6979F77}" destId="{1DB8EDA4-E68F-46BA-842F-99A6016550C5}" srcOrd="0" destOrd="0" presId="urn:microsoft.com/office/officeart/2008/layout/LinedList"/>
    <dgm:cxn modelId="{8236A5CF-8B03-4072-A057-3FAA10894596}" type="presParOf" srcId="{87F6C59B-251A-4607-8404-CE32B6979F77}" destId="{8D76F9BD-C3D0-4E7F-B6FC-5CE388901633}" srcOrd="1" destOrd="0" presId="urn:microsoft.com/office/officeart/2008/layout/LinedList"/>
    <dgm:cxn modelId="{322DC208-5C1D-4A33-B983-8C6EA0710847}" type="presParOf" srcId="{8D76F9BD-C3D0-4E7F-B6FC-5CE388901633}" destId="{FD30F4F2-6DA1-4748-B6D2-D975027FE359}" srcOrd="0" destOrd="0" presId="urn:microsoft.com/office/officeart/2008/layout/LinedList"/>
    <dgm:cxn modelId="{45AC38E5-1AF0-467A-8C9C-6AD65F0E654A}" type="presParOf" srcId="{8D76F9BD-C3D0-4E7F-B6FC-5CE388901633}" destId="{ACE608BC-1DEE-4882-8330-60F285D00862}" srcOrd="1" destOrd="0" presId="urn:microsoft.com/office/officeart/2008/layout/LinedList"/>
    <dgm:cxn modelId="{4BEF0063-F3DB-4D7E-B885-5EBFFCA17365}" type="presParOf" srcId="{ACE608BC-1DEE-4882-8330-60F285D00862}" destId="{47F298F0-0AF9-43E8-A73D-E72AC07BE111}" srcOrd="0" destOrd="0" presId="urn:microsoft.com/office/officeart/2008/layout/LinedList"/>
    <dgm:cxn modelId="{03C8AF0C-9E42-48FE-8446-DBF850F97BA4}" type="presParOf" srcId="{ACE608BC-1DEE-4882-8330-60F285D00862}" destId="{434F16B1-564D-4908-AA7A-E3478A6A0778}" srcOrd="1" destOrd="0" presId="urn:microsoft.com/office/officeart/2008/layout/LinedList"/>
    <dgm:cxn modelId="{9CA093FF-AB9B-446A-9372-D33EB36799B9}" type="presParOf" srcId="{434F16B1-564D-4908-AA7A-E3478A6A0778}" destId="{606CA7DA-FCB6-4C6D-819F-858E139612F0}" srcOrd="0" destOrd="0" presId="urn:microsoft.com/office/officeart/2008/layout/LinedList"/>
    <dgm:cxn modelId="{1957DA37-2CD9-48D6-8476-F9AAAE8800C4}" type="presParOf" srcId="{434F16B1-564D-4908-AA7A-E3478A6A0778}" destId="{FD2F1FBD-9FBB-4123-8408-1AC225E1C074}" srcOrd="1" destOrd="0" presId="urn:microsoft.com/office/officeart/2008/layout/LinedList"/>
    <dgm:cxn modelId="{2943B391-FB9D-4047-BC14-9CB90B46F0A2}" type="presParOf" srcId="{434F16B1-564D-4908-AA7A-E3478A6A0778}" destId="{2C60CE96-FC94-4963-9707-CF613DC77C31}" srcOrd="2" destOrd="0" presId="urn:microsoft.com/office/officeart/2008/layout/LinedList"/>
    <dgm:cxn modelId="{8AC70EB8-3D0E-4C18-96AF-7F81A9A2C82C}" type="presParOf" srcId="{ACE608BC-1DEE-4882-8330-60F285D00862}" destId="{DCDD7FC8-B46A-4C34-AE0C-9BFF62E39495}" srcOrd="2" destOrd="0" presId="urn:microsoft.com/office/officeart/2008/layout/LinedList"/>
    <dgm:cxn modelId="{BAD0D4E9-2672-49C4-8E04-AF2BFD2F7BC2}" type="presParOf" srcId="{ACE608BC-1DEE-4882-8330-60F285D00862}" destId="{ED50D52E-0CAA-4311-836C-0CB0A79FA0CF}" srcOrd="3" destOrd="0" presId="urn:microsoft.com/office/officeart/2008/layout/LinedList"/>
    <dgm:cxn modelId="{CD659CFA-0490-4B9A-820D-DB1193B2A5BC}" type="presParOf" srcId="{ACE608BC-1DEE-4882-8330-60F285D00862}" destId="{44AF21EA-CE56-486C-9EF3-72903FD4E748}" srcOrd="4" destOrd="0" presId="urn:microsoft.com/office/officeart/2008/layout/LinedList"/>
    <dgm:cxn modelId="{A0C7D1E6-A7CD-4DDA-856F-99E3D9B5F9E6}" type="presParOf" srcId="{44AF21EA-CE56-486C-9EF3-72903FD4E748}" destId="{772F9745-01FF-4AE8-AF15-FFD72844EDB6}" srcOrd="0" destOrd="0" presId="urn:microsoft.com/office/officeart/2008/layout/LinedList"/>
    <dgm:cxn modelId="{2B5CE740-B319-49C9-A8C3-1CCE9D27F266}" type="presParOf" srcId="{44AF21EA-CE56-486C-9EF3-72903FD4E748}" destId="{A67F6161-8598-441C-A447-8101B38210F8}" srcOrd="1" destOrd="0" presId="urn:microsoft.com/office/officeart/2008/layout/LinedList"/>
    <dgm:cxn modelId="{A3654F03-0353-4164-AC8A-1A5C3B546441}" type="presParOf" srcId="{44AF21EA-CE56-486C-9EF3-72903FD4E748}" destId="{AFFBB428-E59E-4785-A67A-B5BF98A69748}" srcOrd="2" destOrd="0" presId="urn:microsoft.com/office/officeart/2008/layout/LinedList"/>
    <dgm:cxn modelId="{31B7F43B-4E63-4F91-83FE-656966351F13}" type="presParOf" srcId="{ACE608BC-1DEE-4882-8330-60F285D00862}" destId="{CD06F1E7-24BE-432C-A3E5-FBF6C38E113F}" srcOrd="5" destOrd="0" presId="urn:microsoft.com/office/officeart/2008/layout/LinedList"/>
    <dgm:cxn modelId="{C00E28DB-4DEE-4294-B045-CD16ACD2BE37}" type="presParOf" srcId="{ACE608BC-1DEE-4882-8330-60F285D00862}" destId="{1F756E03-7885-4949-847C-CABEF4BA7C7B}" srcOrd="6" destOrd="0" presId="urn:microsoft.com/office/officeart/2008/layout/LinedList"/>
    <dgm:cxn modelId="{02B7E0BC-1903-4096-A509-5E536E00D9D0}" type="presParOf" srcId="{ACE608BC-1DEE-4882-8330-60F285D00862}" destId="{57CAADF5-38C8-4FB4-A9A6-C2E292B028E8}" srcOrd="7" destOrd="0" presId="urn:microsoft.com/office/officeart/2008/layout/LinedList"/>
    <dgm:cxn modelId="{40CDC754-4B69-47E6-B86B-765B59FF5A1C}" type="presParOf" srcId="{57CAADF5-38C8-4FB4-A9A6-C2E292B028E8}" destId="{BF7560CE-17A9-4DC0-B88B-452C61946AAA}" srcOrd="0" destOrd="0" presId="urn:microsoft.com/office/officeart/2008/layout/LinedList"/>
    <dgm:cxn modelId="{0746922F-3BCD-4C75-87A1-F6EBE216D5B6}" type="presParOf" srcId="{57CAADF5-38C8-4FB4-A9A6-C2E292B028E8}" destId="{BFCB19F3-59B0-4700-A243-03677A075263}" srcOrd="1" destOrd="0" presId="urn:microsoft.com/office/officeart/2008/layout/LinedList"/>
    <dgm:cxn modelId="{1DD5305B-2386-4492-AEF8-368AECAABC1B}" type="presParOf" srcId="{57CAADF5-38C8-4FB4-A9A6-C2E292B028E8}" destId="{FEC51208-9B5A-46F7-B184-70634BD36E71}" srcOrd="2" destOrd="0" presId="urn:microsoft.com/office/officeart/2008/layout/LinedList"/>
    <dgm:cxn modelId="{02C8C30B-30BA-45E8-9477-0EBFEA797CA9}" type="presParOf" srcId="{ACE608BC-1DEE-4882-8330-60F285D00862}" destId="{5DA190C4-82E3-4D46-A4A2-3D162BE9ABB2}" srcOrd="8" destOrd="0" presId="urn:microsoft.com/office/officeart/2008/layout/LinedList"/>
    <dgm:cxn modelId="{ED8EA117-90F3-4D2D-BF8B-1C88FB23ACCE}" type="presParOf" srcId="{ACE608BC-1DEE-4882-8330-60F285D00862}" destId="{7AF27C19-2529-41EB-ADDB-CA3483DA6190}" srcOrd="9" destOrd="0" presId="urn:microsoft.com/office/officeart/2008/layout/LinedList"/>
    <dgm:cxn modelId="{567BC80B-1249-4226-B8C8-6067F84632B1}" type="presParOf" srcId="{ACE608BC-1DEE-4882-8330-60F285D00862}" destId="{0CD116EF-69AD-4902-84F7-49AE2B3240BC}" srcOrd="10" destOrd="0" presId="urn:microsoft.com/office/officeart/2008/layout/LinedList"/>
    <dgm:cxn modelId="{73799E8F-0D3C-4683-82A3-351866035CA2}" type="presParOf" srcId="{0CD116EF-69AD-4902-84F7-49AE2B3240BC}" destId="{41E04D4C-3C66-47E1-B6A4-1AB24BF2BF9F}" srcOrd="0" destOrd="0" presId="urn:microsoft.com/office/officeart/2008/layout/LinedList"/>
    <dgm:cxn modelId="{4E316A69-2D92-4CB1-A3E6-C39EBC2B4B14}" type="presParOf" srcId="{0CD116EF-69AD-4902-84F7-49AE2B3240BC}" destId="{62666309-0FAA-44A7-ABFE-EA7C4EF8AACF}" srcOrd="1" destOrd="0" presId="urn:microsoft.com/office/officeart/2008/layout/LinedList"/>
    <dgm:cxn modelId="{63BFCEA3-D8E7-4219-BEE2-4028894605C2}" type="presParOf" srcId="{0CD116EF-69AD-4902-84F7-49AE2B3240BC}" destId="{5AA65F32-BFA7-4B87-B367-F8175746BC40}" srcOrd="2" destOrd="0" presId="urn:microsoft.com/office/officeart/2008/layout/LinedList"/>
    <dgm:cxn modelId="{5645776B-5A92-4621-872B-58354CF4D2BF}" type="presParOf" srcId="{ACE608BC-1DEE-4882-8330-60F285D00862}" destId="{0B42CAF3-D655-4ABF-8D51-7A4F8EEA6F71}" srcOrd="11" destOrd="0" presId="urn:microsoft.com/office/officeart/2008/layout/LinedList"/>
    <dgm:cxn modelId="{70D46FB6-9100-4427-AA38-AF5F2F73369E}" type="presParOf" srcId="{ACE608BC-1DEE-4882-8330-60F285D00862}" destId="{D7A74341-8A85-4464-8041-B50580966196}" srcOrd="12" destOrd="0" presId="urn:microsoft.com/office/officeart/2008/layout/LinedList"/>
    <dgm:cxn modelId="{5F9C213F-E307-454E-AD48-171000C2F0B6}" type="presParOf" srcId="{87F6C59B-251A-4607-8404-CE32B6979F77}" destId="{F1F95A64-1EC9-4ED6-9F7E-63C814175C8D}" srcOrd="2" destOrd="0" presId="urn:microsoft.com/office/officeart/2008/layout/LinedList"/>
    <dgm:cxn modelId="{05F1564D-8647-4091-BB50-53166C6F1212}" type="presParOf" srcId="{87F6C59B-251A-4607-8404-CE32B6979F77}" destId="{AB9CEAB0-9647-472E-917C-01A9B84EB88A}" srcOrd="3" destOrd="0" presId="urn:microsoft.com/office/officeart/2008/layout/LinedList"/>
    <dgm:cxn modelId="{F9DED186-E1AF-459B-93FB-C408BE0AB3E8}" type="presParOf" srcId="{AB9CEAB0-9647-472E-917C-01A9B84EB88A}" destId="{4EB1FB32-768B-47C1-AC24-D5C229E60AEA}" srcOrd="0" destOrd="0" presId="urn:microsoft.com/office/officeart/2008/layout/LinedList"/>
    <dgm:cxn modelId="{407C040C-7BEB-45DC-8411-4282361E305C}" type="presParOf" srcId="{AB9CEAB0-9647-472E-917C-01A9B84EB88A}" destId="{9E8BD7A0-2FFD-41C1-9641-A9BD7574428C}" srcOrd="1" destOrd="0" presId="urn:microsoft.com/office/officeart/2008/layout/LinedList"/>
    <dgm:cxn modelId="{8ED46C02-618F-4881-94B3-E536101EFE38}" type="presParOf" srcId="{9E8BD7A0-2FFD-41C1-9641-A9BD7574428C}" destId="{044BEFDF-7646-4099-8E8C-14D532F30E1F}" srcOrd="0" destOrd="0" presId="urn:microsoft.com/office/officeart/2008/layout/LinedList"/>
    <dgm:cxn modelId="{2DEFE757-99D3-491B-B04B-C2294ACCD260}" type="presParOf" srcId="{9E8BD7A0-2FFD-41C1-9641-A9BD7574428C}" destId="{9CDB8024-78FD-4966-B459-0190466E92EF}" srcOrd="1" destOrd="0" presId="urn:microsoft.com/office/officeart/2008/layout/LinedList"/>
    <dgm:cxn modelId="{2BF79766-3928-41EB-9A7E-108626F3693E}" type="presParOf" srcId="{9CDB8024-78FD-4966-B459-0190466E92EF}" destId="{5CBAAD2B-15BB-440B-B881-CE31F568795E}" srcOrd="0" destOrd="0" presId="urn:microsoft.com/office/officeart/2008/layout/LinedList"/>
    <dgm:cxn modelId="{71CC2BC8-07BC-46B1-9199-B37F02B6B94B}" type="presParOf" srcId="{9CDB8024-78FD-4966-B459-0190466E92EF}" destId="{4CD58475-8972-480C-894A-9E467AB15C78}" srcOrd="1" destOrd="0" presId="urn:microsoft.com/office/officeart/2008/layout/LinedList"/>
    <dgm:cxn modelId="{6680DA78-9903-4D77-9465-5D483A62BDA0}" type="presParOf" srcId="{9CDB8024-78FD-4966-B459-0190466E92EF}" destId="{911C7F28-21ED-4493-B119-1626A6A8870D}" srcOrd="2" destOrd="0" presId="urn:microsoft.com/office/officeart/2008/layout/LinedList"/>
    <dgm:cxn modelId="{C815C6E0-F94C-4C07-93D9-8A92D899A581}" type="presParOf" srcId="{9E8BD7A0-2FFD-41C1-9641-A9BD7574428C}" destId="{95DA8EAC-479B-466F-8248-1E96D1EBCDFF}" srcOrd="2" destOrd="0" presId="urn:microsoft.com/office/officeart/2008/layout/LinedList"/>
    <dgm:cxn modelId="{B3DF7BF1-A472-4D4A-BACE-67F77A99789F}" type="presParOf" srcId="{9E8BD7A0-2FFD-41C1-9641-A9BD7574428C}" destId="{306A9F0C-3EB2-43DF-883C-0CA10EBB8818}" srcOrd="3" destOrd="0" presId="urn:microsoft.com/office/officeart/2008/layout/LinedList"/>
    <dgm:cxn modelId="{7B8193CC-9D56-416A-8E83-A6FD4DAC9F8D}" type="presParOf" srcId="{9E8BD7A0-2FFD-41C1-9641-A9BD7574428C}" destId="{02B22DBD-5371-49C7-92B8-E8CDDD0FBC91}" srcOrd="4" destOrd="0" presId="urn:microsoft.com/office/officeart/2008/layout/LinedList"/>
    <dgm:cxn modelId="{7286C209-1127-40E5-A993-6A8491869DA4}" type="presParOf" srcId="{02B22DBD-5371-49C7-92B8-E8CDDD0FBC91}" destId="{CBE6BF70-BF01-421F-8273-0611BD1A9790}" srcOrd="0" destOrd="0" presId="urn:microsoft.com/office/officeart/2008/layout/LinedList"/>
    <dgm:cxn modelId="{9454A675-0CBC-4467-BA34-1F77B6DD0A5E}" type="presParOf" srcId="{02B22DBD-5371-49C7-92B8-E8CDDD0FBC91}" destId="{924DB1C6-AE04-40EE-B244-1E7214D4AB33}" srcOrd="1" destOrd="0" presId="urn:microsoft.com/office/officeart/2008/layout/LinedList"/>
    <dgm:cxn modelId="{43110810-35B9-4CFE-93C1-4DBA43656434}" type="presParOf" srcId="{02B22DBD-5371-49C7-92B8-E8CDDD0FBC91}" destId="{D0E8CB19-2FE1-41D9-B667-39ECBEE3678C}" srcOrd="2" destOrd="0" presId="urn:microsoft.com/office/officeart/2008/layout/LinedList"/>
    <dgm:cxn modelId="{BE90589E-7D34-4DE8-8A40-0CCF1E1CA074}" type="presParOf" srcId="{9E8BD7A0-2FFD-41C1-9641-A9BD7574428C}" destId="{18F82401-24EE-4CE5-B0B0-4F0EAC2EB982}" srcOrd="5" destOrd="0" presId="urn:microsoft.com/office/officeart/2008/layout/LinedList"/>
    <dgm:cxn modelId="{9849CB1A-0326-4928-B57B-83A74AD6DD6A}" type="presParOf" srcId="{9E8BD7A0-2FFD-41C1-9641-A9BD7574428C}" destId="{1A3E07FA-A016-4D1B-AA48-EA68F29061A5}" srcOrd="6" destOrd="0" presId="urn:microsoft.com/office/officeart/2008/layout/LinedList"/>
    <dgm:cxn modelId="{189AFB17-B0E0-4F22-9E74-C869572385C7}" type="presParOf" srcId="{9E8BD7A0-2FFD-41C1-9641-A9BD7574428C}" destId="{3364EDC2-2C80-485F-8F31-7DC4306FF613}" srcOrd="7" destOrd="0" presId="urn:microsoft.com/office/officeart/2008/layout/LinedList"/>
    <dgm:cxn modelId="{36295857-4E87-43E2-8393-D2EFFF0B0417}" type="presParOf" srcId="{3364EDC2-2C80-485F-8F31-7DC4306FF613}" destId="{FBF167C8-5F8B-4267-9414-F3465CD9267D}" srcOrd="0" destOrd="0" presId="urn:microsoft.com/office/officeart/2008/layout/LinedList"/>
    <dgm:cxn modelId="{CF124E80-41EB-422E-B243-92637F4C3AA2}" type="presParOf" srcId="{3364EDC2-2C80-485F-8F31-7DC4306FF613}" destId="{90639870-26E0-4472-9C0B-60EB393177CD}" srcOrd="1" destOrd="0" presId="urn:microsoft.com/office/officeart/2008/layout/LinedList"/>
    <dgm:cxn modelId="{9368F991-14CB-49AA-9480-8D07DEAEE874}" type="presParOf" srcId="{3364EDC2-2C80-485F-8F31-7DC4306FF613}" destId="{3C5345B2-C633-4F5D-84C8-0B94B2EEF56C}" srcOrd="2" destOrd="0" presId="urn:microsoft.com/office/officeart/2008/layout/LinedList"/>
    <dgm:cxn modelId="{BBABF799-C082-47EA-A259-9D8C3A084926}" type="presParOf" srcId="{9E8BD7A0-2FFD-41C1-9641-A9BD7574428C}" destId="{C334B83F-2202-4BE4-89BB-E2B34655C859}" srcOrd="8" destOrd="0" presId="urn:microsoft.com/office/officeart/2008/layout/LinedList"/>
    <dgm:cxn modelId="{718717D6-28F3-4A5E-A5E0-B90532598C8B}" type="presParOf" srcId="{9E8BD7A0-2FFD-41C1-9641-A9BD7574428C}" destId="{A249D8F3-5C37-4F56-B267-56C28F495332}" srcOrd="9" destOrd="0" presId="urn:microsoft.com/office/officeart/2008/layout/LinedList"/>
    <dgm:cxn modelId="{2D7A3C96-40E7-4D04-BED0-0A3DD7E8B590}" type="presParOf" srcId="{9E8BD7A0-2FFD-41C1-9641-A9BD7574428C}" destId="{ACC5656E-A905-4A4B-916A-1C961F805A91}" srcOrd="10" destOrd="0" presId="urn:microsoft.com/office/officeart/2008/layout/LinedList"/>
    <dgm:cxn modelId="{B880EB2D-E3E2-43FD-BE46-89417F4E809A}" type="presParOf" srcId="{ACC5656E-A905-4A4B-916A-1C961F805A91}" destId="{BA91AA34-B98D-46D1-85E8-4A5661A5EE23}" srcOrd="0" destOrd="0" presId="urn:microsoft.com/office/officeart/2008/layout/LinedList"/>
    <dgm:cxn modelId="{23DE22B1-B16F-4F27-A9FA-F4DD0AFAFDE9}" type="presParOf" srcId="{ACC5656E-A905-4A4B-916A-1C961F805A91}" destId="{36F12B29-86F1-4DE0-80F5-C01CD54D0F7E}" srcOrd="1" destOrd="0" presId="urn:microsoft.com/office/officeart/2008/layout/LinedList"/>
    <dgm:cxn modelId="{B1F60A21-C0BD-4DF0-88A3-0FBD29E899AB}" type="presParOf" srcId="{ACC5656E-A905-4A4B-916A-1C961F805A91}" destId="{A328066D-E207-435E-9320-0B846EFDAE84}" srcOrd="2" destOrd="0" presId="urn:microsoft.com/office/officeart/2008/layout/LinedList"/>
    <dgm:cxn modelId="{2AFA025E-8D63-4C19-B6AC-DC185C18E2D3}" type="presParOf" srcId="{9E8BD7A0-2FFD-41C1-9641-A9BD7574428C}" destId="{E6ACDACE-8E44-49DB-969D-497B1424F1A5}" srcOrd="11" destOrd="0" presId="urn:microsoft.com/office/officeart/2008/layout/LinedList"/>
    <dgm:cxn modelId="{77EE471D-E010-436E-A09E-54881409369F}" type="presParOf" srcId="{9E8BD7A0-2FFD-41C1-9641-A9BD7574428C}" destId="{71CB762F-1B90-499F-83A8-E42900684F29}" srcOrd="12" destOrd="0" presId="urn:microsoft.com/office/officeart/2008/layout/LinedList"/>
    <dgm:cxn modelId="{3E411D84-5497-4BC2-9F43-906E11A184D0}" type="presParOf" srcId="{9E8BD7A0-2FFD-41C1-9641-A9BD7574428C}" destId="{D30C809F-76A2-4443-8D67-9F37A0377A9D}" srcOrd="13" destOrd="0" presId="urn:microsoft.com/office/officeart/2008/layout/LinedList"/>
    <dgm:cxn modelId="{386A7B28-B6EF-4C82-A92C-F7415E2CE0D1}" type="presParOf" srcId="{D30C809F-76A2-4443-8D67-9F37A0377A9D}" destId="{620CD3F0-1478-402F-87D1-127159D60C3C}" srcOrd="0" destOrd="0" presId="urn:microsoft.com/office/officeart/2008/layout/LinedList"/>
    <dgm:cxn modelId="{99D2C02B-63DB-4BB3-BC33-14D2C5252C6D}" type="presParOf" srcId="{D30C809F-76A2-4443-8D67-9F37A0377A9D}" destId="{14908C50-D44A-4142-9B6A-5098D983142D}" srcOrd="1" destOrd="0" presId="urn:microsoft.com/office/officeart/2008/layout/LinedList"/>
    <dgm:cxn modelId="{838931E5-C0E4-4B92-B272-5C102B8BFE71}" type="presParOf" srcId="{D30C809F-76A2-4443-8D67-9F37A0377A9D}" destId="{A922E68D-0851-4A03-8788-07A8B4E61BA3}" srcOrd="2" destOrd="0" presId="urn:microsoft.com/office/officeart/2008/layout/LinedList"/>
    <dgm:cxn modelId="{EADC0C00-CE1B-447B-BAE1-B5BF3DB372E6}" type="presParOf" srcId="{9E8BD7A0-2FFD-41C1-9641-A9BD7574428C}" destId="{D4626CEE-A03B-478C-82E2-1863661AA420}" srcOrd="14" destOrd="0" presId="urn:microsoft.com/office/officeart/2008/layout/LinedList"/>
    <dgm:cxn modelId="{BB1EF806-D947-408E-8A61-58A4C1968788}" type="presParOf" srcId="{9E8BD7A0-2FFD-41C1-9641-A9BD7574428C}" destId="{11FD49A3-A28D-4300-A485-879CD11BBF61}" srcOrd="15" destOrd="0" presId="urn:microsoft.com/office/officeart/2008/layout/LinedList"/>
    <dgm:cxn modelId="{ADD731CE-D2EA-47CF-8312-5BD153F983BA}" type="presParOf" srcId="{9E8BD7A0-2FFD-41C1-9641-A9BD7574428C}" destId="{7C9E2803-677E-4E30-A737-EE44D825E4C0}" srcOrd="16" destOrd="0" presId="urn:microsoft.com/office/officeart/2008/layout/LinedList"/>
    <dgm:cxn modelId="{F705BB63-3A77-4416-8FF9-6EADEC60D930}" type="presParOf" srcId="{7C9E2803-677E-4E30-A737-EE44D825E4C0}" destId="{B89FD8EB-6F53-430D-A6A7-16FB884715B3}" srcOrd="0" destOrd="0" presId="urn:microsoft.com/office/officeart/2008/layout/LinedList"/>
    <dgm:cxn modelId="{E44B7029-6C4C-4723-89A0-CC543A910015}" type="presParOf" srcId="{7C9E2803-677E-4E30-A737-EE44D825E4C0}" destId="{79B1FDEC-C80E-42A3-ADE4-68185F4509B4}" srcOrd="1" destOrd="0" presId="urn:microsoft.com/office/officeart/2008/layout/LinedList"/>
    <dgm:cxn modelId="{DF84C4BB-DCD3-4E27-BDC7-DC7AC2DA876F}" type="presParOf" srcId="{7C9E2803-677E-4E30-A737-EE44D825E4C0}" destId="{E765551E-818A-4252-A6E7-868A9C25A650}" srcOrd="2" destOrd="0" presId="urn:microsoft.com/office/officeart/2008/layout/LinedList"/>
    <dgm:cxn modelId="{8B018545-090F-4D78-BBCE-99D5798726A2}" type="presParOf" srcId="{9E8BD7A0-2FFD-41C1-9641-A9BD7574428C}" destId="{EA535D6C-2401-4EF1-B2EE-2460DEA380E0}" srcOrd="17" destOrd="0" presId="urn:microsoft.com/office/officeart/2008/layout/LinedList"/>
    <dgm:cxn modelId="{7B92A3FA-2525-4B8E-9B3B-22F2BCA1AEE0}" type="presParOf" srcId="{9E8BD7A0-2FFD-41C1-9641-A9BD7574428C}" destId="{149D118B-77B3-4C07-B2A5-ABC7B525451D}" srcOrd="18"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7F7191-BBB8-4C9B-9C64-96CE71743D24}">
      <dsp:nvSpPr>
        <dsp:cNvPr id="0" name=""/>
        <dsp:cNvSpPr/>
      </dsp:nvSpPr>
      <dsp:spPr>
        <a:xfrm>
          <a:off x="0" y="98797"/>
          <a:ext cx="11245969" cy="7200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01600" rIns="177800" bIns="101600" numCol="1" spcCol="1270" anchor="ctr" anchorCtr="0">
          <a:noAutofit/>
        </a:bodyPr>
        <a:lstStyle/>
        <a:p>
          <a:pPr lvl="0" algn="ctr" defTabSz="1111250">
            <a:lnSpc>
              <a:spcPct val="90000"/>
            </a:lnSpc>
            <a:spcBef>
              <a:spcPct val="0"/>
            </a:spcBef>
            <a:spcAft>
              <a:spcPct val="35000"/>
            </a:spcAft>
          </a:pPr>
          <a:r>
            <a:rPr lang="en-US" sz="2500" b="1" kern="1200"/>
            <a:t>Competitor Analysis:</a:t>
          </a:r>
          <a:endParaRPr lang="en-US" sz="2500" kern="1200"/>
        </a:p>
      </dsp:txBody>
      <dsp:txXfrm>
        <a:off x="0" y="98797"/>
        <a:ext cx="11245969" cy="720000"/>
      </dsp:txXfrm>
    </dsp:sp>
    <dsp:sp modelId="{3DAFB35B-9DEF-4807-A5FD-DA6DF0C7582D}">
      <dsp:nvSpPr>
        <dsp:cNvPr id="0" name=""/>
        <dsp:cNvSpPr/>
      </dsp:nvSpPr>
      <dsp:spPr>
        <a:xfrm>
          <a:off x="0" y="818797"/>
          <a:ext cx="11245969" cy="425475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a:t>Homazing:</a:t>
          </a:r>
        </a:p>
        <a:p>
          <a:pPr marL="457200" lvl="2" indent="-228600" algn="l" defTabSz="1111250">
            <a:lnSpc>
              <a:spcPct val="90000"/>
            </a:lnSpc>
            <a:spcBef>
              <a:spcPct val="0"/>
            </a:spcBef>
            <a:spcAft>
              <a:spcPct val="15000"/>
            </a:spcAft>
            <a:buChar char="••"/>
          </a:pPr>
          <a:r>
            <a:rPr lang="en-US" sz="2500" kern="1200"/>
            <a:t>Broad marketing approach without targeting specific segments.</a:t>
          </a:r>
        </a:p>
        <a:p>
          <a:pPr marL="457200" lvl="2" indent="-228600" algn="l" defTabSz="1111250">
            <a:lnSpc>
              <a:spcPct val="90000"/>
            </a:lnSpc>
            <a:spcBef>
              <a:spcPct val="0"/>
            </a:spcBef>
            <a:spcAft>
              <a:spcPct val="15000"/>
            </a:spcAft>
            <a:buChar char="••"/>
          </a:pPr>
          <a:r>
            <a:rPr lang="en-US" sz="2500" kern="1200"/>
            <a:t>Weakness in refined marketing strategies.</a:t>
          </a:r>
        </a:p>
        <a:p>
          <a:pPr marL="457200" lvl="2" indent="-228600" algn="l" defTabSz="1111250">
            <a:lnSpc>
              <a:spcPct val="90000"/>
            </a:lnSpc>
            <a:spcBef>
              <a:spcPct val="0"/>
            </a:spcBef>
            <a:spcAft>
              <a:spcPct val="15000"/>
            </a:spcAft>
            <a:buChar char="••"/>
          </a:pPr>
          <a:r>
            <a:rPr lang="en-US" sz="2500" kern="1200"/>
            <a:t>Potential limitation in reaching specific audience segments.</a:t>
          </a:r>
        </a:p>
        <a:p>
          <a:pPr marL="228600" lvl="1" indent="-228600" algn="l" defTabSz="1111250">
            <a:lnSpc>
              <a:spcPct val="90000"/>
            </a:lnSpc>
            <a:spcBef>
              <a:spcPct val="0"/>
            </a:spcBef>
            <a:spcAft>
              <a:spcPct val="15000"/>
            </a:spcAft>
            <a:buChar char="••"/>
          </a:pPr>
          <a:r>
            <a:rPr lang="en-US" sz="2500" kern="1200"/>
            <a:t>Daraz:</a:t>
          </a:r>
        </a:p>
        <a:p>
          <a:pPr marL="457200" lvl="2" indent="-228600" algn="l" defTabSz="1111250">
            <a:lnSpc>
              <a:spcPct val="90000"/>
            </a:lnSpc>
            <a:spcBef>
              <a:spcPct val="0"/>
            </a:spcBef>
            <a:spcAft>
              <a:spcPct val="15000"/>
            </a:spcAft>
            <a:buChar char="••"/>
          </a:pPr>
          <a:r>
            <a:rPr lang="en-US" sz="2500" kern="1200"/>
            <a:t>Significant market presence but focuses mainly on top-selling products.</a:t>
          </a:r>
        </a:p>
        <a:p>
          <a:pPr marL="457200" lvl="2" indent="-228600" algn="l" defTabSz="1111250">
            <a:lnSpc>
              <a:spcPct val="90000"/>
            </a:lnSpc>
            <a:spcBef>
              <a:spcPct val="0"/>
            </a:spcBef>
            <a:spcAft>
              <a:spcPct val="15000"/>
            </a:spcAft>
            <a:buChar char="••"/>
          </a:pPr>
          <a:r>
            <a:rPr lang="en-US" sz="2500" kern="1200"/>
            <a:t>Neglects to showcase the entire range of offerings.</a:t>
          </a:r>
        </a:p>
        <a:p>
          <a:pPr marL="457200" lvl="2" indent="-228600" algn="l" defTabSz="1111250">
            <a:lnSpc>
              <a:spcPct val="90000"/>
            </a:lnSpc>
            <a:spcBef>
              <a:spcPct val="0"/>
            </a:spcBef>
            <a:spcAft>
              <a:spcPct val="15000"/>
            </a:spcAft>
            <a:buChar char="••"/>
          </a:pPr>
          <a:r>
            <a:rPr lang="en-US" sz="2500" kern="1200"/>
            <a:t>Potential drawback for smaller businesses in niche markets due to limited advertising of a comprehensive product catalog.</a:t>
          </a:r>
        </a:p>
      </dsp:txBody>
      <dsp:txXfrm>
        <a:off x="0" y="818797"/>
        <a:ext cx="11245969" cy="42547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6065A4-BE1A-4075-BECE-40752C0161D2}">
      <dsp:nvSpPr>
        <dsp:cNvPr id="0" name=""/>
        <dsp:cNvSpPr/>
      </dsp:nvSpPr>
      <dsp:spPr>
        <a:xfrm>
          <a:off x="0" y="1970"/>
          <a:ext cx="109728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A4E952-85F9-4B85-B864-6F546B20D146}">
      <dsp:nvSpPr>
        <dsp:cNvPr id="0" name=""/>
        <dsp:cNvSpPr/>
      </dsp:nvSpPr>
      <dsp:spPr>
        <a:xfrm>
          <a:off x="0" y="1970"/>
          <a:ext cx="2194560" cy="134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lvl="0" algn="l" defTabSz="1111250">
            <a:lnSpc>
              <a:spcPct val="90000"/>
            </a:lnSpc>
            <a:spcBef>
              <a:spcPct val="0"/>
            </a:spcBef>
            <a:spcAft>
              <a:spcPct val="35000"/>
            </a:spcAft>
          </a:pPr>
          <a:r>
            <a:rPr lang="en-US" sz="2500" kern="1200"/>
            <a:t>Identified Drawbacks:</a:t>
          </a:r>
        </a:p>
      </dsp:txBody>
      <dsp:txXfrm>
        <a:off x="0" y="1970"/>
        <a:ext cx="2194560" cy="1343828"/>
      </dsp:txXfrm>
    </dsp:sp>
    <dsp:sp modelId="{0029A279-7B6A-428F-B8F0-2EDD16644794}">
      <dsp:nvSpPr>
        <dsp:cNvPr id="0" name=""/>
        <dsp:cNvSpPr/>
      </dsp:nvSpPr>
      <dsp:spPr>
        <a:xfrm>
          <a:off x="2359151" y="33203"/>
          <a:ext cx="8613648" cy="624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a:t>Lack of targeted marketing strategy in competitors.</a:t>
          </a:r>
        </a:p>
      </dsp:txBody>
      <dsp:txXfrm>
        <a:off x="2359151" y="33203"/>
        <a:ext cx="8613648" cy="624670"/>
      </dsp:txXfrm>
    </dsp:sp>
    <dsp:sp modelId="{3A06DF85-B9C1-4816-BCE1-0CA455FA4181}">
      <dsp:nvSpPr>
        <dsp:cNvPr id="0" name=""/>
        <dsp:cNvSpPr/>
      </dsp:nvSpPr>
      <dsp:spPr>
        <a:xfrm>
          <a:off x="2194559" y="657873"/>
          <a:ext cx="8778240" cy="0"/>
        </a:xfrm>
        <a:prstGeom prst="line">
          <a:avLst/>
        </a:prstGeom>
        <a:solidFill>
          <a:schemeClr val="accent3">
            <a:hueOff val="0"/>
            <a:satOff val="0"/>
            <a:lumOff val="0"/>
            <a:alphaOff val="0"/>
          </a:schemeClr>
        </a:solid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5A191FE-824A-481C-9E0F-2813A5B60C71}">
      <dsp:nvSpPr>
        <dsp:cNvPr id="0" name=""/>
        <dsp:cNvSpPr/>
      </dsp:nvSpPr>
      <dsp:spPr>
        <a:xfrm>
          <a:off x="2359151" y="689107"/>
          <a:ext cx="8613648" cy="624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a:t>Focus on specific product categories, limiting visibility of diverse offerings.</a:t>
          </a:r>
        </a:p>
      </dsp:txBody>
      <dsp:txXfrm>
        <a:off x="2359151" y="689107"/>
        <a:ext cx="8613648" cy="624670"/>
      </dsp:txXfrm>
    </dsp:sp>
    <dsp:sp modelId="{80E9959E-6C90-44C1-AD2A-5C869FACB953}">
      <dsp:nvSpPr>
        <dsp:cNvPr id="0" name=""/>
        <dsp:cNvSpPr/>
      </dsp:nvSpPr>
      <dsp:spPr>
        <a:xfrm>
          <a:off x="2194559" y="1313777"/>
          <a:ext cx="8778240" cy="0"/>
        </a:xfrm>
        <a:prstGeom prst="line">
          <a:avLst/>
        </a:prstGeom>
        <a:solidFill>
          <a:schemeClr val="accent3">
            <a:hueOff val="0"/>
            <a:satOff val="0"/>
            <a:lumOff val="0"/>
            <a:alphaOff val="0"/>
          </a:schemeClr>
        </a:solid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6E0CD88-FDF9-40F7-AD0B-6C722CADFB7C}">
      <dsp:nvSpPr>
        <dsp:cNvPr id="0" name=""/>
        <dsp:cNvSpPr/>
      </dsp:nvSpPr>
      <dsp:spPr>
        <a:xfrm>
          <a:off x="0" y="1345798"/>
          <a:ext cx="109728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E209B4-59A2-47B2-AF97-5E30A203AA51}">
      <dsp:nvSpPr>
        <dsp:cNvPr id="0" name=""/>
        <dsp:cNvSpPr/>
      </dsp:nvSpPr>
      <dsp:spPr>
        <a:xfrm>
          <a:off x="0" y="1345798"/>
          <a:ext cx="2194560" cy="134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lvl="0" algn="l" defTabSz="1111250">
            <a:lnSpc>
              <a:spcPct val="90000"/>
            </a:lnSpc>
            <a:spcBef>
              <a:spcPct val="0"/>
            </a:spcBef>
            <a:spcAft>
              <a:spcPct val="35000"/>
            </a:spcAft>
          </a:pPr>
          <a:r>
            <a:rPr lang="en-US" sz="2500" kern="1200"/>
            <a:t>Opportunities:</a:t>
          </a:r>
        </a:p>
      </dsp:txBody>
      <dsp:txXfrm>
        <a:off x="0" y="1345798"/>
        <a:ext cx="2194560" cy="1343828"/>
      </dsp:txXfrm>
    </dsp:sp>
    <dsp:sp modelId="{C1CDF3E1-D7E1-47F0-B1BE-1448817169CC}">
      <dsp:nvSpPr>
        <dsp:cNvPr id="0" name=""/>
        <dsp:cNvSpPr/>
      </dsp:nvSpPr>
      <dsp:spPr>
        <a:xfrm>
          <a:off x="2359151" y="1377031"/>
          <a:ext cx="8613648" cy="624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a:t>Untapped market requirements waiting to be explored.</a:t>
          </a:r>
        </a:p>
      </dsp:txBody>
      <dsp:txXfrm>
        <a:off x="2359151" y="1377031"/>
        <a:ext cx="8613648" cy="624670"/>
      </dsp:txXfrm>
    </dsp:sp>
    <dsp:sp modelId="{BD1A0910-4C00-4E1B-B6EF-8CC218743B0A}">
      <dsp:nvSpPr>
        <dsp:cNvPr id="0" name=""/>
        <dsp:cNvSpPr/>
      </dsp:nvSpPr>
      <dsp:spPr>
        <a:xfrm>
          <a:off x="2194559" y="2001702"/>
          <a:ext cx="8778240" cy="0"/>
        </a:xfrm>
        <a:prstGeom prst="line">
          <a:avLst/>
        </a:prstGeom>
        <a:solidFill>
          <a:schemeClr val="accent3">
            <a:hueOff val="0"/>
            <a:satOff val="0"/>
            <a:lumOff val="0"/>
            <a:alphaOff val="0"/>
          </a:schemeClr>
        </a:solid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844853-DB13-4BA9-A69F-F5844E39E597}">
      <dsp:nvSpPr>
        <dsp:cNvPr id="0" name=""/>
        <dsp:cNvSpPr/>
      </dsp:nvSpPr>
      <dsp:spPr>
        <a:xfrm>
          <a:off x="2359151" y="2032935"/>
          <a:ext cx="8613648" cy="624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a:t>Potential for businesses to intercept and excel in the industry.</a:t>
          </a:r>
        </a:p>
      </dsp:txBody>
      <dsp:txXfrm>
        <a:off x="2359151" y="2032935"/>
        <a:ext cx="8613648" cy="624670"/>
      </dsp:txXfrm>
    </dsp:sp>
    <dsp:sp modelId="{C0B6F9B3-4C71-448C-9F85-6AEB94065E79}">
      <dsp:nvSpPr>
        <dsp:cNvPr id="0" name=""/>
        <dsp:cNvSpPr/>
      </dsp:nvSpPr>
      <dsp:spPr>
        <a:xfrm>
          <a:off x="2194559" y="2657605"/>
          <a:ext cx="8778240" cy="0"/>
        </a:xfrm>
        <a:prstGeom prst="line">
          <a:avLst/>
        </a:prstGeom>
        <a:solidFill>
          <a:schemeClr val="accent3">
            <a:hueOff val="0"/>
            <a:satOff val="0"/>
            <a:lumOff val="0"/>
            <a:alphaOff val="0"/>
          </a:schemeClr>
        </a:solid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27FCE5-AF4C-438B-BA2F-C8F74D6BB4F1}">
      <dsp:nvSpPr>
        <dsp:cNvPr id="0" name=""/>
        <dsp:cNvSpPr/>
      </dsp:nvSpPr>
      <dsp:spPr>
        <a:xfrm>
          <a:off x="0" y="2689626"/>
          <a:ext cx="109728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7D5311-85ED-4CEB-9F64-9D2244F540C8}">
      <dsp:nvSpPr>
        <dsp:cNvPr id="0" name=""/>
        <dsp:cNvSpPr/>
      </dsp:nvSpPr>
      <dsp:spPr>
        <a:xfrm>
          <a:off x="0" y="2689626"/>
          <a:ext cx="2194560" cy="1343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lvl="0" algn="l" defTabSz="1111250">
            <a:lnSpc>
              <a:spcPct val="90000"/>
            </a:lnSpc>
            <a:spcBef>
              <a:spcPct val="0"/>
            </a:spcBef>
            <a:spcAft>
              <a:spcPct val="35000"/>
            </a:spcAft>
          </a:pPr>
          <a:r>
            <a:rPr lang="en-US" sz="2500" kern="1200"/>
            <a:t>Forecasting:</a:t>
          </a:r>
        </a:p>
      </dsp:txBody>
      <dsp:txXfrm>
        <a:off x="0" y="2689626"/>
        <a:ext cx="2194560" cy="1343828"/>
      </dsp:txXfrm>
    </dsp:sp>
    <dsp:sp modelId="{2996321C-5662-4DD0-B568-B2B4EB0E9588}">
      <dsp:nvSpPr>
        <dsp:cNvPr id="0" name=""/>
        <dsp:cNvSpPr/>
      </dsp:nvSpPr>
      <dsp:spPr>
        <a:xfrm>
          <a:off x="2359151" y="2720860"/>
          <a:ext cx="8613648" cy="624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a:t>Analyzing market requirements to capitalize on identified opportunities.</a:t>
          </a:r>
        </a:p>
      </dsp:txBody>
      <dsp:txXfrm>
        <a:off x="2359151" y="2720860"/>
        <a:ext cx="8613648" cy="624670"/>
      </dsp:txXfrm>
    </dsp:sp>
    <dsp:sp modelId="{BE4AF83B-4EFD-44FA-BA32-88AAEF0B61E8}">
      <dsp:nvSpPr>
        <dsp:cNvPr id="0" name=""/>
        <dsp:cNvSpPr/>
      </dsp:nvSpPr>
      <dsp:spPr>
        <a:xfrm>
          <a:off x="2194559" y="3345530"/>
          <a:ext cx="8778240" cy="0"/>
        </a:xfrm>
        <a:prstGeom prst="line">
          <a:avLst/>
        </a:prstGeom>
        <a:solidFill>
          <a:schemeClr val="accent3">
            <a:hueOff val="0"/>
            <a:satOff val="0"/>
            <a:lumOff val="0"/>
            <a:alphaOff val="0"/>
          </a:schemeClr>
        </a:solid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3E3392-E777-4535-8B8C-1EAC7C4FBC4B}">
      <dsp:nvSpPr>
        <dsp:cNvPr id="0" name=""/>
        <dsp:cNvSpPr/>
      </dsp:nvSpPr>
      <dsp:spPr>
        <a:xfrm>
          <a:off x="2359151" y="3376763"/>
          <a:ext cx="8613648" cy="6246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US" sz="2000" kern="1200"/>
            <a:t>Strategic planning to meet untapped needs and gain a competitive edge.</a:t>
          </a:r>
        </a:p>
      </dsp:txBody>
      <dsp:txXfrm>
        <a:off x="2359151" y="3376763"/>
        <a:ext cx="8613648" cy="624670"/>
      </dsp:txXfrm>
    </dsp:sp>
    <dsp:sp modelId="{33EEB811-D0A3-4EA0-BBA9-A0C13EBC26E5}">
      <dsp:nvSpPr>
        <dsp:cNvPr id="0" name=""/>
        <dsp:cNvSpPr/>
      </dsp:nvSpPr>
      <dsp:spPr>
        <a:xfrm>
          <a:off x="2194559" y="4001433"/>
          <a:ext cx="8778240" cy="0"/>
        </a:xfrm>
        <a:prstGeom prst="line">
          <a:avLst/>
        </a:prstGeom>
        <a:solidFill>
          <a:schemeClr val="accent3">
            <a:hueOff val="0"/>
            <a:satOff val="0"/>
            <a:lumOff val="0"/>
            <a:alphaOff val="0"/>
          </a:schemeClr>
        </a:solidFill>
        <a:ln w="12700" cap="flat" cmpd="sng" algn="ctr">
          <a:solidFill>
            <a:schemeClr val="accent3">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A6E8CB-859D-4CD6-8292-4B1DC987B2CE}">
      <dsp:nvSpPr>
        <dsp:cNvPr id="0" name=""/>
        <dsp:cNvSpPr/>
      </dsp:nvSpPr>
      <dsp:spPr>
        <a:xfrm>
          <a:off x="0" y="0"/>
          <a:ext cx="109728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293AFA-82DF-4D12-A05B-0FF1D4F13BBD}">
      <dsp:nvSpPr>
        <dsp:cNvPr id="0" name=""/>
        <dsp:cNvSpPr/>
      </dsp:nvSpPr>
      <dsp:spPr>
        <a:xfrm>
          <a:off x="0" y="0"/>
          <a:ext cx="2194560" cy="2017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lvl="0" algn="l" defTabSz="1600200">
            <a:lnSpc>
              <a:spcPct val="90000"/>
            </a:lnSpc>
            <a:spcBef>
              <a:spcPct val="0"/>
            </a:spcBef>
            <a:spcAft>
              <a:spcPct val="35000"/>
            </a:spcAft>
          </a:pPr>
          <a:r>
            <a:rPr lang="en-US" sz="3600" b="1" kern="1200" dirty="0" smtClean="0"/>
            <a:t>Product:</a:t>
          </a:r>
          <a:endParaRPr lang="en-US" sz="3600" kern="1200" dirty="0"/>
        </a:p>
      </dsp:txBody>
      <dsp:txXfrm>
        <a:off x="0" y="0"/>
        <a:ext cx="2194560" cy="2017712"/>
      </dsp:txXfrm>
    </dsp:sp>
    <dsp:sp modelId="{71532E16-C4F9-48F1-8780-BC9E5CE44D10}">
      <dsp:nvSpPr>
        <dsp:cNvPr id="0" name=""/>
        <dsp:cNvSpPr/>
      </dsp:nvSpPr>
      <dsp:spPr>
        <a:xfrm>
          <a:off x="2359152" y="19014"/>
          <a:ext cx="8613648" cy="380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a:t>HomePOV offers a diverse range of innovative and user-friendly products.</a:t>
          </a:r>
        </a:p>
      </dsp:txBody>
      <dsp:txXfrm>
        <a:off x="2359152" y="19014"/>
        <a:ext cx="8613648" cy="380291"/>
      </dsp:txXfrm>
    </dsp:sp>
    <dsp:sp modelId="{5E932263-8EC3-4ACB-90CC-046F629B26D9}">
      <dsp:nvSpPr>
        <dsp:cNvPr id="0" name=""/>
        <dsp:cNvSpPr/>
      </dsp:nvSpPr>
      <dsp:spPr>
        <a:xfrm>
          <a:off x="2194560" y="399306"/>
          <a:ext cx="877824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1242BD-EBE7-44A8-962B-CFE4B19C9657}">
      <dsp:nvSpPr>
        <dsp:cNvPr id="0" name=""/>
        <dsp:cNvSpPr/>
      </dsp:nvSpPr>
      <dsp:spPr>
        <a:xfrm>
          <a:off x="2359152" y="418320"/>
          <a:ext cx="8613648" cy="380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a:t>Products designed to simplify and enhance various daily household tasks.</a:t>
          </a:r>
        </a:p>
      </dsp:txBody>
      <dsp:txXfrm>
        <a:off x="2359152" y="418320"/>
        <a:ext cx="8613648" cy="380291"/>
      </dsp:txXfrm>
    </dsp:sp>
    <dsp:sp modelId="{F71DD48B-B859-4984-80EA-E899FEFEE5F7}">
      <dsp:nvSpPr>
        <dsp:cNvPr id="0" name=""/>
        <dsp:cNvSpPr/>
      </dsp:nvSpPr>
      <dsp:spPr>
        <a:xfrm>
          <a:off x="2194560" y="798612"/>
          <a:ext cx="877824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4396D53-F9C2-4FB2-8D3A-4DFDDD9F9796}">
      <dsp:nvSpPr>
        <dsp:cNvPr id="0" name=""/>
        <dsp:cNvSpPr/>
      </dsp:nvSpPr>
      <dsp:spPr>
        <a:xfrm>
          <a:off x="2359152" y="817626"/>
          <a:ext cx="8613648" cy="380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a:t>Categories include smart devices, cleaning tools, organizational solutions, etc.</a:t>
          </a:r>
        </a:p>
      </dsp:txBody>
      <dsp:txXfrm>
        <a:off x="2359152" y="817626"/>
        <a:ext cx="8613648" cy="380291"/>
      </dsp:txXfrm>
    </dsp:sp>
    <dsp:sp modelId="{864696C0-4BF1-460C-B037-1C5F18AE58FC}">
      <dsp:nvSpPr>
        <dsp:cNvPr id="0" name=""/>
        <dsp:cNvSpPr/>
      </dsp:nvSpPr>
      <dsp:spPr>
        <a:xfrm>
          <a:off x="2194560" y="1197918"/>
          <a:ext cx="877824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6C47A83-0C66-4509-A3DF-12BC12DB6B42}">
      <dsp:nvSpPr>
        <dsp:cNvPr id="0" name=""/>
        <dsp:cNvSpPr/>
      </dsp:nvSpPr>
      <dsp:spPr>
        <a:xfrm>
          <a:off x="2359152" y="1216932"/>
          <a:ext cx="8613648" cy="380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a:t>Aimed at creating a more efficient and enjoyable home/office environment.</a:t>
          </a:r>
        </a:p>
      </dsp:txBody>
      <dsp:txXfrm>
        <a:off x="2359152" y="1216932"/>
        <a:ext cx="8613648" cy="380291"/>
      </dsp:txXfrm>
    </dsp:sp>
    <dsp:sp modelId="{9128A72B-6208-4C57-A510-7D43F9C52738}">
      <dsp:nvSpPr>
        <dsp:cNvPr id="0" name=""/>
        <dsp:cNvSpPr/>
      </dsp:nvSpPr>
      <dsp:spPr>
        <a:xfrm>
          <a:off x="2194560" y="1597224"/>
          <a:ext cx="877824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A8A403-5E83-48CA-9A38-CFA9EA95F9DC}">
      <dsp:nvSpPr>
        <dsp:cNvPr id="0" name=""/>
        <dsp:cNvSpPr/>
      </dsp:nvSpPr>
      <dsp:spPr>
        <a:xfrm>
          <a:off x="2359152" y="1616238"/>
          <a:ext cx="8613648" cy="3802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a:t>Quality tech/home/kitchen accessories.</a:t>
          </a:r>
        </a:p>
      </dsp:txBody>
      <dsp:txXfrm>
        <a:off x="2359152" y="1616238"/>
        <a:ext cx="8613648" cy="380291"/>
      </dsp:txXfrm>
    </dsp:sp>
    <dsp:sp modelId="{8C04C929-1A9F-4D50-8539-E51E66721334}">
      <dsp:nvSpPr>
        <dsp:cNvPr id="0" name=""/>
        <dsp:cNvSpPr/>
      </dsp:nvSpPr>
      <dsp:spPr>
        <a:xfrm>
          <a:off x="2194560" y="1996530"/>
          <a:ext cx="877824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578B964-30D7-4AB7-8EE8-584752FCC465}">
      <dsp:nvSpPr>
        <dsp:cNvPr id="0" name=""/>
        <dsp:cNvSpPr/>
      </dsp:nvSpPr>
      <dsp:spPr>
        <a:xfrm>
          <a:off x="0" y="2017712"/>
          <a:ext cx="10972800" cy="0"/>
        </a:xfrm>
        <a:prstGeom prst="line">
          <a:avLst/>
        </a:prstGeom>
        <a:solidFill>
          <a:schemeClr val="accent2">
            <a:hueOff val="10288398"/>
            <a:satOff val="-6286"/>
            <a:lumOff val="-34702"/>
            <a:alphaOff val="0"/>
          </a:schemeClr>
        </a:solidFill>
        <a:ln w="12700" cap="flat" cmpd="sng" algn="ctr">
          <a:solidFill>
            <a:schemeClr val="accent2">
              <a:hueOff val="10288398"/>
              <a:satOff val="-6286"/>
              <a:lumOff val="-3470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07C804-ACAA-4316-9240-5C2ED1FD8102}">
      <dsp:nvSpPr>
        <dsp:cNvPr id="0" name=""/>
        <dsp:cNvSpPr/>
      </dsp:nvSpPr>
      <dsp:spPr>
        <a:xfrm>
          <a:off x="0" y="2017712"/>
          <a:ext cx="2194560" cy="2017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t" anchorCtr="0">
          <a:noAutofit/>
        </a:bodyPr>
        <a:lstStyle/>
        <a:p>
          <a:pPr lvl="0" algn="l" defTabSz="1600200">
            <a:lnSpc>
              <a:spcPct val="90000"/>
            </a:lnSpc>
            <a:spcBef>
              <a:spcPct val="0"/>
            </a:spcBef>
            <a:spcAft>
              <a:spcPct val="35000"/>
            </a:spcAft>
          </a:pPr>
          <a:r>
            <a:rPr lang="en-US" sz="3600" b="1" kern="1200" dirty="0"/>
            <a:t>Price:</a:t>
          </a:r>
          <a:endParaRPr lang="en-US" sz="3600" kern="1200" dirty="0"/>
        </a:p>
      </dsp:txBody>
      <dsp:txXfrm>
        <a:off x="0" y="2017712"/>
        <a:ext cx="2194560" cy="2017712"/>
      </dsp:txXfrm>
    </dsp:sp>
    <dsp:sp modelId="{64C8C04F-A260-4ACB-92F9-8E2EB12AB89E}">
      <dsp:nvSpPr>
        <dsp:cNvPr id="0" name=""/>
        <dsp:cNvSpPr/>
      </dsp:nvSpPr>
      <dsp:spPr>
        <a:xfrm>
          <a:off x="2359152" y="2049239"/>
          <a:ext cx="8613648" cy="63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a:t>Pricing strategy considers supplier costs, competitor pricing, and perceived customer value.</a:t>
          </a:r>
        </a:p>
      </dsp:txBody>
      <dsp:txXfrm>
        <a:off x="2359152" y="2049239"/>
        <a:ext cx="8613648" cy="630535"/>
      </dsp:txXfrm>
    </dsp:sp>
    <dsp:sp modelId="{64995A02-89DB-4B3A-B2C2-AAF0A5F821EE}">
      <dsp:nvSpPr>
        <dsp:cNvPr id="0" name=""/>
        <dsp:cNvSpPr/>
      </dsp:nvSpPr>
      <dsp:spPr>
        <a:xfrm>
          <a:off x="2194560" y="2679774"/>
          <a:ext cx="877824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4741DA-7B52-4036-8F9C-9D636943C6A4}">
      <dsp:nvSpPr>
        <dsp:cNvPr id="0" name=""/>
        <dsp:cNvSpPr/>
      </dsp:nvSpPr>
      <dsp:spPr>
        <a:xfrm>
          <a:off x="2359152" y="2711301"/>
          <a:ext cx="8613648" cy="63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a:t>Competitive pricing strategy emphasizing value for customers.</a:t>
          </a:r>
        </a:p>
      </dsp:txBody>
      <dsp:txXfrm>
        <a:off x="2359152" y="2711301"/>
        <a:ext cx="8613648" cy="630535"/>
      </dsp:txXfrm>
    </dsp:sp>
    <dsp:sp modelId="{5D129535-1E0B-43E5-8E6E-1D37B135AC82}">
      <dsp:nvSpPr>
        <dsp:cNvPr id="0" name=""/>
        <dsp:cNvSpPr/>
      </dsp:nvSpPr>
      <dsp:spPr>
        <a:xfrm>
          <a:off x="2194560" y="3341836"/>
          <a:ext cx="877824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C9C85A7-625F-42D6-BD8B-1EF2C9C8251B}">
      <dsp:nvSpPr>
        <dsp:cNvPr id="0" name=""/>
        <dsp:cNvSpPr/>
      </dsp:nvSpPr>
      <dsp:spPr>
        <a:xfrm>
          <a:off x="2359152" y="3373363"/>
          <a:ext cx="8613648" cy="630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a:t>Reflecting the quality and convenience of HomePOV products.</a:t>
          </a:r>
        </a:p>
      </dsp:txBody>
      <dsp:txXfrm>
        <a:off x="2359152" y="3373363"/>
        <a:ext cx="8613648" cy="630535"/>
      </dsp:txXfrm>
    </dsp:sp>
    <dsp:sp modelId="{6A15DA9B-A9A2-4AAC-ADAF-5E5BFD4072BF}">
      <dsp:nvSpPr>
        <dsp:cNvPr id="0" name=""/>
        <dsp:cNvSpPr/>
      </dsp:nvSpPr>
      <dsp:spPr>
        <a:xfrm>
          <a:off x="2194560" y="4003898"/>
          <a:ext cx="877824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B8EDA4-E68F-46BA-842F-99A6016550C5}">
      <dsp:nvSpPr>
        <dsp:cNvPr id="0" name=""/>
        <dsp:cNvSpPr/>
      </dsp:nvSpPr>
      <dsp:spPr>
        <a:xfrm>
          <a:off x="0" y="0"/>
          <a:ext cx="109728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30F4F2-6DA1-4748-B6D2-D975027FE359}">
      <dsp:nvSpPr>
        <dsp:cNvPr id="0" name=""/>
        <dsp:cNvSpPr/>
      </dsp:nvSpPr>
      <dsp:spPr>
        <a:xfrm>
          <a:off x="0" y="0"/>
          <a:ext cx="2194560" cy="2017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lvl="0" algn="l" defTabSz="1289050">
            <a:lnSpc>
              <a:spcPct val="90000"/>
            </a:lnSpc>
            <a:spcBef>
              <a:spcPct val="0"/>
            </a:spcBef>
            <a:spcAft>
              <a:spcPct val="35000"/>
            </a:spcAft>
          </a:pPr>
          <a:r>
            <a:rPr lang="en-US" sz="2900" b="1" kern="1200"/>
            <a:t>Place:</a:t>
          </a:r>
          <a:endParaRPr lang="en-US" sz="2900" kern="1200"/>
        </a:p>
      </dsp:txBody>
      <dsp:txXfrm>
        <a:off x="0" y="0"/>
        <a:ext cx="2194560" cy="2017712"/>
      </dsp:txXfrm>
    </dsp:sp>
    <dsp:sp modelId="{FD2F1FBD-9FBB-4123-8408-1AC225E1C074}">
      <dsp:nvSpPr>
        <dsp:cNvPr id="0" name=""/>
        <dsp:cNvSpPr/>
      </dsp:nvSpPr>
      <dsp:spPr>
        <a:xfrm>
          <a:off x="2359152" y="23718"/>
          <a:ext cx="8613648" cy="474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kern="1200"/>
            <a:t>Products available through various channels for customer accessibility.</a:t>
          </a:r>
        </a:p>
      </dsp:txBody>
      <dsp:txXfrm>
        <a:off x="2359152" y="23718"/>
        <a:ext cx="8613648" cy="474379"/>
      </dsp:txXfrm>
    </dsp:sp>
    <dsp:sp modelId="{DCDD7FC8-B46A-4C34-AE0C-9BFF62E39495}">
      <dsp:nvSpPr>
        <dsp:cNvPr id="0" name=""/>
        <dsp:cNvSpPr/>
      </dsp:nvSpPr>
      <dsp:spPr>
        <a:xfrm>
          <a:off x="2194560" y="498098"/>
          <a:ext cx="877824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67F6161-8598-441C-A447-8101B38210F8}">
      <dsp:nvSpPr>
        <dsp:cNvPr id="0" name=""/>
        <dsp:cNvSpPr/>
      </dsp:nvSpPr>
      <dsp:spPr>
        <a:xfrm>
          <a:off x="2359152" y="521817"/>
          <a:ext cx="8613648" cy="474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kern="1200"/>
            <a:t>Channels include online sales on the official website, partnerships with e-commerce platforms.</a:t>
          </a:r>
        </a:p>
      </dsp:txBody>
      <dsp:txXfrm>
        <a:off x="2359152" y="521817"/>
        <a:ext cx="8613648" cy="474379"/>
      </dsp:txXfrm>
    </dsp:sp>
    <dsp:sp modelId="{CD06F1E7-24BE-432C-A3E5-FBF6C38E113F}">
      <dsp:nvSpPr>
        <dsp:cNvPr id="0" name=""/>
        <dsp:cNvSpPr/>
      </dsp:nvSpPr>
      <dsp:spPr>
        <a:xfrm>
          <a:off x="2194560" y="996196"/>
          <a:ext cx="877824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FCB19F3-59B0-4700-A243-03677A075263}">
      <dsp:nvSpPr>
        <dsp:cNvPr id="0" name=""/>
        <dsp:cNvSpPr/>
      </dsp:nvSpPr>
      <dsp:spPr>
        <a:xfrm>
          <a:off x="2359152" y="1019915"/>
          <a:ext cx="8613648" cy="474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kern="1200"/>
            <a:t>Utilizing social media platforms (meta) for online presence and engagement.</a:t>
          </a:r>
        </a:p>
      </dsp:txBody>
      <dsp:txXfrm>
        <a:off x="2359152" y="1019915"/>
        <a:ext cx="8613648" cy="474379"/>
      </dsp:txXfrm>
    </dsp:sp>
    <dsp:sp modelId="{5DA190C4-82E3-4D46-A4A2-3D162BE9ABB2}">
      <dsp:nvSpPr>
        <dsp:cNvPr id="0" name=""/>
        <dsp:cNvSpPr/>
      </dsp:nvSpPr>
      <dsp:spPr>
        <a:xfrm>
          <a:off x="2194560" y="1494294"/>
          <a:ext cx="877824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666309-0FAA-44A7-ABFE-EA7C4EF8AACF}">
      <dsp:nvSpPr>
        <dsp:cNvPr id="0" name=""/>
        <dsp:cNvSpPr/>
      </dsp:nvSpPr>
      <dsp:spPr>
        <a:xfrm>
          <a:off x="2359152" y="1518013"/>
          <a:ext cx="8613648" cy="474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kern="1200"/>
            <a:t>Adopting an Omni-channel approach for a seamless customer experience.</a:t>
          </a:r>
        </a:p>
      </dsp:txBody>
      <dsp:txXfrm>
        <a:off x="2359152" y="1518013"/>
        <a:ext cx="8613648" cy="474379"/>
      </dsp:txXfrm>
    </dsp:sp>
    <dsp:sp modelId="{0B42CAF3-D655-4ABF-8D51-7A4F8EEA6F71}">
      <dsp:nvSpPr>
        <dsp:cNvPr id="0" name=""/>
        <dsp:cNvSpPr/>
      </dsp:nvSpPr>
      <dsp:spPr>
        <a:xfrm>
          <a:off x="2194560" y="1992392"/>
          <a:ext cx="877824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F95A64-1EC9-4ED6-9F7E-63C814175C8D}">
      <dsp:nvSpPr>
        <dsp:cNvPr id="0" name=""/>
        <dsp:cNvSpPr/>
      </dsp:nvSpPr>
      <dsp:spPr>
        <a:xfrm>
          <a:off x="0" y="2017712"/>
          <a:ext cx="109728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EB1FB32-768B-47C1-AC24-D5C229E60AEA}">
      <dsp:nvSpPr>
        <dsp:cNvPr id="0" name=""/>
        <dsp:cNvSpPr/>
      </dsp:nvSpPr>
      <dsp:spPr>
        <a:xfrm>
          <a:off x="0" y="2017712"/>
          <a:ext cx="2194560" cy="2017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lvl="0" algn="l" defTabSz="1289050">
            <a:lnSpc>
              <a:spcPct val="90000"/>
            </a:lnSpc>
            <a:spcBef>
              <a:spcPct val="0"/>
            </a:spcBef>
            <a:spcAft>
              <a:spcPct val="35000"/>
            </a:spcAft>
          </a:pPr>
          <a:r>
            <a:rPr lang="en-US" sz="2900" b="1" kern="1200"/>
            <a:t>Promotion:</a:t>
          </a:r>
          <a:endParaRPr lang="en-US" sz="2900" kern="1200"/>
        </a:p>
      </dsp:txBody>
      <dsp:txXfrm>
        <a:off x="0" y="2017712"/>
        <a:ext cx="2194560" cy="2017712"/>
      </dsp:txXfrm>
    </dsp:sp>
    <dsp:sp modelId="{4CD58475-8972-480C-894A-9E467AB15C78}">
      <dsp:nvSpPr>
        <dsp:cNvPr id="0" name=""/>
        <dsp:cNvSpPr/>
      </dsp:nvSpPr>
      <dsp:spPr>
        <a:xfrm>
          <a:off x="2359152" y="2033599"/>
          <a:ext cx="8613648" cy="317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kern="1200"/>
            <a:t>Multifaceted promotion strategy for showcasing innovative household products.</a:t>
          </a:r>
        </a:p>
      </dsp:txBody>
      <dsp:txXfrm>
        <a:off x="2359152" y="2033599"/>
        <a:ext cx="8613648" cy="317730"/>
      </dsp:txXfrm>
    </dsp:sp>
    <dsp:sp modelId="{95DA8EAC-479B-466F-8248-1E96D1EBCDFF}">
      <dsp:nvSpPr>
        <dsp:cNvPr id="0" name=""/>
        <dsp:cNvSpPr/>
      </dsp:nvSpPr>
      <dsp:spPr>
        <a:xfrm>
          <a:off x="2194560" y="2351329"/>
          <a:ext cx="877824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24DB1C6-AE04-40EE-B244-1E7214D4AB33}">
      <dsp:nvSpPr>
        <dsp:cNvPr id="0" name=""/>
        <dsp:cNvSpPr/>
      </dsp:nvSpPr>
      <dsp:spPr>
        <a:xfrm>
          <a:off x="2359152" y="2367216"/>
          <a:ext cx="8613648" cy="317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kern="1200"/>
            <a:t>Targeted advertising across online and offline channels.</a:t>
          </a:r>
        </a:p>
      </dsp:txBody>
      <dsp:txXfrm>
        <a:off x="2359152" y="2367216"/>
        <a:ext cx="8613648" cy="317730"/>
      </dsp:txXfrm>
    </dsp:sp>
    <dsp:sp modelId="{18F82401-24EE-4CE5-B0B0-4F0EAC2EB982}">
      <dsp:nvSpPr>
        <dsp:cNvPr id="0" name=""/>
        <dsp:cNvSpPr/>
      </dsp:nvSpPr>
      <dsp:spPr>
        <a:xfrm>
          <a:off x="2194560" y="2684946"/>
          <a:ext cx="877824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639870-26E0-4472-9C0B-60EB393177CD}">
      <dsp:nvSpPr>
        <dsp:cNvPr id="0" name=""/>
        <dsp:cNvSpPr/>
      </dsp:nvSpPr>
      <dsp:spPr>
        <a:xfrm>
          <a:off x="2359152" y="2700833"/>
          <a:ext cx="8613648" cy="317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kern="1200"/>
            <a:t>Compelling visuals and informative content highlighting the value of HomePOV offerings.</a:t>
          </a:r>
        </a:p>
      </dsp:txBody>
      <dsp:txXfrm>
        <a:off x="2359152" y="2700833"/>
        <a:ext cx="8613648" cy="317730"/>
      </dsp:txXfrm>
    </dsp:sp>
    <dsp:sp modelId="{C334B83F-2202-4BE4-89BB-E2B34655C859}">
      <dsp:nvSpPr>
        <dsp:cNvPr id="0" name=""/>
        <dsp:cNvSpPr/>
      </dsp:nvSpPr>
      <dsp:spPr>
        <a:xfrm>
          <a:off x="2194560" y="3018563"/>
          <a:ext cx="877824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6F12B29-86F1-4DE0-80F5-C01CD54D0F7E}">
      <dsp:nvSpPr>
        <dsp:cNvPr id="0" name=""/>
        <dsp:cNvSpPr/>
      </dsp:nvSpPr>
      <dsp:spPr>
        <a:xfrm>
          <a:off x="2359152" y="3034450"/>
          <a:ext cx="8613648" cy="317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kern="1200"/>
            <a:t>Active engagement on social media platforms, fostering a community connection.</a:t>
          </a:r>
        </a:p>
      </dsp:txBody>
      <dsp:txXfrm>
        <a:off x="2359152" y="3034450"/>
        <a:ext cx="8613648" cy="317730"/>
      </dsp:txXfrm>
    </dsp:sp>
    <dsp:sp modelId="{E6ACDACE-8E44-49DB-969D-497B1424F1A5}">
      <dsp:nvSpPr>
        <dsp:cNvPr id="0" name=""/>
        <dsp:cNvSpPr/>
      </dsp:nvSpPr>
      <dsp:spPr>
        <a:xfrm>
          <a:off x="2194560" y="3352181"/>
          <a:ext cx="877824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908C50-D44A-4142-9B6A-5098D983142D}">
      <dsp:nvSpPr>
        <dsp:cNvPr id="0" name=""/>
        <dsp:cNvSpPr/>
      </dsp:nvSpPr>
      <dsp:spPr>
        <a:xfrm>
          <a:off x="2359152" y="3368067"/>
          <a:ext cx="8613648" cy="317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kern="1200"/>
            <a:t>Interactive content, user testimonials, and expert tips for streamlining daily household tasks.</a:t>
          </a:r>
        </a:p>
      </dsp:txBody>
      <dsp:txXfrm>
        <a:off x="2359152" y="3368067"/>
        <a:ext cx="8613648" cy="317730"/>
      </dsp:txXfrm>
    </dsp:sp>
    <dsp:sp modelId="{D4626CEE-A03B-478C-82E2-1863661AA420}">
      <dsp:nvSpPr>
        <dsp:cNvPr id="0" name=""/>
        <dsp:cNvSpPr/>
      </dsp:nvSpPr>
      <dsp:spPr>
        <a:xfrm>
          <a:off x="2194560" y="3685798"/>
          <a:ext cx="877824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9B1FDEC-C80E-42A3-ADE4-68185F4509B4}">
      <dsp:nvSpPr>
        <dsp:cNvPr id="0" name=""/>
        <dsp:cNvSpPr/>
      </dsp:nvSpPr>
      <dsp:spPr>
        <a:xfrm>
          <a:off x="2359152" y="3701684"/>
          <a:ext cx="8613648" cy="317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lvl="0" algn="l" defTabSz="666750">
            <a:lnSpc>
              <a:spcPct val="90000"/>
            </a:lnSpc>
            <a:spcBef>
              <a:spcPct val="0"/>
            </a:spcBef>
            <a:spcAft>
              <a:spcPct val="35000"/>
            </a:spcAft>
          </a:pPr>
          <a:r>
            <a:rPr lang="en-US" sz="1500" kern="1200"/>
            <a:t>Collaborations with influencers to amplify the reach of HomePOV's products</a:t>
          </a:r>
        </a:p>
      </dsp:txBody>
      <dsp:txXfrm>
        <a:off x="2359152" y="3701684"/>
        <a:ext cx="8613648" cy="317730"/>
      </dsp:txXfrm>
    </dsp:sp>
    <dsp:sp modelId="{EA535D6C-2401-4EF1-B2EE-2460DEA380E0}">
      <dsp:nvSpPr>
        <dsp:cNvPr id="0" name=""/>
        <dsp:cNvSpPr/>
      </dsp:nvSpPr>
      <dsp:spPr>
        <a:xfrm>
          <a:off x="2194560" y="4019415"/>
          <a:ext cx="8778240" cy="0"/>
        </a:xfrm>
        <a:prstGeom prst="line">
          <a:avLst/>
        </a:prstGeom>
        <a:solidFill>
          <a:schemeClr val="accent2">
            <a:hueOff val="0"/>
            <a:satOff val="0"/>
            <a:lumOff val="0"/>
            <a:alphaOff val="0"/>
          </a:schemeClr>
        </a:solidFill>
        <a:ln w="12700" cap="flat" cmpd="sng" algn="ctr">
          <a:solidFill>
            <a:schemeClr val="accent2">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p>
        </p:txBody>
      </p:sp>
      <p:sp>
        <p:nvSpPr>
          <p:cNvPr id="3" name="Subtitle 2">
            <a:extLst>
              <a:ext uri="{FF2B5EF4-FFF2-40B4-BE49-F238E27FC236}">
                <a16:creationId xmlns=""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1/16/2024</a:t>
            </a:fld>
            <a:endParaRPr lang="en-US"/>
          </a:p>
        </p:txBody>
      </p:sp>
      <p:sp>
        <p:nvSpPr>
          <p:cNvPr id="5" name="Footer Placeholder 4">
            <a:extLst>
              <a:ext uri="{FF2B5EF4-FFF2-40B4-BE49-F238E27FC236}">
                <a16:creationId xmlns=""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521756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35170B0-C1C5-4976-80E8-6B4F90EB36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1/16/2024</a:t>
            </a:fld>
            <a:endParaRPr lang="en-US"/>
          </a:p>
        </p:txBody>
      </p:sp>
      <p:sp>
        <p:nvSpPr>
          <p:cNvPr id="5" name="Footer Placeholder 4">
            <a:extLst>
              <a:ext uri="{FF2B5EF4-FFF2-40B4-BE49-F238E27FC236}">
                <a16:creationId xmlns=""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90514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1/16/2024</a:t>
            </a:fld>
            <a:endParaRPr lang="en-US"/>
          </a:p>
        </p:txBody>
      </p:sp>
      <p:sp>
        <p:nvSpPr>
          <p:cNvPr id="5" name="Footer Placeholder 4">
            <a:extLst>
              <a:ext uri="{FF2B5EF4-FFF2-40B4-BE49-F238E27FC236}">
                <a16:creationId xmlns=""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255026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1/16/2024</a:t>
            </a:fld>
            <a:endParaRPr lang="en-US"/>
          </a:p>
        </p:txBody>
      </p:sp>
      <p:sp>
        <p:nvSpPr>
          <p:cNvPr id="5" name="Footer Placeholder 4">
            <a:extLst>
              <a:ext uri="{FF2B5EF4-FFF2-40B4-BE49-F238E27FC236}">
                <a16:creationId xmlns=""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840252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1/16/2024</a:t>
            </a:fld>
            <a:endParaRPr lang="en-US"/>
          </a:p>
        </p:txBody>
      </p:sp>
      <p:sp>
        <p:nvSpPr>
          <p:cNvPr id="5" name="Footer Placeholder 4">
            <a:extLst>
              <a:ext uri="{FF2B5EF4-FFF2-40B4-BE49-F238E27FC236}">
                <a16:creationId xmlns=""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95780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1/16/2024</a:t>
            </a:fld>
            <a:endParaRPr lang="en-US"/>
          </a:p>
        </p:txBody>
      </p:sp>
      <p:sp>
        <p:nvSpPr>
          <p:cNvPr id="6" name="Footer Placeholder 5">
            <a:extLst>
              <a:ext uri="{FF2B5EF4-FFF2-40B4-BE49-F238E27FC236}">
                <a16:creationId xmlns=""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16263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1/16/2024</a:t>
            </a:fld>
            <a:endParaRPr lang="en-US"/>
          </a:p>
        </p:txBody>
      </p:sp>
      <p:sp>
        <p:nvSpPr>
          <p:cNvPr id="8" name="Footer Placeholder 7">
            <a:extLst>
              <a:ext uri="{FF2B5EF4-FFF2-40B4-BE49-F238E27FC236}">
                <a16:creationId xmlns=""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921286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1/16/2024</a:t>
            </a:fld>
            <a:endParaRPr lang="en-US"/>
          </a:p>
        </p:txBody>
      </p:sp>
      <p:sp>
        <p:nvSpPr>
          <p:cNvPr id="4" name="Footer Placeholder 3">
            <a:extLst>
              <a:ext uri="{FF2B5EF4-FFF2-40B4-BE49-F238E27FC236}">
                <a16:creationId xmlns=""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23727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1/16/2024</a:t>
            </a:fld>
            <a:endParaRPr lang="en-US"/>
          </a:p>
        </p:txBody>
      </p:sp>
      <p:sp>
        <p:nvSpPr>
          <p:cNvPr id="3" name="Footer Placeholder 2">
            <a:extLst>
              <a:ext uri="{FF2B5EF4-FFF2-40B4-BE49-F238E27FC236}">
                <a16:creationId xmlns=""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947720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p>
        </p:txBody>
      </p:sp>
      <p:sp>
        <p:nvSpPr>
          <p:cNvPr id="3" name="Content Placeholder 2">
            <a:extLst>
              <a:ext uri="{FF2B5EF4-FFF2-40B4-BE49-F238E27FC236}">
                <a16:creationId xmlns=""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1/16/2024</a:t>
            </a:fld>
            <a:endParaRPr lang="en-US"/>
          </a:p>
        </p:txBody>
      </p:sp>
      <p:sp>
        <p:nvSpPr>
          <p:cNvPr id="6" name="Footer Placeholder 5">
            <a:extLst>
              <a:ext uri="{FF2B5EF4-FFF2-40B4-BE49-F238E27FC236}">
                <a16:creationId xmlns=""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59895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p>
        </p:txBody>
      </p:sp>
      <p:sp>
        <p:nvSpPr>
          <p:cNvPr id="3" name="Picture Placeholder 2">
            <a:extLst>
              <a:ext uri="{FF2B5EF4-FFF2-40B4-BE49-F238E27FC236}">
                <a16:creationId xmlns=""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1/16/2024</a:t>
            </a:fld>
            <a:endParaRPr lang="en-US"/>
          </a:p>
        </p:txBody>
      </p:sp>
      <p:sp>
        <p:nvSpPr>
          <p:cNvPr id="6" name="Footer Placeholder 5">
            <a:extLst>
              <a:ext uri="{FF2B5EF4-FFF2-40B4-BE49-F238E27FC236}">
                <a16:creationId xmlns=""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500072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 xmlns:a16="http://schemas.microsoft.com/office/drawing/2014/main" id="{4D39700F-2B10-4402-A7DD-06EE2245880D}"/>
              </a:ext>
              <a:ext uri="{C183D7F6-B498-43B3-948B-1728B52AA6E4}">
                <adec:decorative xmlns=""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1/16/2024</a:t>
            </a:fld>
            <a:endParaRPr lang="en-US"/>
          </a:p>
        </p:txBody>
      </p:sp>
      <p:sp>
        <p:nvSpPr>
          <p:cNvPr id="5" name="Footer Placeholder 4">
            <a:extLst>
              <a:ext uri="{FF2B5EF4-FFF2-40B4-BE49-F238E27FC236}">
                <a16:creationId xmlns=""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a:p>
        </p:txBody>
      </p:sp>
      <p:sp>
        <p:nvSpPr>
          <p:cNvPr id="6" name="Slide Number Placeholder 5">
            <a:extLst>
              <a:ext uri="{FF2B5EF4-FFF2-40B4-BE49-F238E27FC236}">
                <a16:creationId xmlns=""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4043230683"/>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13" r:id="rId6"/>
    <p:sldLayoutId id="2147483809" r:id="rId7"/>
    <p:sldLayoutId id="2147483810" r:id="rId8"/>
    <p:sldLayoutId id="2147483811" r:id="rId9"/>
    <p:sldLayoutId id="2147483812" r:id="rId10"/>
    <p:sldLayoutId id="2147483814"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mubeensyed01.wixsite.com/homepov"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 xmlns:a16="http://schemas.microsoft.com/office/drawing/2014/main" id="{06E15305-164C-44CD-9E0F-420C2DC1B32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38" name="Rectangle 37">
            <a:extLst>
              <a:ext uri="{FF2B5EF4-FFF2-40B4-BE49-F238E27FC236}">
                <a16:creationId xmlns="" xmlns:a16="http://schemas.microsoft.com/office/drawing/2014/main" id="{4A2DC5C2-CCA7-49E4-B67F-6F121D48897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smoke in a white frame&#10;&#10;Description automatically generated">
            <a:extLst>
              <a:ext uri="{FF2B5EF4-FFF2-40B4-BE49-F238E27FC236}">
                <a16:creationId xmlns="" xmlns:a16="http://schemas.microsoft.com/office/drawing/2014/main" id="{72785CF9-3B3A-1824-6503-C0DE4431DA12}"/>
              </a:ext>
            </a:extLst>
          </p:cNvPr>
          <p:cNvPicPr>
            <a:picLocks noChangeAspect="1"/>
          </p:cNvPicPr>
          <p:nvPr/>
        </p:nvPicPr>
        <p:blipFill rotWithShape="1">
          <a:blip r:embed="rId2"/>
          <a:srcRect t="22566" r="-708" b="21138"/>
          <a:stretch/>
        </p:blipFill>
        <p:spPr>
          <a:xfrm>
            <a:off x="20" y="16277"/>
            <a:ext cx="12278347" cy="6863696"/>
          </a:xfrm>
          <a:prstGeom prst="rect">
            <a:avLst/>
          </a:prstGeom>
          <a:ln>
            <a:noFill/>
          </a:ln>
          <a:effectLst>
            <a:outerShdw blurRad="292100" dist="139700" dir="2700000" algn="tl" rotWithShape="0">
              <a:srgbClr val="333333">
                <a:alpha val="65000"/>
              </a:srgbClr>
            </a:outerShdw>
          </a:effectLst>
        </p:spPr>
      </p:pic>
      <p:sp useBgFill="1">
        <p:nvSpPr>
          <p:cNvPr id="40" name="Freeform: Shape 39">
            <a:extLst>
              <a:ext uri="{FF2B5EF4-FFF2-40B4-BE49-F238E27FC236}">
                <a16:creationId xmlns="" xmlns:a16="http://schemas.microsoft.com/office/drawing/2014/main" id="{27966D5E-7857-415C-B50C-0DD96BCB784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37986" y="0"/>
            <a:ext cx="10615629" cy="6858000"/>
          </a:xfrm>
          <a:custGeom>
            <a:avLst/>
            <a:gdLst>
              <a:gd name="connsiteX0" fmla="*/ 7169276 w 10615629"/>
              <a:gd name="connsiteY0" fmla="*/ 5704266 h 6858000"/>
              <a:gd name="connsiteX1" fmla="*/ 7514897 w 10615629"/>
              <a:gd name="connsiteY1" fmla="*/ 6049887 h 6858000"/>
              <a:gd name="connsiteX2" fmla="*/ 7169276 w 10615629"/>
              <a:gd name="connsiteY2" fmla="*/ 6395508 h 6858000"/>
              <a:gd name="connsiteX3" fmla="*/ 6823655 w 10615629"/>
              <a:gd name="connsiteY3" fmla="*/ 6049887 h 6858000"/>
              <a:gd name="connsiteX4" fmla="*/ 7169276 w 10615629"/>
              <a:gd name="connsiteY4" fmla="*/ 5704266 h 6858000"/>
              <a:gd name="connsiteX5" fmla="*/ 10010446 w 10615629"/>
              <a:gd name="connsiteY5" fmla="*/ 2324705 h 6858000"/>
              <a:gd name="connsiteX6" fmla="*/ 10456760 w 10615629"/>
              <a:gd name="connsiteY6" fmla="*/ 2771019 h 6858000"/>
              <a:gd name="connsiteX7" fmla="*/ 10010446 w 10615629"/>
              <a:gd name="connsiteY7" fmla="*/ 3217333 h 6858000"/>
              <a:gd name="connsiteX8" fmla="*/ 9564132 w 10615629"/>
              <a:gd name="connsiteY8" fmla="*/ 2771019 h 6858000"/>
              <a:gd name="connsiteX9" fmla="*/ 10010446 w 10615629"/>
              <a:gd name="connsiteY9" fmla="*/ 2324705 h 6858000"/>
              <a:gd name="connsiteX10" fmla="*/ 10354145 w 10615629"/>
              <a:gd name="connsiteY10" fmla="*/ 1665213 h 6858000"/>
              <a:gd name="connsiteX11" fmla="*/ 10615629 w 10615629"/>
              <a:gd name="connsiteY11" fmla="*/ 1926697 h 6858000"/>
              <a:gd name="connsiteX12" fmla="*/ 10354145 w 10615629"/>
              <a:gd name="connsiteY12" fmla="*/ 2188181 h 6858000"/>
              <a:gd name="connsiteX13" fmla="*/ 10092661 w 10615629"/>
              <a:gd name="connsiteY13" fmla="*/ 1926697 h 6858000"/>
              <a:gd name="connsiteX14" fmla="*/ 10354145 w 10615629"/>
              <a:gd name="connsiteY14" fmla="*/ 1665213 h 6858000"/>
              <a:gd name="connsiteX15" fmla="*/ 1458901 w 10615629"/>
              <a:gd name="connsiteY15" fmla="*/ 659644 h 6858000"/>
              <a:gd name="connsiteX16" fmla="*/ 1905215 w 10615629"/>
              <a:gd name="connsiteY16" fmla="*/ 1105958 h 6858000"/>
              <a:gd name="connsiteX17" fmla="*/ 1458901 w 10615629"/>
              <a:gd name="connsiteY17" fmla="*/ 1552272 h 6858000"/>
              <a:gd name="connsiteX18" fmla="*/ 1012587 w 10615629"/>
              <a:gd name="connsiteY18" fmla="*/ 1105958 h 6858000"/>
              <a:gd name="connsiteX19" fmla="*/ 1458901 w 10615629"/>
              <a:gd name="connsiteY19" fmla="*/ 659644 h 6858000"/>
              <a:gd name="connsiteX20" fmla="*/ 6674038 w 10615629"/>
              <a:gd name="connsiteY20" fmla="*/ 0 h 6858000"/>
              <a:gd name="connsiteX21" fmla="*/ 10121228 w 10615629"/>
              <a:gd name="connsiteY21" fmla="*/ 0 h 6858000"/>
              <a:gd name="connsiteX22" fmla="*/ 10122250 w 10615629"/>
              <a:gd name="connsiteY22" fmla="*/ 1542 h 6858000"/>
              <a:gd name="connsiteX23" fmla="*/ 9914575 w 10615629"/>
              <a:gd name="connsiteY23" fmla="*/ 1714821 h 6858000"/>
              <a:gd name="connsiteX24" fmla="*/ 9361609 w 10615629"/>
              <a:gd name="connsiteY24" fmla="*/ 2396453 h 6858000"/>
              <a:gd name="connsiteX25" fmla="*/ 9334635 w 10615629"/>
              <a:gd name="connsiteY25" fmla="*/ 3107486 h 6858000"/>
              <a:gd name="connsiteX26" fmla="*/ 9815042 w 10615629"/>
              <a:gd name="connsiteY26" fmla="*/ 3891891 h 6858000"/>
              <a:gd name="connsiteX27" fmla="*/ 9376176 w 10615629"/>
              <a:gd name="connsiteY27" fmla="*/ 5202286 h 6858000"/>
              <a:gd name="connsiteX28" fmla="*/ 7869813 w 10615629"/>
              <a:gd name="connsiteY28" fmla="*/ 5436960 h 6858000"/>
              <a:gd name="connsiteX29" fmla="*/ 6545392 w 10615629"/>
              <a:gd name="connsiteY29" fmla="*/ 5630362 h 6858000"/>
              <a:gd name="connsiteX30" fmla="*/ 5772723 w 10615629"/>
              <a:gd name="connsiteY30" fmla="*/ 6502431 h 6858000"/>
              <a:gd name="connsiteX31" fmla="*/ 5542129 w 10615629"/>
              <a:gd name="connsiteY31" fmla="*/ 6791052 h 6858000"/>
              <a:gd name="connsiteX32" fmla="*/ 5487454 w 10615629"/>
              <a:gd name="connsiteY32" fmla="*/ 6858000 h 6858000"/>
              <a:gd name="connsiteX33" fmla="*/ 3860772 w 10615629"/>
              <a:gd name="connsiteY33" fmla="*/ 6858000 h 6858000"/>
              <a:gd name="connsiteX34" fmla="*/ 3806309 w 10615629"/>
              <a:gd name="connsiteY34" fmla="*/ 6753976 h 6858000"/>
              <a:gd name="connsiteX35" fmla="*/ 3692626 w 10615629"/>
              <a:gd name="connsiteY35" fmla="*/ 6315366 h 6858000"/>
              <a:gd name="connsiteX36" fmla="*/ 2561203 w 10615629"/>
              <a:gd name="connsiteY36" fmla="*/ 5694965 h 6858000"/>
              <a:gd name="connsiteX37" fmla="*/ 69617 w 10615629"/>
              <a:gd name="connsiteY37" fmla="*/ 4316865 h 6858000"/>
              <a:gd name="connsiteX38" fmla="*/ 1643 w 10615629"/>
              <a:gd name="connsiteY38" fmla="*/ 3718987 h 6858000"/>
              <a:gd name="connsiteX39" fmla="*/ 368893 w 10615629"/>
              <a:gd name="connsiteY39" fmla="*/ 2555465 h 6858000"/>
              <a:gd name="connsiteX40" fmla="*/ 1113509 w 10615629"/>
              <a:gd name="connsiteY40" fmla="*/ 2231777 h 6858000"/>
              <a:gd name="connsiteX41" fmla="*/ 2037233 w 10615629"/>
              <a:gd name="connsiteY41" fmla="*/ 2044714 h 6858000"/>
              <a:gd name="connsiteX42" fmla="*/ 2547311 w 10615629"/>
              <a:gd name="connsiteY42" fmla="*/ 1444273 h 6858000"/>
              <a:gd name="connsiteX43" fmla="*/ 3900864 w 10615629"/>
              <a:gd name="connsiteY43" fmla="*/ 617925 h 6858000"/>
              <a:gd name="connsiteX44" fmla="*/ 4571572 w 10615629"/>
              <a:gd name="connsiteY44" fmla="*/ 899937 h 6858000"/>
              <a:gd name="connsiteX45" fmla="*/ 6039226 w 10615629"/>
              <a:gd name="connsiteY45" fmla="*/ 670658 h 6858000"/>
              <a:gd name="connsiteX46" fmla="*/ 6656610 w 10615629"/>
              <a:gd name="connsiteY46" fmla="*/ 1615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615629" h="6858000">
                <a:moveTo>
                  <a:pt x="7169276" y="5704266"/>
                </a:moveTo>
                <a:cubicBezTo>
                  <a:pt x="7360157" y="5704266"/>
                  <a:pt x="7514897" y="5859006"/>
                  <a:pt x="7514897" y="6049887"/>
                </a:cubicBezTo>
                <a:cubicBezTo>
                  <a:pt x="7514897" y="6240768"/>
                  <a:pt x="7360157" y="6395508"/>
                  <a:pt x="7169276" y="6395508"/>
                </a:cubicBezTo>
                <a:cubicBezTo>
                  <a:pt x="6978395" y="6395508"/>
                  <a:pt x="6823655" y="6240768"/>
                  <a:pt x="6823655" y="6049887"/>
                </a:cubicBezTo>
                <a:cubicBezTo>
                  <a:pt x="6823655" y="5859006"/>
                  <a:pt x="6978395" y="5704266"/>
                  <a:pt x="7169276" y="5704266"/>
                </a:cubicBezTo>
                <a:close/>
                <a:moveTo>
                  <a:pt x="10010446" y="2324705"/>
                </a:moveTo>
                <a:cubicBezTo>
                  <a:pt x="10256938" y="2324705"/>
                  <a:pt x="10456760" y="2524528"/>
                  <a:pt x="10456760" y="2771019"/>
                </a:cubicBezTo>
                <a:cubicBezTo>
                  <a:pt x="10456760" y="3017511"/>
                  <a:pt x="10256938" y="3217333"/>
                  <a:pt x="10010446" y="3217333"/>
                </a:cubicBezTo>
                <a:cubicBezTo>
                  <a:pt x="9763954" y="3217333"/>
                  <a:pt x="9564132" y="3017511"/>
                  <a:pt x="9564132" y="2771019"/>
                </a:cubicBezTo>
                <a:cubicBezTo>
                  <a:pt x="9564132" y="2524528"/>
                  <a:pt x="9763954" y="2324705"/>
                  <a:pt x="10010446" y="2324705"/>
                </a:cubicBezTo>
                <a:close/>
                <a:moveTo>
                  <a:pt x="10354145" y="1665213"/>
                </a:moveTo>
                <a:cubicBezTo>
                  <a:pt x="10498559" y="1665213"/>
                  <a:pt x="10615629" y="1782283"/>
                  <a:pt x="10615629" y="1926697"/>
                </a:cubicBezTo>
                <a:cubicBezTo>
                  <a:pt x="10615629" y="2071111"/>
                  <a:pt x="10498559" y="2188181"/>
                  <a:pt x="10354145" y="2188181"/>
                </a:cubicBezTo>
                <a:cubicBezTo>
                  <a:pt x="10209731" y="2188181"/>
                  <a:pt x="10092661" y="2071111"/>
                  <a:pt x="10092661" y="1926697"/>
                </a:cubicBezTo>
                <a:cubicBezTo>
                  <a:pt x="10092661" y="1782283"/>
                  <a:pt x="10209731" y="1665213"/>
                  <a:pt x="10354145" y="1665213"/>
                </a:cubicBezTo>
                <a:close/>
                <a:moveTo>
                  <a:pt x="1458901" y="659644"/>
                </a:moveTo>
                <a:cubicBezTo>
                  <a:pt x="1705393" y="659644"/>
                  <a:pt x="1905215" y="859466"/>
                  <a:pt x="1905215" y="1105958"/>
                </a:cubicBezTo>
                <a:cubicBezTo>
                  <a:pt x="1905215" y="1352450"/>
                  <a:pt x="1705393" y="1552272"/>
                  <a:pt x="1458901" y="1552272"/>
                </a:cubicBezTo>
                <a:cubicBezTo>
                  <a:pt x="1212409" y="1552272"/>
                  <a:pt x="1012587" y="1352450"/>
                  <a:pt x="1012587" y="1105958"/>
                </a:cubicBezTo>
                <a:cubicBezTo>
                  <a:pt x="1012587" y="859466"/>
                  <a:pt x="1212409" y="659644"/>
                  <a:pt x="1458901" y="659644"/>
                </a:cubicBezTo>
                <a:close/>
                <a:moveTo>
                  <a:pt x="6674038" y="0"/>
                </a:moveTo>
                <a:lnTo>
                  <a:pt x="10121228" y="0"/>
                </a:lnTo>
                <a:lnTo>
                  <a:pt x="10122250" y="1542"/>
                </a:lnTo>
                <a:cubicBezTo>
                  <a:pt x="10407914" y="485220"/>
                  <a:pt x="10448238" y="1134713"/>
                  <a:pt x="9914575" y="1714821"/>
                </a:cubicBezTo>
                <a:cubicBezTo>
                  <a:pt x="9716856" y="1929804"/>
                  <a:pt x="9539638" y="2164208"/>
                  <a:pt x="9361609" y="2396453"/>
                </a:cubicBezTo>
                <a:cubicBezTo>
                  <a:pt x="9193292" y="2616157"/>
                  <a:pt x="9188572" y="2869712"/>
                  <a:pt x="9334635" y="3107486"/>
                </a:cubicBezTo>
                <a:cubicBezTo>
                  <a:pt x="9495670" y="3368730"/>
                  <a:pt x="9683004" y="3617025"/>
                  <a:pt x="9815042" y="3891891"/>
                </a:cubicBezTo>
                <a:cubicBezTo>
                  <a:pt x="10050525" y="4382007"/>
                  <a:pt x="9955575" y="4864841"/>
                  <a:pt x="9376176" y="5202286"/>
                </a:cubicBezTo>
                <a:cubicBezTo>
                  <a:pt x="8901029" y="5479039"/>
                  <a:pt x="8396077" y="5489829"/>
                  <a:pt x="7869813" y="5436960"/>
                </a:cubicBezTo>
                <a:cubicBezTo>
                  <a:pt x="7414764" y="5391373"/>
                  <a:pt x="6924917" y="5356038"/>
                  <a:pt x="6545392" y="5630362"/>
                </a:cubicBezTo>
                <a:cubicBezTo>
                  <a:pt x="6238294" y="5852628"/>
                  <a:pt x="6024795" y="6205178"/>
                  <a:pt x="5772723" y="6502431"/>
                </a:cubicBezTo>
                <a:cubicBezTo>
                  <a:pt x="5693285" y="6596233"/>
                  <a:pt x="5618533" y="6694485"/>
                  <a:pt x="5542129" y="6791052"/>
                </a:cubicBezTo>
                <a:lnTo>
                  <a:pt x="5487454" y="6858000"/>
                </a:lnTo>
                <a:lnTo>
                  <a:pt x="3860772" y="6858000"/>
                </a:lnTo>
                <a:lnTo>
                  <a:pt x="3806309" y="6753976"/>
                </a:lnTo>
                <a:cubicBezTo>
                  <a:pt x="3748311" y="6617180"/>
                  <a:pt x="3717510" y="6461835"/>
                  <a:pt x="3692626" y="6315366"/>
                </a:cubicBezTo>
                <a:cubicBezTo>
                  <a:pt x="3594980" y="5743923"/>
                  <a:pt x="2996563" y="5569132"/>
                  <a:pt x="2561203" y="5694965"/>
                </a:cubicBezTo>
                <a:cubicBezTo>
                  <a:pt x="1295584" y="6063834"/>
                  <a:pt x="405173" y="5417942"/>
                  <a:pt x="69617" y="4316865"/>
                </a:cubicBezTo>
                <a:cubicBezTo>
                  <a:pt x="12163" y="4128181"/>
                  <a:pt x="22818" y="3919404"/>
                  <a:pt x="1643" y="3718987"/>
                </a:cubicBezTo>
                <a:cubicBezTo>
                  <a:pt x="-11845" y="3285650"/>
                  <a:pt x="53163" y="2879692"/>
                  <a:pt x="368893" y="2555465"/>
                </a:cubicBezTo>
                <a:cubicBezTo>
                  <a:pt x="570254" y="2348709"/>
                  <a:pt x="826642" y="2266304"/>
                  <a:pt x="1113509" y="2231777"/>
                </a:cubicBezTo>
                <a:cubicBezTo>
                  <a:pt x="1425464" y="2194013"/>
                  <a:pt x="1739171" y="2139122"/>
                  <a:pt x="2037233" y="2044714"/>
                </a:cubicBezTo>
                <a:cubicBezTo>
                  <a:pt x="2313448" y="1957047"/>
                  <a:pt x="2430109" y="1689061"/>
                  <a:pt x="2547311" y="1444273"/>
                </a:cubicBezTo>
                <a:cubicBezTo>
                  <a:pt x="2839304" y="834121"/>
                  <a:pt x="3300290" y="529585"/>
                  <a:pt x="3900864" y="617925"/>
                </a:cubicBezTo>
                <a:cubicBezTo>
                  <a:pt x="4133785" y="652182"/>
                  <a:pt x="4362119" y="778959"/>
                  <a:pt x="4571572" y="899937"/>
                </a:cubicBezTo>
                <a:cubicBezTo>
                  <a:pt x="5133170" y="1224435"/>
                  <a:pt x="5641899" y="1068660"/>
                  <a:pt x="6039226" y="670658"/>
                </a:cubicBezTo>
                <a:cubicBezTo>
                  <a:pt x="6250634" y="458239"/>
                  <a:pt x="6444898" y="227157"/>
                  <a:pt x="6656610" y="16159"/>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2"/>
              </a:solidFill>
            </a:endParaRPr>
          </a:p>
        </p:txBody>
      </p:sp>
      <p:sp>
        <p:nvSpPr>
          <p:cNvPr id="2" name="Title 1"/>
          <p:cNvSpPr>
            <a:spLocks noGrp="1"/>
          </p:cNvSpPr>
          <p:nvPr>
            <p:ph type="ctrTitle"/>
          </p:nvPr>
        </p:nvSpPr>
        <p:spPr>
          <a:xfrm>
            <a:off x="2891743" y="1122363"/>
            <a:ext cx="6458556" cy="2387600"/>
          </a:xfrm>
        </p:spPr>
        <p:txBody>
          <a:bodyPr>
            <a:normAutofit/>
          </a:bodyPr>
          <a:lstStyle/>
          <a:p>
            <a:pPr algn="ctr"/>
            <a:r>
              <a:rPr lang="en-US" sz="4800" b="1">
                <a:cs typeface="Calibri Light"/>
              </a:rPr>
              <a:t>Marketing Plan</a:t>
            </a:r>
            <a:br>
              <a:rPr lang="en-US" sz="4800" b="1">
                <a:cs typeface="Calibri Light"/>
              </a:rPr>
            </a:br>
            <a:r>
              <a:rPr lang="en-US" sz="8800" b="1" err="1">
                <a:cs typeface="Calibri Light"/>
              </a:rPr>
              <a:t>HomePOV</a:t>
            </a:r>
            <a:endParaRPr lang="en-US" sz="8800" b="1" err="1"/>
          </a:p>
        </p:txBody>
      </p:sp>
      <p:sp>
        <p:nvSpPr>
          <p:cNvPr id="3" name="Subtitle 2"/>
          <p:cNvSpPr>
            <a:spLocks noGrp="1"/>
          </p:cNvSpPr>
          <p:nvPr>
            <p:ph type="subTitle" idx="1"/>
          </p:nvPr>
        </p:nvSpPr>
        <p:spPr>
          <a:xfrm>
            <a:off x="2891743" y="3602038"/>
            <a:ext cx="6458556" cy="1655762"/>
          </a:xfrm>
        </p:spPr>
        <p:txBody>
          <a:bodyPr vert="horz" lIns="91440" tIns="45720" rIns="91440" bIns="45720" rtlCol="0" anchor="t">
            <a:normAutofit fontScale="92500" lnSpcReduction="10000"/>
          </a:bodyPr>
          <a:lstStyle/>
          <a:p>
            <a:pPr algn="ctr"/>
            <a:r>
              <a:rPr lang="en-US" b="1"/>
              <a:t>Group Members :</a:t>
            </a:r>
          </a:p>
          <a:p>
            <a:pPr algn="ctr"/>
            <a:r>
              <a:rPr lang="en-US" b="1"/>
              <a:t>Syed Muhammad </a:t>
            </a:r>
            <a:r>
              <a:rPr lang="en-US" b="1" err="1"/>
              <a:t>Mashood</a:t>
            </a:r>
            <a:r>
              <a:rPr lang="en-US" b="1"/>
              <a:t> (20B-084-CS)</a:t>
            </a:r>
          </a:p>
          <a:p>
            <a:pPr algn="ctr"/>
            <a:r>
              <a:rPr lang="en-US" b="1"/>
              <a:t>Muhammad Samiullah Siddiqui (20B-007-CS)</a:t>
            </a:r>
            <a:endParaRPr lang="en-US"/>
          </a:p>
          <a:p>
            <a:pPr algn="ctr"/>
            <a:r>
              <a:rPr lang="en-US" b="1"/>
              <a:t>Huda Nasir(20B-086-CS)</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0241E3-FCFC-3B57-C41E-E77808BEEC75}"/>
              </a:ext>
            </a:extLst>
          </p:cNvPr>
          <p:cNvSpPr>
            <a:spLocks noGrp="1"/>
          </p:cNvSpPr>
          <p:nvPr>
            <p:ph type="title"/>
          </p:nvPr>
        </p:nvSpPr>
        <p:spPr>
          <a:xfrm>
            <a:off x="609600" y="557784"/>
            <a:ext cx="10972800" cy="1023638"/>
          </a:xfrm>
        </p:spPr>
        <p:txBody>
          <a:bodyPr>
            <a:normAutofit fontScale="90000"/>
          </a:bodyPr>
          <a:lstStyle/>
          <a:p>
            <a:endParaRPr lang="en-US"/>
          </a:p>
          <a:p>
            <a:pPr algn="ctr"/>
            <a:r>
              <a:rPr lang="en-US" b="1"/>
              <a:t>Competitive Market Analysis</a:t>
            </a:r>
            <a:endParaRPr lang="en-US" b="1">
              <a:cs typeface="Posterama"/>
            </a:endParaRPr>
          </a:p>
          <a:p>
            <a:endParaRPr lang="en-US">
              <a:cs typeface="Posterama"/>
            </a:endParaRPr>
          </a:p>
        </p:txBody>
      </p:sp>
      <p:graphicFrame>
        <p:nvGraphicFramePr>
          <p:cNvPr id="6" name="Content Placeholder 2">
            <a:extLst>
              <a:ext uri="{FF2B5EF4-FFF2-40B4-BE49-F238E27FC236}">
                <a16:creationId xmlns="" xmlns:a16="http://schemas.microsoft.com/office/drawing/2014/main" id="{9E80CA58-5E8E-262D-9E51-1749213BA8AA}"/>
              </a:ext>
            </a:extLst>
          </p:cNvPr>
          <p:cNvGraphicFramePr>
            <a:graphicFrameLocks noGrp="1"/>
          </p:cNvGraphicFramePr>
          <p:nvPr>
            <p:ph idx="1"/>
          </p:nvPr>
        </p:nvGraphicFramePr>
        <p:xfrm>
          <a:off x="264544" y="1114168"/>
          <a:ext cx="11245969" cy="5172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60225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 xmlns:a16="http://schemas.microsoft.com/office/drawing/2014/main" id="{1FB08935-06F3-D5FF-0ABD-D8FC27439475}"/>
            </a:ext>
          </a:extLst>
        </p:cNvPr>
        <p:cNvGrpSpPr/>
        <p:nvPr/>
      </p:nvGrpSpPr>
      <p:grpSpPr>
        <a:xfrm>
          <a:off x="0" y="0"/>
          <a:ext cx="0" cy="0"/>
          <a:chOff x="0" y="0"/>
          <a:chExt cx="0" cy="0"/>
        </a:xfrm>
      </p:grpSpPr>
      <p:sp useBgFill="1">
        <p:nvSpPr>
          <p:cNvPr id="10" name="Background Fill">
            <a:extLst>
              <a:ext uri="{FF2B5EF4-FFF2-40B4-BE49-F238E27FC236}">
                <a16:creationId xmlns="" xmlns:a16="http://schemas.microsoft.com/office/drawing/2014/main" id="{B937640E-EF7A-4A6C-A950-D12B7D5C923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FFF975DA-2F73-4697-B7A9-A2E83471239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64E02CA1-77F8-9208-181C-87C689206A9B}"/>
              </a:ext>
            </a:extLst>
          </p:cNvPr>
          <p:cNvSpPr>
            <a:spLocks noGrp="1"/>
          </p:cNvSpPr>
          <p:nvPr>
            <p:ph type="title"/>
          </p:nvPr>
        </p:nvSpPr>
        <p:spPr>
          <a:xfrm>
            <a:off x="609600" y="557784"/>
            <a:ext cx="10972800" cy="1325563"/>
          </a:xfrm>
        </p:spPr>
        <p:txBody>
          <a:bodyPr>
            <a:normAutofit/>
          </a:bodyPr>
          <a:lstStyle/>
          <a:p>
            <a:pPr>
              <a:lnSpc>
                <a:spcPct val="90000"/>
              </a:lnSpc>
            </a:pPr>
            <a:endParaRPr lang="en-US"/>
          </a:p>
          <a:p>
            <a:pPr>
              <a:lnSpc>
                <a:spcPct val="90000"/>
              </a:lnSpc>
            </a:pPr>
            <a:r>
              <a:rPr lang="en-US" b="1"/>
              <a:t>Competitive Market Analysis (Cont'd)</a:t>
            </a:r>
            <a:endParaRPr lang="en-US" b="1">
              <a:cs typeface="Posterama"/>
            </a:endParaRPr>
          </a:p>
        </p:txBody>
      </p:sp>
      <p:graphicFrame>
        <p:nvGraphicFramePr>
          <p:cNvPr id="5" name="Content Placeholder 2">
            <a:extLst>
              <a:ext uri="{FF2B5EF4-FFF2-40B4-BE49-F238E27FC236}">
                <a16:creationId xmlns="" xmlns:a16="http://schemas.microsoft.com/office/drawing/2014/main" id="{C8C116FD-D690-3058-AD1E-76CB8A3F2EDD}"/>
              </a:ext>
            </a:extLst>
          </p:cNvPr>
          <p:cNvGraphicFramePr>
            <a:graphicFrameLocks noGrp="1"/>
          </p:cNvGraphicFramePr>
          <p:nvPr>
            <p:ph idx="1"/>
            <p:extLst>
              <p:ext uri="{D42A27DB-BD31-4B8C-83A1-F6EECF244321}">
                <p14:modId xmlns:p14="http://schemas.microsoft.com/office/powerpoint/2010/main" val="2804013128"/>
              </p:ext>
            </p:extLst>
          </p:nvPr>
        </p:nvGraphicFramePr>
        <p:xfrm>
          <a:off x="609600" y="2106613"/>
          <a:ext cx="10972800" cy="4035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75475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 xmlns:a16="http://schemas.microsoft.com/office/drawing/2014/main" id="{B937640E-EF7A-4A6C-A950-D12B7D5C923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D72B6D96-D9A2-4E4A-8064-FCA9A1D3F64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90F00758-50DF-0E18-0FD7-AFF952627488}"/>
              </a:ext>
            </a:extLst>
          </p:cNvPr>
          <p:cNvSpPr>
            <a:spLocks noGrp="1"/>
          </p:cNvSpPr>
          <p:nvPr>
            <p:ph type="title"/>
          </p:nvPr>
        </p:nvSpPr>
        <p:spPr>
          <a:xfrm>
            <a:off x="841248" y="810562"/>
            <a:ext cx="8197977" cy="386031"/>
          </a:xfrm>
        </p:spPr>
        <p:txBody>
          <a:bodyPr>
            <a:normAutofit fontScale="90000"/>
          </a:bodyPr>
          <a:lstStyle/>
          <a:p>
            <a:pPr algn="ctr"/>
            <a:r>
              <a:rPr lang="en-US" b="1">
                <a:ea typeface="+mj-lt"/>
                <a:cs typeface="+mj-lt"/>
              </a:rPr>
              <a:t>Niche Selection Strategy</a:t>
            </a:r>
            <a:endParaRPr lang="en-US" b="1">
              <a:cs typeface="Posterama"/>
            </a:endParaRPr>
          </a:p>
        </p:txBody>
      </p:sp>
      <p:sp>
        <p:nvSpPr>
          <p:cNvPr id="3" name="Content Placeholder 2">
            <a:extLst>
              <a:ext uri="{FF2B5EF4-FFF2-40B4-BE49-F238E27FC236}">
                <a16:creationId xmlns="" xmlns:a16="http://schemas.microsoft.com/office/drawing/2014/main" id="{02859EB2-C895-9938-0177-AC9FC0E39248}"/>
              </a:ext>
            </a:extLst>
          </p:cNvPr>
          <p:cNvSpPr>
            <a:spLocks noGrp="1"/>
          </p:cNvSpPr>
          <p:nvPr>
            <p:ph idx="1"/>
          </p:nvPr>
        </p:nvSpPr>
        <p:spPr>
          <a:xfrm>
            <a:off x="381173" y="1371203"/>
            <a:ext cx="9995146" cy="5130107"/>
          </a:xfrm>
        </p:spPr>
        <p:txBody>
          <a:bodyPr vert="horz" lIns="91440" tIns="45720" rIns="91440" bIns="45720" rtlCol="0" anchor="b">
            <a:noAutofit/>
          </a:bodyPr>
          <a:lstStyle/>
          <a:p>
            <a:pPr>
              <a:lnSpc>
                <a:spcPct val="100000"/>
              </a:lnSpc>
            </a:pPr>
            <a:r>
              <a:rPr lang="en-US" sz="1400" b="1">
                <a:ea typeface="+mn-lt"/>
                <a:cs typeface="+mn-lt"/>
              </a:rPr>
              <a:t>Demographic Niches:</a:t>
            </a:r>
            <a:endParaRPr lang="en-US" sz="1400">
              <a:ea typeface="+mn-lt"/>
              <a:cs typeface="+mn-lt"/>
            </a:endParaRPr>
          </a:p>
          <a:p>
            <a:pPr marL="342900" indent="-342900">
              <a:lnSpc>
                <a:spcPct val="100000"/>
              </a:lnSpc>
              <a:buFont typeface="Arial" panose="020B0504020202020204" pitchFamily="34" charset="0"/>
              <a:buChar char="•"/>
            </a:pPr>
            <a:r>
              <a:rPr lang="en-US" sz="1400">
                <a:ea typeface="+mn-lt"/>
                <a:cs typeface="+mn-lt"/>
              </a:rPr>
              <a:t>Tailoring products based on demographic characteristics.</a:t>
            </a:r>
          </a:p>
          <a:p>
            <a:pPr marL="342900" indent="-342900">
              <a:lnSpc>
                <a:spcPct val="100000"/>
              </a:lnSpc>
              <a:buFont typeface="Arial" panose="020B0504020202020204" pitchFamily="34" charset="0"/>
              <a:buChar char="•"/>
            </a:pPr>
            <a:r>
              <a:rPr lang="en-US" sz="1400">
                <a:ea typeface="+mn-lt"/>
                <a:cs typeface="+mn-lt"/>
              </a:rPr>
              <a:t>Example: Products specifically designed for parents with young children.</a:t>
            </a:r>
          </a:p>
          <a:p>
            <a:pPr>
              <a:lnSpc>
                <a:spcPct val="100000"/>
              </a:lnSpc>
            </a:pPr>
            <a:r>
              <a:rPr lang="en-US" sz="1400" b="1">
                <a:latin typeface="Avenir Next LT Pro"/>
                <a:ea typeface="+mn-lt"/>
                <a:cs typeface="Arial"/>
              </a:rPr>
              <a:t>Behavioral Niches:</a:t>
            </a:r>
            <a:endParaRPr lang="en-US" sz="1400" b="1">
              <a:latin typeface="Avenir Next LT Pro"/>
            </a:endParaRPr>
          </a:p>
          <a:p>
            <a:pPr marL="342900" indent="-342900">
              <a:lnSpc>
                <a:spcPct val="100000"/>
              </a:lnSpc>
              <a:buFont typeface="Arial" panose="020B0504020202020204" pitchFamily="34" charset="0"/>
              <a:buChar char="•"/>
            </a:pPr>
            <a:r>
              <a:rPr lang="en-US" sz="1400">
                <a:ea typeface="+mn-lt"/>
                <a:cs typeface="+mn-lt"/>
              </a:rPr>
              <a:t>Identifying and targeting specific behaviors or preferences.</a:t>
            </a:r>
            <a:endParaRPr lang="en-US" sz="1400"/>
          </a:p>
          <a:p>
            <a:pPr marL="342900" indent="-342900">
              <a:lnSpc>
                <a:spcPct val="100000"/>
              </a:lnSpc>
              <a:buFont typeface="Arial" panose="020B0504020202020204" pitchFamily="34" charset="0"/>
              <a:buChar char="•"/>
            </a:pPr>
            <a:r>
              <a:rPr lang="en-US" sz="1400">
                <a:ea typeface="+mn-lt"/>
                <a:cs typeface="+mn-lt"/>
              </a:rPr>
              <a:t>Example: Products for individuals interested in DIY home improvement.</a:t>
            </a:r>
          </a:p>
          <a:p>
            <a:pPr>
              <a:lnSpc>
                <a:spcPct val="100000"/>
              </a:lnSpc>
            </a:pPr>
            <a:r>
              <a:rPr lang="en-US" sz="1400" b="1">
                <a:ea typeface="+mn-lt"/>
                <a:cs typeface="+mn-lt"/>
              </a:rPr>
              <a:t>Targeted Audiences:</a:t>
            </a:r>
            <a:endParaRPr lang="en-US" sz="1400" b="1"/>
          </a:p>
          <a:p>
            <a:pPr marL="342900" indent="-342900">
              <a:lnSpc>
                <a:spcPct val="100000"/>
              </a:lnSpc>
              <a:buFont typeface="Arial" panose="020B0504020202020204" pitchFamily="34" charset="0"/>
              <a:buChar char="•"/>
            </a:pPr>
            <a:r>
              <a:rPr lang="en-US" sz="1400">
                <a:ea typeface="+mn-lt"/>
                <a:cs typeface="+mn-lt"/>
              </a:rPr>
              <a:t>Selecting audiences based on the specific product being offered.</a:t>
            </a:r>
          </a:p>
          <a:p>
            <a:pPr marL="342900" indent="-342900">
              <a:lnSpc>
                <a:spcPct val="100000"/>
              </a:lnSpc>
              <a:buFont typeface="Arial" panose="020B0504020202020204" pitchFamily="34" charset="0"/>
              <a:buChar char="•"/>
            </a:pPr>
            <a:r>
              <a:rPr lang="en-US" sz="1400">
                <a:ea typeface="+mn-lt"/>
                <a:cs typeface="+mn-lt"/>
              </a:rPr>
              <a:t>Example: Home office products for professionals working remotely.</a:t>
            </a:r>
            <a:endParaRPr lang="en-US" sz="1400"/>
          </a:p>
          <a:p>
            <a:pPr>
              <a:lnSpc>
                <a:spcPct val="100000"/>
              </a:lnSpc>
            </a:pPr>
            <a:r>
              <a:rPr lang="en-US" sz="1400" b="1">
                <a:ea typeface="+mn-lt"/>
                <a:cs typeface="+mn-lt"/>
              </a:rPr>
              <a:t>Product Variation:</a:t>
            </a:r>
            <a:endParaRPr lang="en-US" sz="1400">
              <a:ea typeface="+mn-lt"/>
              <a:cs typeface="+mn-lt"/>
            </a:endParaRPr>
          </a:p>
          <a:p>
            <a:pPr marL="342900" indent="-342900">
              <a:lnSpc>
                <a:spcPct val="100000"/>
              </a:lnSpc>
              <a:buFont typeface="Arial" panose="020B0504020202020204" pitchFamily="34" charset="0"/>
              <a:buChar char="•"/>
            </a:pPr>
            <a:r>
              <a:rPr lang="en-US" sz="1400">
                <a:ea typeface="+mn-lt"/>
                <a:cs typeface="+mn-lt"/>
              </a:rPr>
              <a:t>Adapting targeting strategies for different product categories.</a:t>
            </a:r>
            <a:endParaRPr lang="en-US" sz="1400"/>
          </a:p>
          <a:p>
            <a:pPr marL="342900" indent="-342900">
              <a:lnSpc>
                <a:spcPct val="100000"/>
              </a:lnSpc>
              <a:buFont typeface="Arial" panose="020B0504020202020204" pitchFamily="34" charset="0"/>
              <a:buChar char="•"/>
            </a:pPr>
            <a:r>
              <a:rPr lang="en-US" sz="1400">
                <a:ea typeface="+mn-lt"/>
                <a:cs typeface="+mn-lt"/>
              </a:rPr>
              <a:t>Example: Customized approaches for outdoor living and home office setups.</a:t>
            </a:r>
            <a:endParaRPr lang="en-US" sz="1400"/>
          </a:p>
          <a:p>
            <a:pPr>
              <a:lnSpc>
                <a:spcPct val="100000"/>
              </a:lnSpc>
            </a:pPr>
            <a:r>
              <a:rPr lang="en-US" sz="1400" b="1">
                <a:ea typeface="+mn-lt"/>
                <a:cs typeface="+mn-lt"/>
              </a:rPr>
              <a:t>Diversified Offerings:</a:t>
            </a:r>
            <a:endParaRPr lang="en-US" sz="1400" b="1"/>
          </a:p>
          <a:p>
            <a:pPr>
              <a:lnSpc>
                <a:spcPct val="100000"/>
              </a:lnSpc>
            </a:pPr>
            <a:r>
              <a:rPr lang="en-US" sz="1400">
                <a:ea typeface="+mn-lt"/>
                <a:cs typeface="+mn-lt"/>
              </a:rPr>
              <a:t>    - Recognizing that each product may cater to a unique niche.</a:t>
            </a:r>
            <a:endParaRPr lang="en-US" sz="1400"/>
          </a:p>
          <a:p>
            <a:pPr>
              <a:lnSpc>
                <a:spcPct val="100000"/>
              </a:lnSpc>
            </a:pPr>
            <a:r>
              <a:rPr lang="en-US" sz="1400">
                <a:ea typeface="+mn-lt"/>
                <a:cs typeface="+mn-lt"/>
              </a:rPr>
              <a:t>    - Example: Offering a range of products to meet diverse customer needs.</a:t>
            </a:r>
            <a:endParaRPr lang="en-US" sz="1400"/>
          </a:p>
        </p:txBody>
      </p:sp>
      <p:sp>
        <p:nvSpPr>
          <p:cNvPr id="12" name="Freeform: Shape 11">
            <a:extLst>
              <a:ext uri="{FF2B5EF4-FFF2-40B4-BE49-F238E27FC236}">
                <a16:creationId xmlns="" xmlns:a16="http://schemas.microsoft.com/office/drawing/2014/main" id="{64ADF8E3-1B35-4C33-95FB-BAAD781AF7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9258188" y="0"/>
            <a:ext cx="2933812" cy="2750153"/>
          </a:xfrm>
          <a:custGeom>
            <a:avLst/>
            <a:gdLst>
              <a:gd name="connsiteX0" fmla="*/ 1067830 w 2933812"/>
              <a:gd name="connsiteY0" fmla="*/ 776732 h 2750153"/>
              <a:gd name="connsiteX1" fmla="*/ 1305537 w 2933812"/>
              <a:gd name="connsiteY1" fmla="*/ 842083 h 2750153"/>
              <a:gd name="connsiteX2" fmla="*/ 1421053 w 2933812"/>
              <a:gd name="connsiteY2" fmla="*/ 1397856 h 2750153"/>
              <a:gd name="connsiteX3" fmla="*/ 865267 w 2933812"/>
              <a:gd name="connsiteY3" fmla="*/ 1513301 h 2750153"/>
              <a:gd name="connsiteX4" fmla="*/ 749819 w 2933812"/>
              <a:gd name="connsiteY4" fmla="*/ 957568 h 2750153"/>
              <a:gd name="connsiteX5" fmla="*/ 836727 w 2933812"/>
              <a:gd name="connsiteY5" fmla="*/ 862679 h 2750153"/>
              <a:gd name="connsiteX6" fmla="*/ 1067830 w 2933812"/>
              <a:gd name="connsiteY6" fmla="*/ 776732 h 2750153"/>
              <a:gd name="connsiteX7" fmla="*/ 209205 w 2933812"/>
              <a:gd name="connsiteY7" fmla="*/ 551704 h 2750153"/>
              <a:gd name="connsiteX8" fmla="*/ 328901 w 2933812"/>
              <a:gd name="connsiteY8" fmla="*/ 567267 h 2750153"/>
              <a:gd name="connsiteX9" fmla="*/ 460887 w 2933812"/>
              <a:gd name="connsiteY9" fmla="*/ 878648 h 2750153"/>
              <a:gd name="connsiteX10" fmla="*/ 149506 w 2933812"/>
              <a:gd name="connsiteY10" fmla="*/ 1010633 h 2750153"/>
              <a:gd name="connsiteX11" fmla="*/ 17517 w 2933812"/>
              <a:gd name="connsiteY11" fmla="*/ 699260 h 2750153"/>
              <a:gd name="connsiteX12" fmla="*/ 97142 w 2933812"/>
              <a:gd name="connsiteY12" fmla="*/ 596577 h 2750153"/>
              <a:gd name="connsiteX13" fmla="*/ 209205 w 2933812"/>
              <a:gd name="connsiteY13" fmla="*/ 551704 h 2750153"/>
              <a:gd name="connsiteX14" fmla="*/ 603014 w 2933812"/>
              <a:gd name="connsiteY14" fmla="*/ 0 h 2750153"/>
              <a:gd name="connsiteX15" fmla="*/ 2933812 w 2933812"/>
              <a:gd name="connsiteY15" fmla="*/ 0 h 2750153"/>
              <a:gd name="connsiteX16" fmla="*/ 2933812 w 2933812"/>
              <a:gd name="connsiteY16" fmla="*/ 2748233 h 2750153"/>
              <a:gd name="connsiteX17" fmla="*/ 2877044 w 2933812"/>
              <a:gd name="connsiteY17" fmla="*/ 2704219 h 2750153"/>
              <a:gd name="connsiteX18" fmla="*/ 1987800 w 2933812"/>
              <a:gd name="connsiteY18" fmla="*/ 2707378 h 2750153"/>
              <a:gd name="connsiteX19" fmla="*/ 1571775 w 2933812"/>
              <a:gd name="connsiteY19" fmla="*/ 2085562 h 2750153"/>
              <a:gd name="connsiteX20" fmla="*/ 2085622 w 2933812"/>
              <a:gd name="connsiteY20" fmla="*/ 1038354 h 2750153"/>
              <a:gd name="connsiteX21" fmla="*/ 1614635 w 2933812"/>
              <a:gd name="connsiteY21" fmla="*/ 560521 h 2750153"/>
              <a:gd name="connsiteX22" fmla="*/ 825009 w 2933812"/>
              <a:gd name="connsiteY22" fmla="*/ 518839 h 2750153"/>
              <a:gd name="connsiteX23" fmla="*/ 599925 w 2933812"/>
              <a:gd name="connsiteY23" fmla="*/ 14372 h 2750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33812" h="2750153">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Tree>
    <p:extLst>
      <p:ext uri="{BB962C8B-B14F-4D97-AF65-F5344CB8AC3E}">
        <p14:creationId xmlns:p14="http://schemas.microsoft.com/office/powerpoint/2010/main" val="3136693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 xmlns:a16="http://schemas.microsoft.com/office/drawing/2014/main" id="{B937640E-EF7A-4A6C-A950-D12B7D5C923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D72B6D96-D9A2-4E4A-8064-FCA9A1D3F64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11EA74BC-1E7E-4AAC-9976-DD6DAC21DE2B}"/>
              </a:ext>
            </a:extLst>
          </p:cNvPr>
          <p:cNvSpPr>
            <a:spLocks noGrp="1"/>
          </p:cNvSpPr>
          <p:nvPr>
            <p:ph type="title"/>
          </p:nvPr>
        </p:nvSpPr>
        <p:spPr>
          <a:xfrm>
            <a:off x="280532" y="192336"/>
            <a:ext cx="8758693" cy="1349314"/>
          </a:xfrm>
        </p:spPr>
        <p:txBody>
          <a:bodyPr>
            <a:normAutofit/>
          </a:bodyPr>
          <a:lstStyle/>
          <a:p>
            <a:r>
              <a:rPr lang="en-US" b="1"/>
              <a:t>Industry reports</a:t>
            </a:r>
            <a:endParaRPr lang="en-US" b="1">
              <a:cs typeface="Posterama"/>
            </a:endParaRPr>
          </a:p>
          <a:p>
            <a:endParaRPr lang="en-US">
              <a:cs typeface="Posterama"/>
            </a:endParaRPr>
          </a:p>
        </p:txBody>
      </p:sp>
      <p:sp>
        <p:nvSpPr>
          <p:cNvPr id="3" name="Content Placeholder 2">
            <a:extLst>
              <a:ext uri="{FF2B5EF4-FFF2-40B4-BE49-F238E27FC236}">
                <a16:creationId xmlns="" xmlns:a16="http://schemas.microsoft.com/office/drawing/2014/main" id="{D7582140-8029-6257-0F90-829D509B5583}"/>
              </a:ext>
            </a:extLst>
          </p:cNvPr>
          <p:cNvSpPr>
            <a:spLocks noGrp="1"/>
          </p:cNvSpPr>
          <p:nvPr>
            <p:ph idx="1"/>
          </p:nvPr>
        </p:nvSpPr>
        <p:spPr>
          <a:xfrm>
            <a:off x="179891" y="867996"/>
            <a:ext cx="9793862" cy="5604560"/>
          </a:xfrm>
        </p:spPr>
        <p:txBody>
          <a:bodyPr anchor="b">
            <a:normAutofit/>
          </a:bodyPr>
          <a:lstStyle/>
          <a:p>
            <a:r>
              <a:rPr lang="en-US" sz="1700" b="1">
                <a:ea typeface="+mn-lt"/>
                <a:cs typeface="+mn-lt"/>
              </a:rPr>
              <a:t>Growing Demand:</a:t>
            </a:r>
            <a:endParaRPr lang="en-US" sz="1700">
              <a:ea typeface="+mn-lt"/>
              <a:cs typeface="+mn-lt"/>
            </a:endParaRPr>
          </a:p>
          <a:p>
            <a:pPr marL="285750" indent="-285750">
              <a:buFont typeface="Arial" panose="020B0504020202020204" pitchFamily="34" charset="0"/>
              <a:buChar char="•"/>
            </a:pPr>
            <a:r>
              <a:rPr lang="en-US" sz="1700">
                <a:ea typeface="+mn-lt"/>
                <a:cs typeface="+mn-lt"/>
              </a:rPr>
              <a:t>Rise in demand for home decoration and home care products in Pakistan.</a:t>
            </a:r>
          </a:p>
          <a:p>
            <a:pPr marL="285750" indent="-285750">
              <a:buFont typeface="Arial" panose="020B0504020202020204" pitchFamily="34" charset="0"/>
              <a:buChar char="•"/>
            </a:pPr>
            <a:r>
              <a:rPr lang="en-US" sz="1700">
                <a:ea typeface="+mn-lt"/>
                <a:cs typeface="+mn-lt"/>
              </a:rPr>
              <a:t>Industry potential for business growth as it is still less explored.</a:t>
            </a:r>
          </a:p>
          <a:p>
            <a:r>
              <a:rPr lang="en-US" sz="1700" b="1">
                <a:ea typeface="+mn-lt"/>
                <a:cs typeface="+mn-lt"/>
              </a:rPr>
              <a:t>Covid-19 Impact:</a:t>
            </a:r>
            <a:endParaRPr lang="en-US" sz="1700"/>
          </a:p>
          <a:p>
            <a:pPr marL="285750" indent="-285750">
              <a:buFont typeface="Arial"/>
              <a:buChar char="•"/>
            </a:pPr>
            <a:r>
              <a:rPr lang="en-US" sz="2100">
                <a:ea typeface="+mn-lt"/>
                <a:cs typeface="+mn-lt"/>
              </a:rPr>
              <a:t>Rapid growth during the pandemic as people invested in making home spaces comfortable.</a:t>
            </a:r>
            <a:endParaRPr lang="en-US" sz="2100"/>
          </a:p>
          <a:p>
            <a:pPr marL="285750" indent="-285750">
              <a:buFont typeface="Arial"/>
              <a:buChar char="•"/>
            </a:pPr>
            <a:r>
              <a:rPr lang="en-US" sz="2100">
                <a:ea typeface="+mn-lt"/>
                <a:cs typeface="+mn-lt"/>
              </a:rPr>
              <a:t>Increased demand due to more time spent at home.</a:t>
            </a:r>
            <a:endParaRPr lang="en-US" sz="2100"/>
          </a:p>
          <a:p>
            <a:r>
              <a:rPr lang="en-US" sz="1900" b="1">
                <a:ea typeface="+mn-lt"/>
                <a:cs typeface="+mn-lt"/>
              </a:rPr>
              <a:t>Challenges in 2022:</a:t>
            </a:r>
            <a:endParaRPr lang="en-US" sz="1900"/>
          </a:p>
          <a:p>
            <a:pPr marL="285750" indent="-285750">
              <a:buFont typeface="Arial"/>
              <a:buChar char="•"/>
            </a:pPr>
            <a:r>
              <a:rPr lang="en-US" sz="2100">
                <a:ea typeface="+mn-lt"/>
                <a:cs typeface="+mn-lt"/>
              </a:rPr>
              <a:t>Challenges due to easing COVID-19 restrictions and rising inflation.</a:t>
            </a:r>
            <a:endParaRPr lang="en-US" sz="2100"/>
          </a:p>
          <a:p>
            <a:pPr marL="285750" indent="-285750">
              <a:buFont typeface="Arial"/>
              <a:buChar char="•"/>
            </a:pPr>
            <a:r>
              <a:rPr lang="en-US" sz="2100">
                <a:ea typeface="+mn-lt"/>
                <a:cs typeface="+mn-lt"/>
              </a:rPr>
              <a:t>Despite challenges, continued demand for products.</a:t>
            </a:r>
            <a:endParaRPr lang="en-US" sz="2100"/>
          </a:p>
          <a:p>
            <a:endParaRPr lang="en-US"/>
          </a:p>
        </p:txBody>
      </p:sp>
      <p:sp>
        <p:nvSpPr>
          <p:cNvPr id="12" name="Freeform: Shape 11">
            <a:extLst>
              <a:ext uri="{FF2B5EF4-FFF2-40B4-BE49-F238E27FC236}">
                <a16:creationId xmlns="" xmlns:a16="http://schemas.microsoft.com/office/drawing/2014/main" id="{64ADF8E3-1B35-4C33-95FB-BAAD781AF7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9258188" y="0"/>
            <a:ext cx="2933812" cy="2750153"/>
          </a:xfrm>
          <a:custGeom>
            <a:avLst/>
            <a:gdLst>
              <a:gd name="connsiteX0" fmla="*/ 1067830 w 2933812"/>
              <a:gd name="connsiteY0" fmla="*/ 776732 h 2750153"/>
              <a:gd name="connsiteX1" fmla="*/ 1305537 w 2933812"/>
              <a:gd name="connsiteY1" fmla="*/ 842083 h 2750153"/>
              <a:gd name="connsiteX2" fmla="*/ 1421053 w 2933812"/>
              <a:gd name="connsiteY2" fmla="*/ 1397856 h 2750153"/>
              <a:gd name="connsiteX3" fmla="*/ 865267 w 2933812"/>
              <a:gd name="connsiteY3" fmla="*/ 1513301 h 2750153"/>
              <a:gd name="connsiteX4" fmla="*/ 749819 w 2933812"/>
              <a:gd name="connsiteY4" fmla="*/ 957568 h 2750153"/>
              <a:gd name="connsiteX5" fmla="*/ 836727 w 2933812"/>
              <a:gd name="connsiteY5" fmla="*/ 862679 h 2750153"/>
              <a:gd name="connsiteX6" fmla="*/ 1067830 w 2933812"/>
              <a:gd name="connsiteY6" fmla="*/ 776732 h 2750153"/>
              <a:gd name="connsiteX7" fmla="*/ 209205 w 2933812"/>
              <a:gd name="connsiteY7" fmla="*/ 551704 h 2750153"/>
              <a:gd name="connsiteX8" fmla="*/ 328901 w 2933812"/>
              <a:gd name="connsiteY8" fmla="*/ 567267 h 2750153"/>
              <a:gd name="connsiteX9" fmla="*/ 460887 w 2933812"/>
              <a:gd name="connsiteY9" fmla="*/ 878648 h 2750153"/>
              <a:gd name="connsiteX10" fmla="*/ 149506 w 2933812"/>
              <a:gd name="connsiteY10" fmla="*/ 1010633 h 2750153"/>
              <a:gd name="connsiteX11" fmla="*/ 17517 w 2933812"/>
              <a:gd name="connsiteY11" fmla="*/ 699260 h 2750153"/>
              <a:gd name="connsiteX12" fmla="*/ 97142 w 2933812"/>
              <a:gd name="connsiteY12" fmla="*/ 596577 h 2750153"/>
              <a:gd name="connsiteX13" fmla="*/ 209205 w 2933812"/>
              <a:gd name="connsiteY13" fmla="*/ 551704 h 2750153"/>
              <a:gd name="connsiteX14" fmla="*/ 603014 w 2933812"/>
              <a:gd name="connsiteY14" fmla="*/ 0 h 2750153"/>
              <a:gd name="connsiteX15" fmla="*/ 2933812 w 2933812"/>
              <a:gd name="connsiteY15" fmla="*/ 0 h 2750153"/>
              <a:gd name="connsiteX16" fmla="*/ 2933812 w 2933812"/>
              <a:gd name="connsiteY16" fmla="*/ 2748233 h 2750153"/>
              <a:gd name="connsiteX17" fmla="*/ 2877044 w 2933812"/>
              <a:gd name="connsiteY17" fmla="*/ 2704219 h 2750153"/>
              <a:gd name="connsiteX18" fmla="*/ 1987800 w 2933812"/>
              <a:gd name="connsiteY18" fmla="*/ 2707378 h 2750153"/>
              <a:gd name="connsiteX19" fmla="*/ 1571775 w 2933812"/>
              <a:gd name="connsiteY19" fmla="*/ 2085562 h 2750153"/>
              <a:gd name="connsiteX20" fmla="*/ 2085622 w 2933812"/>
              <a:gd name="connsiteY20" fmla="*/ 1038354 h 2750153"/>
              <a:gd name="connsiteX21" fmla="*/ 1614635 w 2933812"/>
              <a:gd name="connsiteY21" fmla="*/ 560521 h 2750153"/>
              <a:gd name="connsiteX22" fmla="*/ 825009 w 2933812"/>
              <a:gd name="connsiteY22" fmla="*/ 518839 h 2750153"/>
              <a:gd name="connsiteX23" fmla="*/ 599925 w 2933812"/>
              <a:gd name="connsiteY23" fmla="*/ 14372 h 2750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33812" h="2750153">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Tree>
    <p:extLst>
      <p:ext uri="{BB962C8B-B14F-4D97-AF65-F5344CB8AC3E}">
        <p14:creationId xmlns:p14="http://schemas.microsoft.com/office/powerpoint/2010/main" val="3826238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 xmlns:a16="http://schemas.microsoft.com/office/drawing/2014/main" id="{7B0A7049-74DC-BB04-3243-3767EDEF47D6}"/>
            </a:ext>
          </a:extLst>
        </p:cNvPr>
        <p:cNvGrpSpPr/>
        <p:nvPr/>
      </p:nvGrpSpPr>
      <p:grpSpPr>
        <a:xfrm>
          <a:off x="0" y="0"/>
          <a:ext cx="0" cy="0"/>
          <a:chOff x="0" y="0"/>
          <a:chExt cx="0" cy="0"/>
        </a:xfrm>
      </p:grpSpPr>
      <p:sp useBgFill="1">
        <p:nvSpPr>
          <p:cNvPr id="8" name="Background Fill">
            <a:extLst>
              <a:ext uri="{FF2B5EF4-FFF2-40B4-BE49-F238E27FC236}">
                <a16:creationId xmlns="" xmlns:a16="http://schemas.microsoft.com/office/drawing/2014/main" id="{67D44A7A-7220-D6FF-3839-C2BC41091A8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8DFA5EBE-67E5-46D2-1982-D0275430CF6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A3ABA686-C7EF-205C-051B-74C13BA2FFA7}"/>
              </a:ext>
            </a:extLst>
          </p:cNvPr>
          <p:cNvSpPr>
            <a:spLocks noGrp="1"/>
          </p:cNvSpPr>
          <p:nvPr>
            <p:ph type="title"/>
          </p:nvPr>
        </p:nvSpPr>
        <p:spPr>
          <a:xfrm>
            <a:off x="280532" y="192336"/>
            <a:ext cx="8758693" cy="1349314"/>
          </a:xfrm>
        </p:spPr>
        <p:txBody>
          <a:bodyPr>
            <a:normAutofit/>
          </a:bodyPr>
          <a:lstStyle/>
          <a:p>
            <a:r>
              <a:rPr lang="en-US" b="1"/>
              <a:t>Industry reports (Cont'd)</a:t>
            </a:r>
            <a:endParaRPr lang="en-US" b="1">
              <a:cs typeface="Posterama"/>
            </a:endParaRPr>
          </a:p>
          <a:p>
            <a:endParaRPr lang="en-US">
              <a:cs typeface="Posterama"/>
            </a:endParaRPr>
          </a:p>
        </p:txBody>
      </p:sp>
      <p:sp>
        <p:nvSpPr>
          <p:cNvPr id="3" name="Content Placeholder 2">
            <a:extLst>
              <a:ext uri="{FF2B5EF4-FFF2-40B4-BE49-F238E27FC236}">
                <a16:creationId xmlns="" xmlns:a16="http://schemas.microsoft.com/office/drawing/2014/main" id="{44AD3B82-DCC5-355D-1A3D-8A6F4B5AE8C1}"/>
              </a:ext>
            </a:extLst>
          </p:cNvPr>
          <p:cNvSpPr>
            <a:spLocks noGrp="1"/>
          </p:cNvSpPr>
          <p:nvPr>
            <p:ph idx="1"/>
          </p:nvPr>
        </p:nvSpPr>
        <p:spPr>
          <a:xfrm>
            <a:off x="179891" y="867996"/>
            <a:ext cx="9793862" cy="5604560"/>
          </a:xfrm>
        </p:spPr>
        <p:txBody>
          <a:bodyPr anchor="b">
            <a:normAutofit/>
          </a:bodyPr>
          <a:lstStyle/>
          <a:p>
            <a:pPr lvl="1"/>
            <a:endParaRPr lang="en-US" sz="900" b="1">
              <a:latin typeface="Arial"/>
              <a:cs typeface="Arial"/>
            </a:endParaRPr>
          </a:p>
          <a:p>
            <a:pPr lvl="2"/>
            <a:r>
              <a:rPr lang="en-US" sz="900">
                <a:latin typeface="Arial"/>
                <a:cs typeface="Arial"/>
              </a:rPr>
              <a:t/>
            </a:r>
            <a:br>
              <a:rPr lang="en-US" sz="900">
                <a:latin typeface="Arial"/>
                <a:cs typeface="Arial"/>
              </a:rPr>
            </a:br>
            <a:endParaRPr lang="en-US" sz="900">
              <a:latin typeface="Arial"/>
              <a:cs typeface="Arial"/>
            </a:endParaRPr>
          </a:p>
        </p:txBody>
      </p:sp>
      <p:sp>
        <p:nvSpPr>
          <p:cNvPr id="12" name="Freeform: Shape 11">
            <a:extLst>
              <a:ext uri="{FF2B5EF4-FFF2-40B4-BE49-F238E27FC236}">
                <a16:creationId xmlns="" xmlns:a16="http://schemas.microsoft.com/office/drawing/2014/main" id="{2CAE44C6-2337-F816-869F-5CDC35CFD53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9258188" y="0"/>
            <a:ext cx="2933812" cy="2750153"/>
          </a:xfrm>
          <a:custGeom>
            <a:avLst/>
            <a:gdLst>
              <a:gd name="connsiteX0" fmla="*/ 1067830 w 2933812"/>
              <a:gd name="connsiteY0" fmla="*/ 776732 h 2750153"/>
              <a:gd name="connsiteX1" fmla="*/ 1305537 w 2933812"/>
              <a:gd name="connsiteY1" fmla="*/ 842083 h 2750153"/>
              <a:gd name="connsiteX2" fmla="*/ 1421053 w 2933812"/>
              <a:gd name="connsiteY2" fmla="*/ 1397856 h 2750153"/>
              <a:gd name="connsiteX3" fmla="*/ 865267 w 2933812"/>
              <a:gd name="connsiteY3" fmla="*/ 1513301 h 2750153"/>
              <a:gd name="connsiteX4" fmla="*/ 749819 w 2933812"/>
              <a:gd name="connsiteY4" fmla="*/ 957568 h 2750153"/>
              <a:gd name="connsiteX5" fmla="*/ 836727 w 2933812"/>
              <a:gd name="connsiteY5" fmla="*/ 862679 h 2750153"/>
              <a:gd name="connsiteX6" fmla="*/ 1067830 w 2933812"/>
              <a:gd name="connsiteY6" fmla="*/ 776732 h 2750153"/>
              <a:gd name="connsiteX7" fmla="*/ 209205 w 2933812"/>
              <a:gd name="connsiteY7" fmla="*/ 551704 h 2750153"/>
              <a:gd name="connsiteX8" fmla="*/ 328901 w 2933812"/>
              <a:gd name="connsiteY8" fmla="*/ 567267 h 2750153"/>
              <a:gd name="connsiteX9" fmla="*/ 460887 w 2933812"/>
              <a:gd name="connsiteY9" fmla="*/ 878648 h 2750153"/>
              <a:gd name="connsiteX10" fmla="*/ 149506 w 2933812"/>
              <a:gd name="connsiteY10" fmla="*/ 1010633 h 2750153"/>
              <a:gd name="connsiteX11" fmla="*/ 17517 w 2933812"/>
              <a:gd name="connsiteY11" fmla="*/ 699260 h 2750153"/>
              <a:gd name="connsiteX12" fmla="*/ 97142 w 2933812"/>
              <a:gd name="connsiteY12" fmla="*/ 596577 h 2750153"/>
              <a:gd name="connsiteX13" fmla="*/ 209205 w 2933812"/>
              <a:gd name="connsiteY13" fmla="*/ 551704 h 2750153"/>
              <a:gd name="connsiteX14" fmla="*/ 603014 w 2933812"/>
              <a:gd name="connsiteY14" fmla="*/ 0 h 2750153"/>
              <a:gd name="connsiteX15" fmla="*/ 2933812 w 2933812"/>
              <a:gd name="connsiteY15" fmla="*/ 0 h 2750153"/>
              <a:gd name="connsiteX16" fmla="*/ 2933812 w 2933812"/>
              <a:gd name="connsiteY16" fmla="*/ 2748233 h 2750153"/>
              <a:gd name="connsiteX17" fmla="*/ 2877044 w 2933812"/>
              <a:gd name="connsiteY17" fmla="*/ 2704219 h 2750153"/>
              <a:gd name="connsiteX18" fmla="*/ 1987800 w 2933812"/>
              <a:gd name="connsiteY18" fmla="*/ 2707378 h 2750153"/>
              <a:gd name="connsiteX19" fmla="*/ 1571775 w 2933812"/>
              <a:gd name="connsiteY19" fmla="*/ 2085562 h 2750153"/>
              <a:gd name="connsiteX20" fmla="*/ 2085622 w 2933812"/>
              <a:gd name="connsiteY20" fmla="*/ 1038354 h 2750153"/>
              <a:gd name="connsiteX21" fmla="*/ 1614635 w 2933812"/>
              <a:gd name="connsiteY21" fmla="*/ 560521 h 2750153"/>
              <a:gd name="connsiteX22" fmla="*/ 825009 w 2933812"/>
              <a:gd name="connsiteY22" fmla="*/ 518839 h 2750153"/>
              <a:gd name="connsiteX23" fmla="*/ 599925 w 2933812"/>
              <a:gd name="connsiteY23" fmla="*/ 14372 h 2750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33812" h="2750153">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4" name="TextBox 3">
            <a:extLst>
              <a:ext uri="{FF2B5EF4-FFF2-40B4-BE49-F238E27FC236}">
                <a16:creationId xmlns="" xmlns:a16="http://schemas.microsoft.com/office/drawing/2014/main" id="{2FEA69AD-AF96-F738-FCEF-580E0660FAF2}"/>
              </a:ext>
            </a:extLst>
          </p:cNvPr>
          <p:cNvSpPr txBox="1"/>
          <p:nvPr/>
        </p:nvSpPr>
        <p:spPr>
          <a:xfrm>
            <a:off x="283029" y="1043385"/>
            <a:ext cx="11804837" cy="52733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lvl="1">
              <a:lnSpc>
                <a:spcPct val="110000"/>
              </a:lnSpc>
              <a:spcBef>
                <a:spcPts val="500"/>
              </a:spcBef>
            </a:pPr>
            <a:r>
              <a:rPr lang="en-US" sz="2800" b="1" dirty="0">
                <a:latin typeface="Avenir Next LT Pro"/>
                <a:cs typeface="Arial"/>
              </a:rPr>
              <a:t>Market Dynamics:</a:t>
            </a:r>
          </a:p>
          <a:p>
            <a:pPr indent="-457200">
              <a:lnSpc>
                <a:spcPct val="110000"/>
              </a:lnSpc>
              <a:spcBef>
                <a:spcPts val="500"/>
              </a:spcBef>
              <a:buFont typeface="Arial,Sans-Serif"/>
              <a:buChar char="•"/>
            </a:pPr>
            <a:r>
              <a:rPr lang="en-US" sz="2000" dirty="0">
                <a:latin typeface="Avenir Next LT Pro"/>
                <a:cs typeface="Arial"/>
              </a:rPr>
              <a:t>Interception opportunity due to inflation-led high prices by some businesses.</a:t>
            </a:r>
          </a:p>
          <a:p>
            <a:pPr indent="-457200">
              <a:lnSpc>
                <a:spcPct val="110000"/>
              </a:lnSpc>
              <a:spcBef>
                <a:spcPts val="500"/>
              </a:spcBef>
              <a:buFont typeface="Arial,Sans-Serif"/>
              <a:buChar char="•"/>
            </a:pPr>
            <a:r>
              <a:rPr lang="en-US" sz="2000" dirty="0">
                <a:latin typeface="Avenir Next LT Pro"/>
                <a:cs typeface="Arial"/>
              </a:rPr>
              <a:t>Potential for success by offering products at lower prices to attract consumers.</a:t>
            </a:r>
          </a:p>
          <a:p>
            <a:pPr>
              <a:lnSpc>
                <a:spcPct val="110000"/>
              </a:lnSpc>
              <a:spcBef>
                <a:spcPts val="1000"/>
              </a:spcBef>
            </a:pPr>
            <a:r>
              <a:rPr lang="en-US" sz="2800" b="1" dirty="0">
                <a:latin typeface="Avenir Next LT Pro"/>
                <a:cs typeface="Arial"/>
              </a:rPr>
              <a:t>Government Employment Trends:</a:t>
            </a:r>
          </a:p>
          <a:p>
            <a:pPr marL="57150" indent="-285750">
              <a:lnSpc>
                <a:spcPct val="110000"/>
              </a:lnSpc>
              <a:spcBef>
                <a:spcPts val="500"/>
              </a:spcBef>
              <a:buFont typeface="Arial,Sans-Serif"/>
              <a:buChar char="•"/>
            </a:pPr>
            <a:r>
              <a:rPr lang="en-US" b="1" dirty="0">
                <a:latin typeface="Avenir Next LT Pro"/>
                <a:cs typeface="Arial"/>
              </a:rPr>
              <a:t>Rise in Employment Ratio:</a:t>
            </a:r>
            <a:endParaRPr lang="en-US" b="1">
              <a:latin typeface="Avenir Next LT Pro"/>
              <a:cs typeface="Arial"/>
            </a:endParaRPr>
          </a:p>
          <a:p>
            <a:pPr marL="742950" lvl="2" indent="-285750">
              <a:lnSpc>
                <a:spcPct val="110000"/>
              </a:lnSpc>
              <a:spcBef>
                <a:spcPts val="500"/>
              </a:spcBef>
              <a:buFont typeface="Arial,Sans-Serif"/>
              <a:buChar char="•"/>
            </a:pPr>
            <a:r>
              <a:rPr lang="en-US" dirty="0">
                <a:latin typeface="Avenir Next LT Pro"/>
                <a:cs typeface="Arial"/>
              </a:rPr>
              <a:t>Government reports indicate an overall increase in the employment ratio in Pakistan.</a:t>
            </a:r>
          </a:p>
          <a:p>
            <a:pPr marL="742950" lvl="2" indent="-285750">
              <a:lnSpc>
                <a:spcPct val="110000"/>
              </a:lnSpc>
              <a:spcBef>
                <a:spcPts val="500"/>
              </a:spcBef>
              <a:buFont typeface="Arial,Sans-Serif"/>
              <a:buChar char="•"/>
            </a:pPr>
            <a:r>
              <a:rPr lang="en-US" dirty="0">
                <a:latin typeface="Avenir Next LT Pro"/>
                <a:cs typeface="Arial"/>
              </a:rPr>
              <a:t>Migration of individuals to other states/cities for job opportunities.</a:t>
            </a:r>
          </a:p>
          <a:p>
            <a:pPr marL="57150" indent="-285750">
              <a:lnSpc>
                <a:spcPct val="110000"/>
              </a:lnSpc>
              <a:spcBef>
                <a:spcPts val="500"/>
              </a:spcBef>
              <a:buFont typeface="Arial,Sans-Serif"/>
              <a:buChar char="•"/>
            </a:pPr>
            <a:r>
              <a:rPr lang="en-US" b="1" dirty="0">
                <a:latin typeface="Avenir Next LT Pro"/>
                <a:cs typeface="Arial"/>
              </a:rPr>
              <a:t>Unexplored Market Sector:</a:t>
            </a:r>
            <a:endParaRPr lang="en-US" b="1">
              <a:latin typeface="Avenir Next LT Pro"/>
              <a:cs typeface="Arial"/>
            </a:endParaRPr>
          </a:p>
          <a:p>
            <a:pPr marL="742950" lvl="2" indent="-285750">
              <a:lnSpc>
                <a:spcPct val="110000"/>
              </a:lnSpc>
              <a:spcBef>
                <a:spcPts val="500"/>
              </a:spcBef>
              <a:buFont typeface="Arial,Sans-Serif"/>
              <a:buChar char="•"/>
            </a:pPr>
            <a:r>
              <a:rPr lang="en-US" dirty="0">
                <a:latin typeface="Avenir Next LT Pro"/>
                <a:cs typeface="Arial"/>
              </a:rPr>
              <a:t>Emerging market segment of individuals living far from families.</a:t>
            </a:r>
          </a:p>
          <a:p>
            <a:pPr marL="742950" lvl="2" indent="-285750">
              <a:lnSpc>
                <a:spcPct val="110000"/>
              </a:lnSpc>
              <a:spcBef>
                <a:spcPts val="500"/>
              </a:spcBef>
              <a:buFont typeface="Arial,Sans-Serif"/>
              <a:buChar char="•"/>
            </a:pPr>
            <a:r>
              <a:rPr lang="en-US" dirty="0">
                <a:latin typeface="Avenir Next LT Pro"/>
                <a:cs typeface="Arial"/>
              </a:rPr>
              <a:t>Specific needs for bachelors or those living alone in hostels, requiring certain feasibilities.</a:t>
            </a:r>
          </a:p>
          <a:p>
            <a:pPr marL="57150" indent="-285750">
              <a:lnSpc>
                <a:spcPct val="110000"/>
              </a:lnSpc>
              <a:spcBef>
                <a:spcPts val="500"/>
              </a:spcBef>
              <a:buFont typeface="Arial,Sans-Serif"/>
              <a:buChar char="•"/>
            </a:pPr>
            <a:r>
              <a:rPr lang="en-US" b="1" dirty="0">
                <a:latin typeface="Avenir Next LT Pro"/>
                <a:cs typeface="Arial"/>
              </a:rPr>
              <a:t>Business Opportunity:</a:t>
            </a:r>
            <a:endParaRPr lang="en-US" b="1">
              <a:latin typeface="Avenir Next LT Pro"/>
              <a:cs typeface="Arial"/>
            </a:endParaRPr>
          </a:p>
          <a:p>
            <a:pPr marL="742950" lvl="2" indent="-285750">
              <a:lnSpc>
                <a:spcPct val="110000"/>
              </a:lnSpc>
              <a:spcBef>
                <a:spcPts val="500"/>
              </a:spcBef>
              <a:buFont typeface="Arial,Sans-Serif"/>
              <a:buChar char="•"/>
            </a:pPr>
            <a:r>
              <a:rPr lang="en-US" dirty="0">
                <a:latin typeface="Avenir Next LT Pro"/>
                <a:cs typeface="Arial"/>
              </a:rPr>
              <a:t>Identified unexplored market sector with demand and potential for attention.</a:t>
            </a:r>
          </a:p>
          <a:p>
            <a:pPr marL="742950" lvl="2" indent="-285750">
              <a:lnSpc>
                <a:spcPct val="110000"/>
              </a:lnSpc>
              <a:spcBef>
                <a:spcPts val="500"/>
              </a:spcBef>
              <a:buFont typeface="Arial,Sans-Serif"/>
              <a:buChar char="•"/>
            </a:pPr>
            <a:r>
              <a:rPr lang="en-US" dirty="0">
                <a:latin typeface="Avenir Next LT Pro"/>
                <a:cs typeface="Arial"/>
              </a:rPr>
              <a:t>Foreseen opportunity for catering to the needs of individuals living away from families.</a:t>
            </a:r>
            <a:endParaRPr lang="en-US">
              <a:latin typeface="Avenir Next LT Pro"/>
            </a:endParaRPr>
          </a:p>
        </p:txBody>
      </p:sp>
    </p:spTree>
    <p:extLst>
      <p:ext uri="{BB962C8B-B14F-4D97-AF65-F5344CB8AC3E}">
        <p14:creationId xmlns:p14="http://schemas.microsoft.com/office/powerpoint/2010/main" val="2666510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 xmlns:a16="http://schemas.microsoft.com/office/drawing/2014/main" id="{B937640E-EF7A-4A6C-A950-D12B7D5C923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D72B6D96-D9A2-4E4A-8064-FCA9A1D3F64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A08E42FE-02D0-DFA8-A5B5-977D6ABEEDD1}"/>
              </a:ext>
            </a:extLst>
          </p:cNvPr>
          <p:cNvSpPr>
            <a:spLocks noGrp="1"/>
          </p:cNvSpPr>
          <p:nvPr>
            <p:ph type="title"/>
          </p:nvPr>
        </p:nvSpPr>
        <p:spPr>
          <a:xfrm>
            <a:off x="4219927" y="551769"/>
            <a:ext cx="8197977" cy="1033013"/>
          </a:xfrm>
        </p:spPr>
        <p:txBody>
          <a:bodyPr>
            <a:normAutofit/>
          </a:bodyPr>
          <a:lstStyle/>
          <a:p>
            <a:r>
              <a:rPr lang="en-US" b="1"/>
              <a:t>Shopping</a:t>
            </a:r>
          </a:p>
          <a:p>
            <a:endParaRPr lang="en-US">
              <a:cs typeface="Posterama"/>
            </a:endParaRPr>
          </a:p>
        </p:txBody>
      </p:sp>
      <p:sp>
        <p:nvSpPr>
          <p:cNvPr id="3" name="Content Placeholder 2">
            <a:extLst>
              <a:ext uri="{FF2B5EF4-FFF2-40B4-BE49-F238E27FC236}">
                <a16:creationId xmlns="" xmlns:a16="http://schemas.microsoft.com/office/drawing/2014/main" id="{FE287533-12A6-7D72-8D4A-7CDA8F2FBB4B}"/>
              </a:ext>
            </a:extLst>
          </p:cNvPr>
          <p:cNvSpPr>
            <a:spLocks noGrp="1"/>
          </p:cNvSpPr>
          <p:nvPr>
            <p:ph idx="1"/>
          </p:nvPr>
        </p:nvSpPr>
        <p:spPr>
          <a:xfrm>
            <a:off x="496192" y="1299317"/>
            <a:ext cx="10785900" cy="5144484"/>
          </a:xfrm>
        </p:spPr>
        <p:txBody>
          <a:bodyPr vert="horz" lIns="91440" tIns="45720" rIns="91440" bIns="45720" rtlCol="0" anchor="b">
            <a:noAutofit/>
          </a:bodyPr>
          <a:lstStyle/>
          <a:p>
            <a:endParaRPr lang="en-US" sz="1200"/>
          </a:p>
          <a:p>
            <a:endParaRPr lang="en-US" sz="1200"/>
          </a:p>
          <a:p>
            <a:endParaRPr lang="en-US"/>
          </a:p>
          <a:p>
            <a:endParaRPr lang="en-US"/>
          </a:p>
          <a:p>
            <a:endParaRPr lang="en-US"/>
          </a:p>
          <a:p>
            <a:endParaRPr lang="en-US"/>
          </a:p>
          <a:p>
            <a:endParaRPr lang="en-US"/>
          </a:p>
          <a:p>
            <a:endParaRPr lang="en-US"/>
          </a:p>
          <a:p>
            <a:endParaRPr lang="en-US"/>
          </a:p>
        </p:txBody>
      </p:sp>
      <p:sp>
        <p:nvSpPr>
          <p:cNvPr id="12" name="Freeform: Shape 11">
            <a:extLst>
              <a:ext uri="{FF2B5EF4-FFF2-40B4-BE49-F238E27FC236}">
                <a16:creationId xmlns="" xmlns:a16="http://schemas.microsoft.com/office/drawing/2014/main" id="{64ADF8E3-1B35-4C33-95FB-BAAD781AF7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9258188" y="0"/>
            <a:ext cx="2933812" cy="2750153"/>
          </a:xfrm>
          <a:custGeom>
            <a:avLst/>
            <a:gdLst>
              <a:gd name="connsiteX0" fmla="*/ 1067830 w 2933812"/>
              <a:gd name="connsiteY0" fmla="*/ 776732 h 2750153"/>
              <a:gd name="connsiteX1" fmla="*/ 1305537 w 2933812"/>
              <a:gd name="connsiteY1" fmla="*/ 842083 h 2750153"/>
              <a:gd name="connsiteX2" fmla="*/ 1421053 w 2933812"/>
              <a:gd name="connsiteY2" fmla="*/ 1397856 h 2750153"/>
              <a:gd name="connsiteX3" fmla="*/ 865267 w 2933812"/>
              <a:gd name="connsiteY3" fmla="*/ 1513301 h 2750153"/>
              <a:gd name="connsiteX4" fmla="*/ 749819 w 2933812"/>
              <a:gd name="connsiteY4" fmla="*/ 957568 h 2750153"/>
              <a:gd name="connsiteX5" fmla="*/ 836727 w 2933812"/>
              <a:gd name="connsiteY5" fmla="*/ 862679 h 2750153"/>
              <a:gd name="connsiteX6" fmla="*/ 1067830 w 2933812"/>
              <a:gd name="connsiteY6" fmla="*/ 776732 h 2750153"/>
              <a:gd name="connsiteX7" fmla="*/ 209205 w 2933812"/>
              <a:gd name="connsiteY7" fmla="*/ 551704 h 2750153"/>
              <a:gd name="connsiteX8" fmla="*/ 328901 w 2933812"/>
              <a:gd name="connsiteY8" fmla="*/ 567267 h 2750153"/>
              <a:gd name="connsiteX9" fmla="*/ 460887 w 2933812"/>
              <a:gd name="connsiteY9" fmla="*/ 878648 h 2750153"/>
              <a:gd name="connsiteX10" fmla="*/ 149506 w 2933812"/>
              <a:gd name="connsiteY10" fmla="*/ 1010633 h 2750153"/>
              <a:gd name="connsiteX11" fmla="*/ 17517 w 2933812"/>
              <a:gd name="connsiteY11" fmla="*/ 699260 h 2750153"/>
              <a:gd name="connsiteX12" fmla="*/ 97142 w 2933812"/>
              <a:gd name="connsiteY12" fmla="*/ 596577 h 2750153"/>
              <a:gd name="connsiteX13" fmla="*/ 209205 w 2933812"/>
              <a:gd name="connsiteY13" fmla="*/ 551704 h 2750153"/>
              <a:gd name="connsiteX14" fmla="*/ 603014 w 2933812"/>
              <a:gd name="connsiteY14" fmla="*/ 0 h 2750153"/>
              <a:gd name="connsiteX15" fmla="*/ 2933812 w 2933812"/>
              <a:gd name="connsiteY15" fmla="*/ 0 h 2750153"/>
              <a:gd name="connsiteX16" fmla="*/ 2933812 w 2933812"/>
              <a:gd name="connsiteY16" fmla="*/ 2748233 h 2750153"/>
              <a:gd name="connsiteX17" fmla="*/ 2877044 w 2933812"/>
              <a:gd name="connsiteY17" fmla="*/ 2704219 h 2750153"/>
              <a:gd name="connsiteX18" fmla="*/ 1987800 w 2933812"/>
              <a:gd name="connsiteY18" fmla="*/ 2707378 h 2750153"/>
              <a:gd name="connsiteX19" fmla="*/ 1571775 w 2933812"/>
              <a:gd name="connsiteY19" fmla="*/ 2085562 h 2750153"/>
              <a:gd name="connsiteX20" fmla="*/ 2085622 w 2933812"/>
              <a:gd name="connsiteY20" fmla="*/ 1038354 h 2750153"/>
              <a:gd name="connsiteX21" fmla="*/ 1614635 w 2933812"/>
              <a:gd name="connsiteY21" fmla="*/ 560521 h 2750153"/>
              <a:gd name="connsiteX22" fmla="*/ 825009 w 2933812"/>
              <a:gd name="connsiteY22" fmla="*/ 518839 h 2750153"/>
              <a:gd name="connsiteX23" fmla="*/ 599925 w 2933812"/>
              <a:gd name="connsiteY23" fmla="*/ 14372 h 2750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33812" h="2750153">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4" name="TextBox 3">
            <a:extLst>
              <a:ext uri="{FF2B5EF4-FFF2-40B4-BE49-F238E27FC236}">
                <a16:creationId xmlns="" xmlns:a16="http://schemas.microsoft.com/office/drawing/2014/main" id="{90E454DE-16D8-5417-8725-461A66C46EE3}"/>
              </a:ext>
            </a:extLst>
          </p:cNvPr>
          <p:cNvSpPr txBox="1"/>
          <p:nvPr/>
        </p:nvSpPr>
        <p:spPr>
          <a:xfrm>
            <a:off x="202721" y="1071401"/>
            <a:ext cx="11395494" cy="51706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b="1" dirty="0">
                <a:solidFill>
                  <a:srgbClr val="000000"/>
                </a:solidFill>
                <a:ea typeface="+mn-lt"/>
                <a:cs typeface="+mn-lt"/>
              </a:rPr>
              <a:t>What are your best-selling products?</a:t>
            </a:r>
            <a:r>
              <a:rPr lang="en-US" sz="1500" b="1" dirty="0">
                <a:ea typeface="+mn-lt"/>
                <a:cs typeface="+mn-lt"/>
              </a:rPr>
              <a:t/>
            </a:r>
            <a:br>
              <a:rPr lang="en-US" sz="1500" b="1" dirty="0">
                <a:ea typeface="+mn-lt"/>
                <a:cs typeface="+mn-lt"/>
              </a:rPr>
            </a:br>
            <a:r>
              <a:rPr lang="en-US" sz="1500" dirty="0">
                <a:solidFill>
                  <a:srgbClr val="000000"/>
                </a:solidFill>
                <a:ea typeface="+mn-lt"/>
                <a:cs typeface="+mn-lt"/>
              </a:rPr>
              <a:t>Our best-selling products currently include shoe racks, which customers appreciate for their space-saving design and durability. Water turbines are popular among those seeking eco-friendly energy solutions, and our electric hair straighteners have gained traction due to their advanced features and performance.</a:t>
            </a:r>
            <a:r>
              <a:rPr lang="en-US" sz="1500" dirty="0">
                <a:ea typeface="+mn-lt"/>
                <a:cs typeface="+mn-lt"/>
              </a:rPr>
              <a:t/>
            </a:r>
            <a:br>
              <a:rPr lang="en-US" sz="1500" dirty="0">
                <a:ea typeface="+mn-lt"/>
                <a:cs typeface="+mn-lt"/>
              </a:rPr>
            </a:br>
            <a:r>
              <a:rPr lang="en-US" sz="1500" b="1" dirty="0">
                <a:solidFill>
                  <a:srgbClr val="000000"/>
                </a:solidFill>
                <a:ea typeface="+mn-lt"/>
                <a:cs typeface="+mn-lt"/>
              </a:rPr>
              <a:t> </a:t>
            </a:r>
            <a:endParaRPr lang="en-US" sz="1500">
              <a:ea typeface="+mn-lt"/>
              <a:cs typeface="+mn-lt"/>
            </a:endParaRPr>
          </a:p>
          <a:p>
            <a:r>
              <a:rPr lang="en-US" sz="1500" b="1" dirty="0">
                <a:solidFill>
                  <a:srgbClr val="000000"/>
                </a:solidFill>
                <a:ea typeface="+mn-lt"/>
                <a:cs typeface="+mn-lt"/>
              </a:rPr>
              <a:t>What are your worst-selling products?</a:t>
            </a:r>
            <a:endParaRPr lang="en-US" sz="1500">
              <a:ea typeface="+mn-lt"/>
              <a:cs typeface="+mn-lt"/>
            </a:endParaRPr>
          </a:p>
          <a:p>
            <a:r>
              <a:rPr lang="en-US" sz="1500" dirty="0">
                <a:latin typeface="Times New Roman"/>
                <a:cs typeface="Times New Roman"/>
              </a:rPr>
              <a:t> </a:t>
            </a:r>
            <a:r>
              <a:rPr lang="en-US" sz="1500" dirty="0">
                <a:latin typeface="Avenir Next LT Pro"/>
                <a:cs typeface="Times New Roman"/>
              </a:rPr>
              <a:t>Currently, our worst-selling products include the neck fan and wardrobe. Despite offering practical solutions for personal cooling and storage, these items have not gained significant traction in the market. We are actively reassessing their features and market positioning to enhance their appeal and address any potential challenges contributing to their lower sales. Our commitment to continuous improvement ensures that we adapt our inventory based on customer preferences and market dynamics.</a:t>
            </a:r>
          </a:p>
          <a:p>
            <a:endParaRPr lang="en-US" sz="1500" dirty="0">
              <a:latin typeface="Avenir Next LT Pro"/>
              <a:cs typeface="Times New Roman"/>
            </a:endParaRPr>
          </a:p>
          <a:p>
            <a:r>
              <a:rPr lang="en-US" sz="1500" b="1" dirty="0">
                <a:cs typeface="Times New Roman"/>
              </a:rPr>
              <a:t>Find products similar to yours and ask the representative his/her favorite features on products similar to yours.</a:t>
            </a:r>
            <a:r>
              <a:rPr lang="en-US" sz="1500" dirty="0">
                <a:cs typeface="Times New Roman"/>
              </a:rPr>
              <a:t/>
            </a:r>
            <a:br>
              <a:rPr lang="en-US" sz="1500" dirty="0">
                <a:cs typeface="Times New Roman"/>
              </a:rPr>
            </a:br>
            <a:r>
              <a:rPr lang="en-US" sz="1500" dirty="0">
                <a:cs typeface="Times New Roman"/>
              </a:rPr>
              <a:t>Exploring similar products like shoe racks, portable juicer blenders, and water turbines, representatives consistently praise their time-saving features and ease of integration into homes. Shoe racks are admired for space efficiency, portable juicer blenders for convenient health drinks, and water turbines for energy efficiency, aligning with modern eco-friendly preferences. These favored features highlight the trend of customers seeking products that save time and effortlessly enhance their home lifestyles.</a:t>
            </a:r>
            <a:br>
              <a:rPr lang="en-US" sz="1500" dirty="0">
                <a:cs typeface="Times New Roman"/>
              </a:rPr>
            </a:br>
            <a:endParaRPr lang="en-US" sz="1500" dirty="0">
              <a:cs typeface="Times New Roman"/>
            </a:endParaRPr>
          </a:p>
          <a:p>
            <a:r>
              <a:rPr lang="en-US" sz="1500" b="1" dirty="0">
                <a:cs typeface="Times New Roman"/>
              </a:rPr>
              <a:t>How much are customers generally willing to spend on these products?</a:t>
            </a:r>
            <a:r>
              <a:rPr lang="en-US" sz="1500" dirty="0">
                <a:cs typeface="Times New Roman"/>
              </a:rPr>
              <a:t/>
            </a:r>
            <a:br>
              <a:rPr lang="en-US" sz="1500" dirty="0">
                <a:cs typeface="Times New Roman"/>
              </a:rPr>
            </a:br>
            <a:r>
              <a:rPr lang="en-US" sz="1500" dirty="0">
                <a:cs typeface="Times New Roman"/>
              </a:rPr>
              <a:t/>
            </a:r>
            <a:br>
              <a:rPr lang="en-US" sz="1500" dirty="0">
                <a:cs typeface="Times New Roman"/>
              </a:rPr>
            </a:br>
            <a:r>
              <a:rPr lang="en-US" sz="1500" dirty="0">
                <a:cs typeface="Times New Roman"/>
              </a:rPr>
              <a:t>Customer spending varies, but on average, there's a willingness to invest a moderate to high amount, especially for products like shoe racks and water turbines. The perceived value, durability, and functionality of these items influence customers' willingness to spend.</a:t>
            </a:r>
            <a:endParaRPr lang="en-US" sz="1500"/>
          </a:p>
        </p:txBody>
      </p:sp>
    </p:spTree>
    <p:extLst>
      <p:ext uri="{BB962C8B-B14F-4D97-AF65-F5344CB8AC3E}">
        <p14:creationId xmlns:p14="http://schemas.microsoft.com/office/powerpoint/2010/main" val="651410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 xmlns:a16="http://schemas.microsoft.com/office/drawing/2014/main" id="{5F91304D-833D-DCE3-6531-C9DD7FB00721}"/>
            </a:ext>
          </a:extLst>
        </p:cNvPr>
        <p:cNvGrpSpPr/>
        <p:nvPr/>
      </p:nvGrpSpPr>
      <p:grpSpPr>
        <a:xfrm>
          <a:off x="0" y="0"/>
          <a:ext cx="0" cy="0"/>
          <a:chOff x="0" y="0"/>
          <a:chExt cx="0" cy="0"/>
        </a:xfrm>
      </p:grpSpPr>
      <p:sp useBgFill="1">
        <p:nvSpPr>
          <p:cNvPr id="8" name="Background Fill">
            <a:extLst>
              <a:ext uri="{FF2B5EF4-FFF2-40B4-BE49-F238E27FC236}">
                <a16:creationId xmlns="" xmlns:a16="http://schemas.microsoft.com/office/drawing/2014/main" id="{7696E80B-000B-71B7-0B77-6EF8B5CD81A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CAFCB014-71B2-BAF0-9EE5-6F555805E1F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FDD11885-9FE0-299A-92B9-DA207BA2E529}"/>
              </a:ext>
            </a:extLst>
          </p:cNvPr>
          <p:cNvSpPr>
            <a:spLocks noGrp="1"/>
          </p:cNvSpPr>
          <p:nvPr>
            <p:ph type="title"/>
          </p:nvPr>
        </p:nvSpPr>
        <p:spPr>
          <a:xfrm>
            <a:off x="4219927" y="551769"/>
            <a:ext cx="8197977" cy="1033013"/>
          </a:xfrm>
        </p:spPr>
        <p:txBody>
          <a:bodyPr>
            <a:normAutofit/>
          </a:bodyPr>
          <a:lstStyle/>
          <a:p>
            <a:r>
              <a:rPr lang="en-US" b="1"/>
              <a:t>Shopping</a:t>
            </a:r>
          </a:p>
          <a:p>
            <a:endParaRPr lang="en-US">
              <a:cs typeface="Posterama"/>
            </a:endParaRPr>
          </a:p>
        </p:txBody>
      </p:sp>
      <p:sp>
        <p:nvSpPr>
          <p:cNvPr id="3" name="Content Placeholder 2">
            <a:extLst>
              <a:ext uri="{FF2B5EF4-FFF2-40B4-BE49-F238E27FC236}">
                <a16:creationId xmlns="" xmlns:a16="http://schemas.microsoft.com/office/drawing/2014/main" id="{011FEFA6-39A1-BEA9-8B69-EAFB14DC3A71}"/>
              </a:ext>
            </a:extLst>
          </p:cNvPr>
          <p:cNvSpPr>
            <a:spLocks noGrp="1"/>
          </p:cNvSpPr>
          <p:nvPr>
            <p:ph idx="1"/>
          </p:nvPr>
        </p:nvSpPr>
        <p:spPr>
          <a:xfrm>
            <a:off x="496192" y="1299317"/>
            <a:ext cx="10785900" cy="5144484"/>
          </a:xfrm>
        </p:spPr>
        <p:txBody>
          <a:bodyPr vert="horz" lIns="91440" tIns="45720" rIns="91440" bIns="45720" rtlCol="0" anchor="b">
            <a:noAutofit/>
          </a:bodyPr>
          <a:lstStyle/>
          <a:p>
            <a:endParaRPr lang="en-US" sz="1200"/>
          </a:p>
          <a:p>
            <a:endParaRPr lang="en-US" sz="1200"/>
          </a:p>
          <a:p>
            <a:endParaRPr lang="en-US"/>
          </a:p>
          <a:p>
            <a:endParaRPr lang="en-US"/>
          </a:p>
          <a:p>
            <a:endParaRPr lang="en-US"/>
          </a:p>
          <a:p>
            <a:endParaRPr lang="en-US"/>
          </a:p>
          <a:p>
            <a:endParaRPr lang="en-US"/>
          </a:p>
          <a:p>
            <a:endParaRPr lang="en-US"/>
          </a:p>
          <a:p>
            <a:endParaRPr lang="en-US"/>
          </a:p>
        </p:txBody>
      </p:sp>
      <p:sp>
        <p:nvSpPr>
          <p:cNvPr id="12" name="Freeform: Shape 11">
            <a:extLst>
              <a:ext uri="{FF2B5EF4-FFF2-40B4-BE49-F238E27FC236}">
                <a16:creationId xmlns="" xmlns:a16="http://schemas.microsoft.com/office/drawing/2014/main" id="{3F52CC84-E4AE-67EF-E23A-E0F794B0B07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9258188" y="0"/>
            <a:ext cx="2933812" cy="2750153"/>
          </a:xfrm>
          <a:custGeom>
            <a:avLst/>
            <a:gdLst>
              <a:gd name="connsiteX0" fmla="*/ 1067830 w 2933812"/>
              <a:gd name="connsiteY0" fmla="*/ 776732 h 2750153"/>
              <a:gd name="connsiteX1" fmla="*/ 1305537 w 2933812"/>
              <a:gd name="connsiteY1" fmla="*/ 842083 h 2750153"/>
              <a:gd name="connsiteX2" fmla="*/ 1421053 w 2933812"/>
              <a:gd name="connsiteY2" fmla="*/ 1397856 h 2750153"/>
              <a:gd name="connsiteX3" fmla="*/ 865267 w 2933812"/>
              <a:gd name="connsiteY3" fmla="*/ 1513301 h 2750153"/>
              <a:gd name="connsiteX4" fmla="*/ 749819 w 2933812"/>
              <a:gd name="connsiteY4" fmla="*/ 957568 h 2750153"/>
              <a:gd name="connsiteX5" fmla="*/ 836727 w 2933812"/>
              <a:gd name="connsiteY5" fmla="*/ 862679 h 2750153"/>
              <a:gd name="connsiteX6" fmla="*/ 1067830 w 2933812"/>
              <a:gd name="connsiteY6" fmla="*/ 776732 h 2750153"/>
              <a:gd name="connsiteX7" fmla="*/ 209205 w 2933812"/>
              <a:gd name="connsiteY7" fmla="*/ 551704 h 2750153"/>
              <a:gd name="connsiteX8" fmla="*/ 328901 w 2933812"/>
              <a:gd name="connsiteY8" fmla="*/ 567267 h 2750153"/>
              <a:gd name="connsiteX9" fmla="*/ 460887 w 2933812"/>
              <a:gd name="connsiteY9" fmla="*/ 878648 h 2750153"/>
              <a:gd name="connsiteX10" fmla="*/ 149506 w 2933812"/>
              <a:gd name="connsiteY10" fmla="*/ 1010633 h 2750153"/>
              <a:gd name="connsiteX11" fmla="*/ 17517 w 2933812"/>
              <a:gd name="connsiteY11" fmla="*/ 699260 h 2750153"/>
              <a:gd name="connsiteX12" fmla="*/ 97142 w 2933812"/>
              <a:gd name="connsiteY12" fmla="*/ 596577 h 2750153"/>
              <a:gd name="connsiteX13" fmla="*/ 209205 w 2933812"/>
              <a:gd name="connsiteY13" fmla="*/ 551704 h 2750153"/>
              <a:gd name="connsiteX14" fmla="*/ 603014 w 2933812"/>
              <a:gd name="connsiteY14" fmla="*/ 0 h 2750153"/>
              <a:gd name="connsiteX15" fmla="*/ 2933812 w 2933812"/>
              <a:gd name="connsiteY15" fmla="*/ 0 h 2750153"/>
              <a:gd name="connsiteX16" fmla="*/ 2933812 w 2933812"/>
              <a:gd name="connsiteY16" fmla="*/ 2748233 h 2750153"/>
              <a:gd name="connsiteX17" fmla="*/ 2877044 w 2933812"/>
              <a:gd name="connsiteY17" fmla="*/ 2704219 h 2750153"/>
              <a:gd name="connsiteX18" fmla="*/ 1987800 w 2933812"/>
              <a:gd name="connsiteY18" fmla="*/ 2707378 h 2750153"/>
              <a:gd name="connsiteX19" fmla="*/ 1571775 w 2933812"/>
              <a:gd name="connsiteY19" fmla="*/ 2085562 h 2750153"/>
              <a:gd name="connsiteX20" fmla="*/ 2085622 w 2933812"/>
              <a:gd name="connsiteY20" fmla="*/ 1038354 h 2750153"/>
              <a:gd name="connsiteX21" fmla="*/ 1614635 w 2933812"/>
              <a:gd name="connsiteY21" fmla="*/ 560521 h 2750153"/>
              <a:gd name="connsiteX22" fmla="*/ 825009 w 2933812"/>
              <a:gd name="connsiteY22" fmla="*/ 518839 h 2750153"/>
              <a:gd name="connsiteX23" fmla="*/ 599925 w 2933812"/>
              <a:gd name="connsiteY23" fmla="*/ 14372 h 2750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33812" h="2750153">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4" name="TextBox 3">
            <a:extLst>
              <a:ext uri="{FF2B5EF4-FFF2-40B4-BE49-F238E27FC236}">
                <a16:creationId xmlns="" xmlns:a16="http://schemas.microsoft.com/office/drawing/2014/main" id="{74DD26B0-56B0-1BFC-3AA4-18872EDA2369}"/>
              </a:ext>
            </a:extLst>
          </p:cNvPr>
          <p:cNvSpPr txBox="1"/>
          <p:nvPr/>
        </p:nvSpPr>
        <p:spPr>
          <a:xfrm>
            <a:off x="130835" y="927628"/>
            <a:ext cx="11884323" cy="52937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b="1" dirty="0">
                <a:solidFill>
                  <a:srgbClr val="000000"/>
                </a:solidFill>
                <a:ea typeface="+mn-lt"/>
                <a:cs typeface="+mn-lt"/>
              </a:rPr>
              <a:t>Do customers make repeat orders of any of these products?</a:t>
            </a:r>
            <a:r>
              <a:rPr lang="en-US" sz="1300" dirty="0">
                <a:ea typeface="+mn-lt"/>
                <a:cs typeface="+mn-lt"/>
              </a:rPr>
              <a:t/>
            </a:r>
            <a:br>
              <a:rPr lang="en-US" sz="1300" dirty="0">
                <a:ea typeface="+mn-lt"/>
                <a:cs typeface="+mn-lt"/>
              </a:rPr>
            </a:br>
            <a:r>
              <a:rPr lang="en-US" sz="1300" dirty="0">
                <a:solidFill>
                  <a:srgbClr val="000000"/>
                </a:solidFill>
                <a:ea typeface="+mn-lt"/>
                <a:cs typeface="+mn-lt"/>
              </a:rPr>
              <a:t>Yes, we've observed a pattern of repeat orders, particularly for shoe racks, indicating that customers appreciate the quality and value of these </a:t>
            </a:r>
            <a:r>
              <a:rPr lang="en-US" sz="1300" dirty="0" err="1">
                <a:solidFill>
                  <a:srgbClr val="000000"/>
                </a:solidFill>
                <a:ea typeface="+mn-lt"/>
                <a:cs typeface="+mn-lt"/>
              </a:rPr>
              <a:t>items.How</a:t>
            </a:r>
            <a:r>
              <a:rPr lang="en-US" sz="1300" dirty="0">
                <a:solidFill>
                  <a:srgbClr val="000000"/>
                </a:solidFill>
                <a:ea typeface="+mn-lt"/>
                <a:cs typeface="+mn-lt"/>
              </a:rPr>
              <a:t> versatile they are. People find them useful, and positive experiences and good customer service make them keep coming back for more. It shows that our shoe racks are a hit with our customers.</a:t>
            </a:r>
            <a:r>
              <a:rPr lang="en-US" sz="1300" dirty="0">
                <a:ea typeface="+mn-lt"/>
                <a:cs typeface="+mn-lt"/>
              </a:rPr>
              <a:t/>
            </a:r>
            <a:br>
              <a:rPr lang="en-US" sz="1300" dirty="0">
                <a:ea typeface="+mn-lt"/>
                <a:cs typeface="+mn-lt"/>
              </a:rPr>
            </a:br>
            <a:r>
              <a:rPr lang="en-US" sz="1300" dirty="0">
                <a:ea typeface="+mn-lt"/>
                <a:cs typeface="+mn-lt"/>
              </a:rPr>
              <a:t/>
            </a:r>
            <a:br>
              <a:rPr lang="en-US" sz="1300" dirty="0">
                <a:ea typeface="+mn-lt"/>
                <a:cs typeface="+mn-lt"/>
              </a:rPr>
            </a:br>
            <a:r>
              <a:rPr lang="en-US" sz="1300" b="1" dirty="0">
                <a:solidFill>
                  <a:srgbClr val="000000"/>
                </a:solidFill>
                <a:ea typeface="+mn-lt"/>
                <a:cs typeface="+mn-lt"/>
              </a:rPr>
              <a:t> What do customers buy often?</a:t>
            </a:r>
            <a:r>
              <a:rPr lang="en-US" sz="1300" dirty="0">
                <a:ea typeface="+mn-lt"/>
                <a:cs typeface="+mn-lt"/>
              </a:rPr>
              <a:t/>
            </a:r>
            <a:br>
              <a:rPr lang="en-US" sz="1300" dirty="0">
                <a:ea typeface="+mn-lt"/>
                <a:cs typeface="+mn-lt"/>
              </a:rPr>
            </a:br>
            <a:r>
              <a:rPr lang="en-US" sz="1300" dirty="0">
                <a:solidFill>
                  <a:srgbClr val="000000"/>
                </a:solidFill>
                <a:ea typeface="+mn-lt"/>
                <a:cs typeface="+mn-lt"/>
              </a:rPr>
              <a:t> Customers frequently opt for practical and space-saving solutions, with items like shoe racks and portable juicer blenders being popular choices. Additionally, there is consistent interest in energy-efficient products, including water turbines, and personal grooming tools like electric hair straighteners. These preferences highlight a demand for convenience, versatility, and eco-friendly options among our customer base.</a:t>
            </a:r>
            <a:r>
              <a:rPr lang="en-US" sz="1300" dirty="0">
                <a:ea typeface="+mn-lt"/>
                <a:cs typeface="+mn-lt"/>
              </a:rPr>
              <a:t/>
            </a:r>
            <a:br>
              <a:rPr lang="en-US" sz="1300" dirty="0">
                <a:ea typeface="+mn-lt"/>
                <a:cs typeface="+mn-lt"/>
              </a:rPr>
            </a:br>
            <a:endParaRPr lang="en-US" sz="1300" dirty="0">
              <a:ea typeface="+mn-lt"/>
              <a:cs typeface="+mn-lt"/>
            </a:endParaRPr>
          </a:p>
          <a:p>
            <a:r>
              <a:rPr lang="en-US" sz="1300" b="1" dirty="0">
                <a:solidFill>
                  <a:srgbClr val="000000"/>
                </a:solidFill>
                <a:ea typeface="+mn-lt"/>
                <a:cs typeface="+mn-lt"/>
              </a:rPr>
              <a:t>What do customers want in their homes?</a:t>
            </a:r>
            <a:r>
              <a:rPr lang="en-US" sz="1300" dirty="0">
                <a:ea typeface="+mn-lt"/>
                <a:cs typeface="+mn-lt"/>
              </a:rPr>
              <a:t/>
            </a:r>
            <a:br>
              <a:rPr lang="en-US" sz="1300" dirty="0">
                <a:ea typeface="+mn-lt"/>
                <a:cs typeface="+mn-lt"/>
              </a:rPr>
            </a:br>
            <a:r>
              <a:rPr lang="en-US" sz="1300" dirty="0">
                <a:solidFill>
                  <a:srgbClr val="000000"/>
                </a:solidFill>
                <a:latin typeface="Avenir Next LT Pro"/>
                <a:cs typeface="Times New Roman"/>
              </a:rPr>
              <a:t>Customers always choose and want that product which is easier to manage and time-saving too and makes life easier at home. They prefer practical and space-saving solutions, showing a liking for items that are convenient for daily use. People are also more interested in being eco-friendly, and they're choosing options like water turbines. Personal care is also important, and products like electric hair straighteners are popular as they provide effective and easy self-care at home.</a:t>
            </a:r>
          </a:p>
          <a:p>
            <a:pPr marL="171450" indent="-171450">
              <a:buFont typeface="Arial"/>
              <a:buChar char="•"/>
            </a:pPr>
            <a:endParaRPr lang="en-US" sz="1300" dirty="0">
              <a:solidFill>
                <a:srgbClr val="000000"/>
              </a:solidFill>
              <a:cs typeface="Times New Roman"/>
            </a:endParaRPr>
          </a:p>
          <a:p>
            <a:r>
              <a:rPr lang="en-US" sz="1300" b="1" dirty="0">
                <a:solidFill>
                  <a:srgbClr val="000000"/>
                </a:solidFill>
                <a:cs typeface="Times New Roman"/>
              </a:rPr>
              <a:t>Did you cater to any bachelor or alone person and their buying habit?</a:t>
            </a:r>
            <a:r>
              <a:rPr lang="en-US" sz="1300" dirty="0">
                <a:cs typeface="Times New Roman"/>
              </a:rPr>
              <a:t/>
            </a:r>
            <a:br>
              <a:rPr lang="en-US" sz="1300" dirty="0">
                <a:cs typeface="Times New Roman"/>
              </a:rPr>
            </a:br>
            <a:r>
              <a:rPr lang="en-US" sz="1300" dirty="0">
                <a:solidFill>
                  <a:srgbClr val="000000"/>
                </a:solidFill>
                <a:cs typeface="Times New Roman"/>
              </a:rPr>
              <a:t>Yes, there's a noticeable demand from individuals living alone, especially bachelors. These customers often prioritize compact and functional products that enhance their living spaces, reflecting a preference for items tailored to their specific needs.</a:t>
            </a:r>
            <a:endParaRPr lang="en-US" sz="1300" dirty="0">
              <a:cs typeface="Times New Roman"/>
            </a:endParaRPr>
          </a:p>
          <a:p>
            <a:endParaRPr lang="en-US" sz="1300" dirty="0">
              <a:solidFill>
                <a:srgbClr val="000000"/>
              </a:solidFill>
              <a:cs typeface="Times New Roman"/>
            </a:endParaRPr>
          </a:p>
          <a:p>
            <a:r>
              <a:rPr lang="en-US" sz="1300" b="1" dirty="0">
                <a:solidFill>
                  <a:srgbClr val="000000"/>
                </a:solidFill>
                <a:cs typeface="Times New Roman"/>
              </a:rPr>
              <a:t>Do they question about quality?</a:t>
            </a:r>
            <a:r>
              <a:rPr lang="en-US" sz="1300" dirty="0">
                <a:cs typeface="Times New Roman"/>
              </a:rPr>
              <a:t/>
            </a:r>
            <a:br>
              <a:rPr lang="en-US" sz="1300" dirty="0">
                <a:cs typeface="Times New Roman"/>
              </a:rPr>
            </a:br>
            <a:r>
              <a:rPr lang="en-US" sz="1300" dirty="0">
                <a:solidFill>
                  <a:srgbClr val="000000"/>
                </a:solidFill>
                <a:cs typeface="Times New Roman"/>
              </a:rPr>
              <a:t>Customers really care about the quality of our products. They want to be sure that what they're buying is durable and just overall really good. Before they decide to buy something, they often ask about how long it will last and how well it's made. This tells us that customers want things that will stay good for a long time and meet their expectations. So, it's super important for us to make sure our products are top-notch in quality to keep our customers happy and trusting in what we offer. Providing clear info about what our products are made of and how well they work can help customers feel confident about their choices.</a:t>
            </a:r>
            <a:endParaRPr lang="en-US" sz="1200" dirty="0">
              <a:cs typeface="Times New Roman"/>
            </a:endParaRPr>
          </a:p>
        </p:txBody>
      </p:sp>
    </p:spTree>
    <p:extLst>
      <p:ext uri="{BB962C8B-B14F-4D97-AF65-F5344CB8AC3E}">
        <p14:creationId xmlns:p14="http://schemas.microsoft.com/office/powerpoint/2010/main" val="26121769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 xmlns:a16="http://schemas.microsoft.com/office/drawing/2014/main" id="{B9170E5B-8BB2-C46D-2DE0-F419F0FB9BEA}"/>
            </a:ext>
          </a:extLst>
        </p:cNvPr>
        <p:cNvGrpSpPr/>
        <p:nvPr/>
      </p:nvGrpSpPr>
      <p:grpSpPr>
        <a:xfrm>
          <a:off x="0" y="0"/>
          <a:ext cx="0" cy="0"/>
          <a:chOff x="0" y="0"/>
          <a:chExt cx="0" cy="0"/>
        </a:xfrm>
      </p:grpSpPr>
      <p:sp useBgFill="1">
        <p:nvSpPr>
          <p:cNvPr id="8" name="Background Fill">
            <a:extLst>
              <a:ext uri="{FF2B5EF4-FFF2-40B4-BE49-F238E27FC236}">
                <a16:creationId xmlns="" xmlns:a16="http://schemas.microsoft.com/office/drawing/2014/main" id="{0972BE83-0DFC-0BF1-A538-6C87AF4370C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F76EDD57-DEFF-9976-F360-0C7C9042FE0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B3E70EA8-06DE-2FC7-A216-F46E05A01D0C}"/>
              </a:ext>
            </a:extLst>
          </p:cNvPr>
          <p:cNvSpPr>
            <a:spLocks noGrp="1"/>
          </p:cNvSpPr>
          <p:nvPr>
            <p:ph type="title"/>
          </p:nvPr>
        </p:nvSpPr>
        <p:spPr>
          <a:xfrm>
            <a:off x="4219927" y="551769"/>
            <a:ext cx="8197977" cy="1033013"/>
          </a:xfrm>
        </p:spPr>
        <p:txBody>
          <a:bodyPr>
            <a:normAutofit/>
          </a:bodyPr>
          <a:lstStyle/>
          <a:p>
            <a:r>
              <a:rPr lang="en-US" b="1"/>
              <a:t>Shopping</a:t>
            </a:r>
          </a:p>
          <a:p>
            <a:endParaRPr lang="en-US">
              <a:cs typeface="Posterama"/>
            </a:endParaRPr>
          </a:p>
        </p:txBody>
      </p:sp>
      <p:sp>
        <p:nvSpPr>
          <p:cNvPr id="3" name="Content Placeholder 2">
            <a:extLst>
              <a:ext uri="{FF2B5EF4-FFF2-40B4-BE49-F238E27FC236}">
                <a16:creationId xmlns="" xmlns:a16="http://schemas.microsoft.com/office/drawing/2014/main" id="{49FB50FC-30EF-A8FE-64DF-35D2EAC26A35}"/>
              </a:ext>
            </a:extLst>
          </p:cNvPr>
          <p:cNvSpPr>
            <a:spLocks noGrp="1"/>
          </p:cNvSpPr>
          <p:nvPr>
            <p:ph idx="1"/>
          </p:nvPr>
        </p:nvSpPr>
        <p:spPr>
          <a:xfrm>
            <a:off x="496192" y="1299317"/>
            <a:ext cx="10785900" cy="5144484"/>
          </a:xfrm>
        </p:spPr>
        <p:txBody>
          <a:bodyPr vert="horz" lIns="91440" tIns="45720" rIns="91440" bIns="45720" rtlCol="0" anchor="b">
            <a:noAutofit/>
          </a:bodyPr>
          <a:lstStyle/>
          <a:p>
            <a:endParaRPr lang="en-US" sz="1200"/>
          </a:p>
          <a:p>
            <a:endParaRPr lang="en-US" sz="1200"/>
          </a:p>
          <a:p>
            <a:endParaRPr lang="en-US"/>
          </a:p>
          <a:p>
            <a:endParaRPr lang="en-US"/>
          </a:p>
          <a:p>
            <a:endParaRPr lang="en-US"/>
          </a:p>
          <a:p>
            <a:endParaRPr lang="en-US"/>
          </a:p>
          <a:p>
            <a:endParaRPr lang="en-US"/>
          </a:p>
          <a:p>
            <a:endParaRPr lang="en-US"/>
          </a:p>
          <a:p>
            <a:endParaRPr lang="en-US"/>
          </a:p>
        </p:txBody>
      </p:sp>
      <p:sp>
        <p:nvSpPr>
          <p:cNvPr id="12" name="Freeform: Shape 11">
            <a:extLst>
              <a:ext uri="{FF2B5EF4-FFF2-40B4-BE49-F238E27FC236}">
                <a16:creationId xmlns="" xmlns:a16="http://schemas.microsoft.com/office/drawing/2014/main" id="{F94BFFF4-CF0E-EF6A-0BAA-2941077D871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9258188" y="0"/>
            <a:ext cx="2933812" cy="2750153"/>
          </a:xfrm>
          <a:custGeom>
            <a:avLst/>
            <a:gdLst>
              <a:gd name="connsiteX0" fmla="*/ 1067830 w 2933812"/>
              <a:gd name="connsiteY0" fmla="*/ 776732 h 2750153"/>
              <a:gd name="connsiteX1" fmla="*/ 1305537 w 2933812"/>
              <a:gd name="connsiteY1" fmla="*/ 842083 h 2750153"/>
              <a:gd name="connsiteX2" fmla="*/ 1421053 w 2933812"/>
              <a:gd name="connsiteY2" fmla="*/ 1397856 h 2750153"/>
              <a:gd name="connsiteX3" fmla="*/ 865267 w 2933812"/>
              <a:gd name="connsiteY3" fmla="*/ 1513301 h 2750153"/>
              <a:gd name="connsiteX4" fmla="*/ 749819 w 2933812"/>
              <a:gd name="connsiteY4" fmla="*/ 957568 h 2750153"/>
              <a:gd name="connsiteX5" fmla="*/ 836727 w 2933812"/>
              <a:gd name="connsiteY5" fmla="*/ 862679 h 2750153"/>
              <a:gd name="connsiteX6" fmla="*/ 1067830 w 2933812"/>
              <a:gd name="connsiteY6" fmla="*/ 776732 h 2750153"/>
              <a:gd name="connsiteX7" fmla="*/ 209205 w 2933812"/>
              <a:gd name="connsiteY7" fmla="*/ 551704 h 2750153"/>
              <a:gd name="connsiteX8" fmla="*/ 328901 w 2933812"/>
              <a:gd name="connsiteY8" fmla="*/ 567267 h 2750153"/>
              <a:gd name="connsiteX9" fmla="*/ 460887 w 2933812"/>
              <a:gd name="connsiteY9" fmla="*/ 878648 h 2750153"/>
              <a:gd name="connsiteX10" fmla="*/ 149506 w 2933812"/>
              <a:gd name="connsiteY10" fmla="*/ 1010633 h 2750153"/>
              <a:gd name="connsiteX11" fmla="*/ 17517 w 2933812"/>
              <a:gd name="connsiteY11" fmla="*/ 699260 h 2750153"/>
              <a:gd name="connsiteX12" fmla="*/ 97142 w 2933812"/>
              <a:gd name="connsiteY12" fmla="*/ 596577 h 2750153"/>
              <a:gd name="connsiteX13" fmla="*/ 209205 w 2933812"/>
              <a:gd name="connsiteY13" fmla="*/ 551704 h 2750153"/>
              <a:gd name="connsiteX14" fmla="*/ 603014 w 2933812"/>
              <a:gd name="connsiteY14" fmla="*/ 0 h 2750153"/>
              <a:gd name="connsiteX15" fmla="*/ 2933812 w 2933812"/>
              <a:gd name="connsiteY15" fmla="*/ 0 h 2750153"/>
              <a:gd name="connsiteX16" fmla="*/ 2933812 w 2933812"/>
              <a:gd name="connsiteY16" fmla="*/ 2748233 h 2750153"/>
              <a:gd name="connsiteX17" fmla="*/ 2877044 w 2933812"/>
              <a:gd name="connsiteY17" fmla="*/ 2704219 h 2750153"/>
              <a:gd name="connsiteX18" fmla="*/ 1987800 w 2933812"/>
              <a:gd name="connsiteY18" fmla="*/ 2707378 h 2750153"/>
              <a:gd name="connsiteX19" fmla="*/ 1571775 w 2933812"/>
              <a:gd name="connsiteY19" fmla="*/ 2085562 h 2750153"/>
              <a:gd name="connsiteX20" fmla="*/ 2085622 w 2933812"/>
              <a:gd name="connsiteY20" fmla="*/ 1038354 h 2750153"/>
              <a:gd name="connsiteX21" fmla="*/ 1614635 w 2933812"/>
              <a:gd name="connsiteY21" fmla="*/ 560521 h 2750153"/>
              <a:gd name="connsiteX22" fmla="*/ 825009 w 2933812"/>
              <a:gd name="connsiteY22" fmla="*/ 518839 h 2750153"/>
              <a:gd name="connsiteX23" fmla="*/ 599925 w 2933812"/>
              <a:gd name="connsiteY23" fmla="*/ 14372 h 2750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33812" h="2750153">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
        <p:nvSpPr>
          <p:cNvPr id="4" name="TextBox 3">
            <a:extLst>
              <a:ext uri="{FF2B5EF4-FFF2-40B4-BE49-F238E27FC236}">
                <a16:creationId xmlns="" xmlns:a16="http://schemas.microsoft.com/office/drawing/2014/main" id="{93714CCC-15E8-7513-B4E0-119DDABBFEE4}"/>
              </a:ext>
            </a:extLst>
          </p:cNvPr>
          <p:cNvSpPr txBox="1"/>
          <p:nvPr/>
        </p:nvSpPr>
        <p:spPr>
          <a:xfrm>
            <a:off x="130835" y="927628"/>
            <a:ext cx="11884323" cy="41857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solidFill>
                  <a:srgbClr val="000000"/>
                </a:solidFill>
                <a:ea typeface="+mn-lt"/>
                <a:cs typeface="+mn-lt"/>
              </a:rPr>
              <a:t>Do they question about quality?</a:t>
            </a:r>
            <a:r>
              <a:rPr lang="en-US" sz="1400" b="1" dirty="0">
                <a:ea typeface="+mn-lt"/>
                <a:cs typeface="+mn-lt"/>
              </a:rPr>
              <a:t/>
            </a:r>
            <a:br>
              <a:rPr lang="en-US" sz="1400" b="1" dirty="0">
                <a:ea typeface="+mn-lt"/>
                <a:cs typeface="+mn-lt"/>
              </a:rPr>
            </a:br>
            <a:r>
              <a:rPr lang="en-US" sz="1400" b="1" dirty="0">
                <a:ea typeface="+mn-lt"/>
                <a:cs typeface="+mn-lt"/>
              </a:rPr>
              <a:t/>
            </a:r>
            <a:br>
              <a:rPr lang="en-US" sz="1400" b="1" dirty="0">
                <a:ea typeface="+mn-lt"/>
                <a:cs typeface="+mn-lt"/>
              </a:rPr>
            </a:br>
            <a:r>
              <a:rPr lang="en-US" sz="1400" b="1" dirty="0">
                <a:solidFill>
                  <a:srgbClr val="000000"/>
                </a:solidFill>
                <a:ea typeface="+mn-lt"/>
                <a:cs typeface="+mn-lt"/>
              </a:rPr>
              <a:t> </a:t>
            </a:r>
            <a:r>
              <a:rPr lang="en-US" sz="1400" dirty="0">
                <a:solidFill>
                  <a:srgbClr val="000000"/>
                </a:solidFill>
                <a:ea typeface="+mn-lt"/>
                <a:cs typeface="+mn-lt"/>
              </a:rPr>
              <a:t>Customers really care about the quality of our products. They want to be sure that what they're buying is durable and just overall really good. Before they decide to buy something, they often ask about how long it will last and how well it's made. This tells us that customers want things that will stay good for a long time and meet their expectations. So, it's super important for us to make sure our products are top-notch in quality to keep our customers happy and trusting in what we offer. Providing clear info about what our products are made of and how well they work can help customers feel confident about their choices.</a:t>
            </a:r>
            <a:r>
              <a:rPr lang="en-US" sz="1400" b="1" dirty="0">
                <a:ea typeface="+mn-lt"/>
                <a:cs typeface="+mn-lt"/>
              </a:rPr>
              <a:t/>
            </a:r>
            <a:br>
              <a:rPr lang="en-US" sz="1400" b="1" dirty="0">
                <a:ea typeface="+mn-lt"/>
                <a:cs typeface="+mn-lt"/>
              </a:rPr>
            </a:br>
            <a:r>
              <a:rPr lang="en-US" sz="1400" b="1" dirty="0">
                <a:solidFill>
                  <a:srgbClr val="000000"/>
                </a:solidFill>
                <a:ea typeface="+mn-lt"/>
                <a:cs typeface="+mn-lt"/>
              </a:rPr>
              <a:t> </a:t>
            </a:r>
            <a:endParaRPr lang="en-US" sz="1400" dirty="0">
              <a:solidFill>
                <a:srgbClr val="000000"/>
              </a:solidFill>
              <a:cs typeface="Times New Roman"/>
            </a:endParaRPr>
          </a:p>
          <a:p>
            <a:r>
              <a:rPr lang="en-US" sz="1400" b="1" dirty="0">
                <a:solidFill>
                  <a:srgbClr val="000000"/>
                </a:solidFill>
                <a:ea typeface="+mn-lt"/>
                <a:cs typeface="+mn-lt"/>
              </a:rPr>
              <a:t>Do they seek quality in products and what other attributes do they seek?</a:t>
            </a:r>
            <a:r>
              <a:rPr lang="en-US" sz="1400" b="1" dirty="0">
                <a:ea typeface="+mn-lt"/>
                <a:cs typeface="+mn-lt"/>
              </a:rPr>
              <a:t/>
            </a:r>
            <a:br>
              <a:rPr lang="en-US" sz="1400" b="1" dirty="0">
                <a:ea typeface="+mn-lt"/>
                <a:cs typeface="+mn-lt"/>
              </a:rPr>
            </a:br>
            <a:r>
              <a:rPr lang="en-US" sz="1400" b="1" dirty="0">
                <a:solidFill>
                  <a:srgbClr val="000000"/>
                </a:solidFill>
                <a:ea typeface="+mn-lt"/>
                <a:cs typeface="+mn-lt"/>
              </a:rPr>
              <a:t>         </a:t>
            </a:r>
            <a:r>
              <a:rPr lang="en-US" sz="1400" b="1" dirty="0">
                <a:ea typeface="+mn-lt"/>
                <a:cs typeface="+mn-lt"/>
              </a:rPr>
              <a:t/>
            </a:r>
            <a:br>
              <a:rPr lang="en-US" sz="1400" b="1" dirty="0">
                <a:ea typeface="+mn-lt"/>
                <a:cs typeface="+mn-lt"/>
              </a:rPr>
            </a:br>
            <a:r>
              <a:rPr lang="en-US" sz="1400" dirty="0">
                <a:solidFill>
                  <a:srgbClr val="000000"/>
                </a:solidFill>
                <a:ea typeface="+mn-lt"/>
                <a:cs typeface="+mn-lt"/>
              </a:rPr>
              <a:t>Customers really care about quality when they buy things. Besides quality, they like     products that have cool features, save space, and are energy-efficient These preferences match with today's lifestyle choices, showing that people want things that make life easier and are better for the environment. So, our focus on quality, innovation, and practicality aligns well with what customers want in their products.</a:t>
            </a:r>
            <a:r>
              <a:rPr lang="en-US" sz="1400" dirty="0">
                <a:highlight>
                  <a:srgbClr val="FFFF00"/>
                </a:highlight>
                <a:ea typeface="+mn-lt"/>
                <a:cs typeface="+mn-lt"/>
              </a:rPr>
              <a:t/>
            </a:r>
            <a:br>
              <a:rPr lang="en-US" sz="1400" dirty="0">
                <a:highlight>
                  <a:srgbClr val="FFFF00"/>
                </a:highlight>
                <a:ea typeface="+mn-lt"/>
                <a:cs typeface="+mn-lt"/>
              </a:rPr>
            </a:br>
            <a:r>
              <a:rPr lang="en-US" sz="1400" dirty="0">
                <a:ea typeface="+mn-lt"/>
                <a:cs typeface="+mn-lt"/>
              </a:rPr>
              <a:t/>
            </a:r>
            <a:br>
              <a:rPr lang="en-US" sz="1400" dirty="0">
                <a:ea typeface="+mn-lt"/>
                <a:cs typeface="+mn-lt"/>
              </a:rPr>
            </a:br>
            <a:r>
              <a:rPr lang="en-US" sz="1400" b="1" dirty="0">
                <a:ea typeface="+mn-lt"/>
                <a:cs typeface="+mn-lt"/>
              </a:rPr>
              <a:t/>
            </a:r>
            <a:br>
              <a:rPr lang="en-US" sz="1400" b="1" dirty="0">
                <a:ea typeface="+mn-lt"/>
                <a:cs typeface="+mn-lt"/>
              </a:rPr>
            </a:br>
            <a:r>
              <a:rPr lang="en-US" sz="1400" b="1" dirty="0">
                <a:solidFill>
                  <a:srgbClr val="000000"/>
                </a:solidFill>
                <a:ea typeface="+mn-lt"/>
                <a:cs typeface="+mn-lt"/>
              </a:rPr>
              <a:t>All of these interviewed questions and knowledge gave us an insight into people's wants and needs, their buying habits, and their preferences over price and quality. We also get to know what type of people usually buy from the stores and how far they do travel for the products. </a:t>
            </a:r>
            <a:endParaRPr lang="en-US" sz="1400" dirty="0"/>
          </a:p>
          <a:p>
            <a:endParaRPr lang="en-US" sz="1400">
              <a:cs typeface="Times New Roman"/>
            </a:endParaRPr>
          </a:p>
        </p:txBody>
      </p:sp>
    </p:spTree>
    <p:extLst>
      <p:ext uri="{BB962C8B-B14F-4D97-AF65-F5344CB8AC3E}">
        <p14:creationId xmlns:p14="http://schemas.microsoft.com/office/powerpoint/2010/main" val="40110743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 xmlns:a16="http://schemas.microsoft.com/office/drawing/2014/main" id="{E5F9E9FA-C3CF-69DE-8DA1-295CA777D3D5}"/>
            </a:ext>
          </a:extLst>
        </p:cNvPr>
        <p:cNvGrpSpPr/>
        <p:nvPr/>
      </p:nvGrpSpPr>
      <p:grpSpPr>
        <a:xfrm>
          <a:off x="0" y="0"/>
          <a:ext cx="0" cy="0"/>
          <a:chOff x="0" y="0"/>
          <a:chExt cx="0" cy="0"/>
        </a:xfrm>
      </p:grpSpPr>
      <p:sp useBgFill="1">
        <p:nvSpPr>
          <p:cNvPr id="8" name="Background Fill">
            <a:extLst>
              <a:ext uri="{FF2B5EF4-FFF2-40B4-BE49-F238E27FC236}">
                <a16:creationId xmlns="" xmlns:a16="http://schemas.microsoft.com/office/drawing/2014/main" id="{A2D1ECD3-8C9A-10AC-2F01-A1FF2CC9B70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19CF04B7-5FBF-FC8D-EFF2-12D82BFD1A5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4C168422-632E-48D6-0E47-2CDB37F40075}"/>
              </a:ext>
            </a:extLst>
          </p:cNvPr>
          <p:cNvSpPr>
            <a:spLocks noGrp="1"/>
          </p:cNvSpPr>
          <p:nvPr>
            <p:ph type="title"/>
          </p:nvPr>
        </p:nvSpPr>
        <p:spPr>
          <a:xfrm>
            <a:off x="841248" y="1241882"/>
            <a:ext cx="8197977" cy="558561"/>
          </a:xfrm>
        </p:spPr>
        <p:txBody>
          <a:bodyPr>
            <a:normAutofit fontScale="90000"/>
          </a:bodyPr>
          <a:lstStyle/>
          <a:p>
            <a:endParaRPr lang="en-US" b="1">
              <a:cs typeface="Posterama"/>
            </a:endParaRPr>
          </a:p>
          <a:p>
            <a:r>
              <a:rPr lang="en-US" sz="5300" b="1">
                <a:cs typeface="Posterama"/>
              </a:rPr>
              <a:t>   SWOT Analysis:</a:t>
            </a:r>
            <a:r>
              <a:rPr lang="en-US">
                <a:cs typeface="Posterama"/>
              </a:rPr>
              <a:t/>
            </a:r>
            <a:br>
              <a:rPr lang="en-US">
                <a:cs typeface="Posterama"/>
              </a:rPr>
            </a:br>
            <a:endParaRPr lang="en-US">
              <a:cs typeface="Posterama"/>
            </a:endParaRPr>
          </a:p>
        </p:txBody>
      </p:sp>
      <p:sp>
        <p:nvSpPr>
          <p:cNvPr id="3" name="Content Placeholder 2">
            <a:extLst>
              <a:ext uri="{FF2B5EF4-FFF2-40B4-BE49-F238E27FC236}">
                <a16:creationId xmlns="" xmlns:a16="http://schemas.microsoft.com/office/drawing/2014/main" id="{D139E222-D42D-F3A3-F353-3A2C480B5A10}"/>
              </a:ext>
            </a:extLst>
          </p:cNvPr>
          <p:cNvSpPr>
            <a:spLocks noGrp="1"/>
          </p:cNvSpPr>
          <p:nvPr>
            <p:ph idx="1"/>
          </p:nvPr>
        </p:nvSpPr>
        <p:spPr>
          <a:xfrm>
            <a:off x="496192" y="1313694"/>
            <a:ext cx="9491938" cy="4253089"/>
          </a:xfrm>
        </p:spPr>
        <p:txBody>
          <a:bodyPr vert="horz" lIns="91440" tIns="45720" rIns="91440" bIns="45720" rtlCol="0" anchor="b">
            <a:normAutofit/>
          </a:bodyPr>
          <a:lstStyle/>
          <a:p>
            <a:endParaRPr lang="en-US"/>
          </a:p>
          <a:p>
            <a:endParaRPr lang="en-US"/>
          </a:p>
          <a:p>
            <a:endParaRPr lang="en-US"/>
          </a:p>
          <a:p>
            <a:endParaRPr lang="en-US"/>
          </a:p>
          <a:p>
            <a:endParaRPr lang="en-US"/>
          </a:p>
          <a:p>
            <a:endParaRPr lang="en-US"/>
          </a:p>
          <a:p>
            <a:endParaRPr lang="en-US"/>
          </a:p>
          <a:p>
            <a:endParaRPr lang="en-US"/>
          </a:p>
        </p:txBody>
      </p:sp>
      <p:sp>
        <p:nvSpPr>
          <p:cNvPr id="12" name="Freeform: Shape 11">
            <a:extLst>
              <a:ext uri="{FF2B5EF4-FFF2-40B4-BE49-F238E27FC236}">
                <a16:creationId xmlns="" xmlns:a16="http://schemas.microsoft.com/office/drawing/2014/main" id="{9844415A-0537-7C5D-5D77-3B89BEC48B6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9258188" y="0"/>
            <a:ext cx="2933812" cy="2750153"/>
          </a:xfrm>
          <a:custGeom>
            <a:avLst/>
            <a:gdLst>
              <a:gd name="connsiteX0" fmla="*/ 1067830 w 2933812"/>
              <a:gd name="connsiteY0" fmla="*/ 776732 h 2750153"/>
              <a:gd name="connsiteX1" fmla="*/ 1305537 w 2933812"/>
              <a:gd name="connsiteY1" fmla="*/ 842083 h 2750153"/>
              <a:gd name="connsiteX2" fmla="*/ 1421053 w 2933812"/>
              <a:gd name="connsiteY2" fmla="*/ 1397856 h 2750153"/>
              <a:gd name="connsiteX3" fmla="*/ 865267 w 2933812"/>
              <a:gd name="connsiteY3" fmla="*/ 1513301 h 2750153"/>
              <a:gd name="connsiteX4" fmla="*/ 749819 w 2933812"/>
              <a:gd name="connsiteY4" fmla="*/ 957568 h 2750153"/>
              <a:gd name="connsiteX5" fmla="*/ 836727 w 2933812"/>
              <a:gd name="connsiteY5" fmla="*/ 862679 h 2750153"/>
              <a:gd name="connsiteX6" fmla="*/ 1067830 w 2933812"/>
              <a:gd name="connsiteY6" fmla="*/ 776732 h 2750153"/>
              <a:gd name="connsiteX7" fmla="*/ 209205 w 2933812"/>
              <a:gd name="connsiteY7" fmla="*/ 551704 h 2750153"/>
              <a:gd name="connsiteX8" fmla="*/ 328901 w 2933812"/>
              <a:gd name="connsiteY8" fmla="*/ 567267 h 2750153"/>
              <a:gd name="connsiteX9" fmla="*/ 460887 w 2933812"/>
              <a:gd name="connsiteY9" fmla="*/ 878648 h 2750153"/>
              <a:gd name="connsiteX10" fmla="*/ 149506 w 2933812"/>
              <a:gd name="connsiteY10" fmla="*/ 1010633 h 2750153"/>
              <a:gd name="connsiteX11" fmla="*/ 17517 w 2933812"/>
              <a:gd name="connsiteY11" fmla="*/ 699260 h 2750153"/>
              <a:gd name="connsiteX12" fmla="*/ 97142 w 2933812"/>
              <a:gd name="connsiteY12" fmla="*/ 596577 h 2750153"/>
              <a:gd name="connsiteX13" fmla="*/ 209205 w 2933812"/>
              <a:gd name="connsiteY13" fmla="*/ 551704 h 2750153"/>
              <a:gd name="connsiteX14" fmla="*/ 603014 w 2933812"/>
              <a:gd name="connsiteY14" fmla="*/ 0 h 2750153"/>
              <a:gd name="connsiteX15" fmla="*/ 2933812 w 2933812"/>
              <a:gd name="connsiteY15" fmla="*/ 0 h 2750153"/>
              <a:gd name="connsiteX16" fmla="*/ 2933812 w 2933812"/>
              <a:gd name="connsiteY16" fmla="*/ 2748233 h 2750153"/>
              <a:gd name="connsiteX17" fmla="*/ 2877044 w 2933812"/>
              <a:gd name="connsiteY17" fmla="*/ 2704219 h 2750153"/>
              <a:gd name="connsiteX18" fmla="*/ 1987800 w 2933812"/>
              <a:gd name="connsiteY18" fmla="*/ 2707378 h 2750153"/>
              <a:gd name="connsiteX19" fmla="*/ 1571775 w 2933812"/>
              <a:gd name="connsiteY19" fmla="*/ 2085562 h 2750153"/>
              <a:gd name="connsiteX20" fmla="*/ 2085622 w 2933812"/>
              <a:gd name="connsiteY20" fmla="*/ 1038354 h 2750153"/>
              <a:gd name="connsiteX21" fmla="*/ 1614635 w 2933812"/>
              <a:gd name="connsiteY21" fmla="*/ 560521 h 2750153"/>
              <a:gd name="connsiteX22" fmla="*/ 825009 w 2933812"/>
              <a:gd name="connsiteY22" fmla="*/ 518839 h 2750153"/>
              <a:gd name="connsiteX23" fmla="*/ 599925 w 2933812"/>
              <a:gd name="connsiteY23" fmla="*/ 14372 h 2750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33812" h="2750153">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pic>
        <p:nvPicPr>
          <p:cNvPr id="4" name="Picture 3">
            <a:extLst>
              <a:ext uri="{FF2B5EF4-FFF2-40B4-BE49-F238E27FC236}">
                <a16:creationId xmlns="" xmlns:a16="http://schemas.microsoft.com/office/drawing/2014/main" id="{3364D20E-7E80-C652-4019-0E23E7650467}"/>
              </a:ext>
            </a:extLst>
          </p:cNvPr>
          <p:cNvPicPr>
            <a:picLocks noChangeAspect="1"/>
          </p:cNvPicPr>
          <p:nvPr/>
        </p:nvPicPr>
        <p:blipFill rotWithShape="1">
          <a:blip r:embed="rId2"/>
          <a:srcRect l="3260" t="1286" r="3260" b="3143"/>
          <a:stretch/>
        </p:blipFill>
        <p:spPr>
          <a:xfrm>
            <a:off x="2201910" y="1200494"/>
            <a:ext cx="6300325" cy="525404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206684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2" name="Background Fill">
            <a:extLst>
              <a:ext uri="{FF2B5EF4-FFF2-40B4-BE49-F238E27FC236}">
                <a16:creationId xmlns="" xmlns:a16="http://schemas.microsoft.com/office/drawing/2014/main" id="{B937640E-EF7A-4A6C-A950-D12B7D5C923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FFF975DA-2F73-4697-B7A9-A2E83471239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7E94BA48-F91B-B609-82AE-22659DE6A5F4}"/>
              </a:ext>
            </a:extLst>
          </p:cNvPr>
          <p:cNvSpPr>
            <a:spLocks noGrp="1"/>
          </p:cNvSpPr>
          <p:nvPr>
            <p:ph type="title"/>
          </p:nvPr>
        </p:nvSpPr>
        <p:spPr>
          <a:xfrm>
            <a:off x="2018581" y="1564199"/>
            <a:ext cx="10972800" cy="678582"/>
          </a:xfrm>
        </p:spPr>
        <p:txBody>
          <a:bodyPr>
            <a:normAutofit fontScale="90000"/>
          </a:bodyPr>
          <a:lstStyle/>
          <a:p>
            <a:r>
              <a:rPr lang="en-US" b="1"/>
              <a:t>Marketing Mix of the Company:</a:t>
            </a:r>
          </a:p>
          <a:p>
            <a:endParaRPr lang="en-US">
              <a:cs typeface="Posterama"/>
            </a:endParaRPr>
          </a:p>
        </p:txBody>
      </p:sp>
      <p:graphicFrame>
        <p:nvGraphicFramePr>
          <p:cNvPr id="7" name="Content Placeholder 2">
            <a:extLst>
              <a:ext uri="{FF2B5EF4-FFF2-40B4-BE49-F238E27FC236}">
                <a16:creationId xmlns="" xmlns:a16="http://schemas.microsoft.com/office/drawing/2014/main" id="{60B17781-248B-2876-6F03-5EF0CB272C12}"/>
              </a:ext>
            </a:extLst>
          </p:cNvPr>
          <p:cNvGraphicFramePr>
            <a:graphicFrameLocks noGrp="1"/>
          </p:cNvGraphicFramePr>
          <p:nvPr>
            <p:ph idx="1"/>
            <p:extLst>
              <p:ext uri="{D42A27DB-BD31-4B8C-83A1-F6EECF244321}">
                <p14:modId xmlns:p14="http://schemas.microsoft.com/office/powerpoint/2010/main" val="4260876825"/>
              </p:ext>
            </p:extLst>
          </p:nvPr>
        </p:nvGraphicFramePr>
        <p:xfrm>
          <a:off x="609600" y="2106613"/>
          <a:ext cx="10972800" cy="4035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9095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Background Fill">
            <a:extLst>
              <a:ext uri="{FF2B5EF4-FFF2-40B4-BE49-F238E27FC236}">
                <a16:creationId xmlns="" xmlns:a16="http://schemas.microsoft.com/office/drawing/2014/main" id="{B937640E-EF7A-4A6C-A950-D12B7D5C923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 xmlns:a16="http://schemas.microsoft.com/office/drawing/2014/main" id="{400B39A6-D628-4338-9D6E-995B6A739DA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C94F019C-69A7-29CE-B800-697B537F6F25}"/>
              </a:ext>
            </a:extLst>
          </p:cNvPr>
          <p:cNvSpPr>
            <a:spLocks noGrp="1"/>
          </p:cNvSpPr>
          <p:nvPr>
            <p:ph type="title"/>
          </p:nvPr>
        </p:nvSpPr>
        <p:spPr>
          <a:xfrm>
            <a:off x="841248" y="810562"/>
            <a:ext cx="9228866" cy="826673"/>
          </a:xfrm>
        </p:spPr>
        <p:txBody>
          <a:bodyPr>
            <a:noAutofit/>
          </a:bodyPr>
          <a:lstStyle/>
          <a:p>
            <a:pPr algn="ctr"/>
            <a:r>
              <a:rPr lang="en-US" sz="6000" b="1">
                <a:cs typeface="Posterama"/>
              </a:rPr>
              <a:t>Brand Logo :</a:t>
            </a:r>
            <a:endParaRPr lang="en-US" sz="6000">
              <a:cs typeface="Posterama"/>
            </a:endParaRPr>
          </a:p>
        </p:txBody>
      </p:sp>
      <p:sp>
        <p:nvSpPr>
          <p:cNvPr id="21" name="Freeform: Shape 20">
            <a:extLst>
              <a:ext uri="{FF2B5EF4-FFF2-40B4-BE49-F238E27FC236}">
                <a16:creationId xmlns="" xmlns:a16="http://schemas.microsoft.com/office/drawing/2014/main" id="{C2EB82B4-D9A1-4145-93F1-004DC0B9BBD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9356630" y="4160168"/>
            <a:ext cx="2832322" cy="2697833"/>
          </a:xfrm>
          <a:custGeom>
            <a:avLst/>
            <a:gdLst>
              <a:gd name="connsiteX0" fmla="*/ 638993 w 2832322"/>
              <a:gd name="connsiteY0" fmla="*/ 1429605 h 2697833"/>
              <a:gd name="connsiteX1" fmla="*/ 798503 w 2832322"/>
              <a:gd name="connsiteY1" fmla="*/ 1509001 h 2697833"/>
              <a:gd name="connsiteX2" fmla="*/ 739507 w 2832322"/>
              <a:gd name="connsiteY2" fmla="*/ 1729178 h 2697833"/>
              <a:gd name="connsiteX3" fmla="*/ 519329 w 2832322"/>
              <a:gd name="connsiteY3" fmla="*/ 1670181 h 2697833"/>
              <a:gd name="connsiteX4" fmla="*/ 578327 w 2832322"/>
              <a:gd name="connsiteY4" fmla="*/ 1450005 h 2697833"/>
              <a:gd name="connsiteX5" fmla="*/ 638993 w 2832322"/>
              <a:gd name="connsiteY5" fmla="*/ 1429605 h 2697833"/>
              <a:gd name="connsiteX6" fmla="*/ 1252193 w 2832322"/>
              <a:gd name="connsiteY6" fmla="*/ 835524 h 2697833"/>
              <a:gd name="connsiteX7" fmla="*/ 1511699 w 2832322"/>
              <a:gd name="connsiteY7" fmla="*/ 997686 h 2697833"/>
              <a:gd name="connsiteX8" fmla="*/ 1392436 w 2832322"/>
              <a:gd name="connsiteY8" fmla="*/ 1442788 h 2697833"/>
              <a:gd name="connsiteX9" fmla="*/ 947333 w 2832322"/>
              <a:gd name="connsiteY9" fmla="*/ 1323523 h 2697833"/>
              <a:gd name="connsiteX10" fmla="*/ 1066598 w 2832322"/>
              <a:gd name="connsiteY10" fmla="*/ 878421 h 2697833"/>
              <a:gd name="connsiteX11" fmla="*/ 1252193 w 2832322"/>
              <a:gd name="connsiteY11" fmla="*/ 835524 h 2697833"/>
              <a:gd name="connsiteX12" fmla="*/ 2832322 w 2832322"/>
              <a:gd name="connsiteY12" fmla="*/ 0 h 2697833"/>
              <a:gd name="connsiteX13" fmla="*/ 2832322 w 2832322"/>
              <a:gd name="connsiteY13" fmla="*/ 2697833 h 2697833"/>
              <a:gd name="connsiteX14" fmla="*/ 0 w 2832322"/>
              <a:gd name="connsiteY14" fmla="*/ 2697833 h 2697833"/>
              <a:gd name="connsiteX15" fmla="*/ 12966 w 2832322"/>
              <a:gd name="connsiteY15" fmla="*/ 2631781 h 2697833"/>
              <a:gd name="connsiteX16" fmla="*/ 1052443 w 2832322"/>
              <a:gd name="connsiteY16" fmla="*/ 1806313 h 2697833"/>
              <a:gd name="connsiteX17" fmla="*/ 1721430 w 2832322"/>
              <a:gd name="connsiteY17" fmla="*/ 1489397 h 2697833"/>
              <a:gd name="connsiteX18" fmla="*/ 2115839 w 2832322"/>
              <a:gd name="connsiteY18" fmla="*/ 696540 h 2697833"/>
              <a:gd name="connsiteX19" fmla="*/ 2590689 w 2832322"/>
              <a:gd name="connsiteY19" fmla="*/ 99461 h 2697833"/>
              <a:gd name="connsiteX20" fmla="*/ 2730434 w 2832322"/>
              <a:gd name="connsiteY20" fmla="*/ 32840 h 2697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32322" h="2697833">
                <a:moveTo>
                  <a:pt x="638993" y="1429605"/>
                </a:moveTo>
                <a:cubicBezTo>
                  <a:pt x="701328" y="1421871"/>
                  <a:pt x="765121" y="1451183"/>
                  <a:pt x="798503" y="1509001"/>
                </a:cubicBezTo>
                <a:cubicBezTo>
                  <a:pt x="843012" y="1586093"/>
                  <a:pt x="816599" y="1684670"/>
                  <a:pt x="739507" y="1729178"/>
                </a:cubicBezTo>
                <a:cubicBezTo>
                  <a:pt x="662415" y="1773688"/>
                  <a:pt x="563838" y="1747275"/>
                  <a:pt x="519329" y="1670181"/>
                </a:cubicBezTo>
                <a:cubicBezTo>
                  <a:pt x="474820" y="1593091"/>
                  <a:pt x="501234" y="1494514"/>
                  <a:pt x="578327" y="1450005"/>
                </a:cubicBezTo>
                <a:cubicBezTo>
                  <a:pt x="597599" y="1438878"/>
                  <a:pt x="618215" y="1432183"/>
                  <a:pt x="638993" y="1429605"/>
                </a:cubicBezTo>
                <a:close/>
                <a:moveTo>
                  <a:pt x="1252193" y="835524"/>
                </a:moveTo>
                <a:cubicBezTo>
                  <a:pt x="1356532" y="842898"/>
                  <a:pt x="1455464" y="900282"/>
                  <a:pt x="1511699" y="997686"/>
                </a:cubicBezTo>
                <a:cubicBezTo>
                  <a:pt x="1601677" y="1153532"/>
                  <a:pt x="1548280" y="1352810"/>
                  <a:pt x="1392436" y="1442788"/>
                </a:cubicBezTo>
                <a:cubicBezTo>
                  <a:pt x="1236589" y="1532766"/>
                  <a:pt x="1037311" y="1479369"/>
                  <a:pt x="947333" y="1323523"/>
                </a:cubicBezTo>
                <a:cubicBezTo>
                  <a:pt x="857356" y="1167678"/>
                  <a:pt x="910753" y="968399"/>
                  <a:pt x="1066598" y="878421"/>
                </a:cubicBezTo>
                <a:cubicBezTo>
                  <a:pt x="1125040" y="844680"/>
                  <a:pt x="1189590" y="831101"/>
                  <a:pt x="1252193" y="835524"/>
                </a:cubicBezTo>
                <a:close/>
                <a:moveTo>
                  <a:pt x="2832322" y="0"/>
                </a:moveTo>
                <a:lnTo>
                  <a:pt x="2832322" y="2697833"/>
                </a:lnTo>
                <a:lnTo>
                  <a:pt x="0" y="2697833"/>
                </a:lnTo>
                <a:lnTo>
                  <a:pt x="12966" y="2631781"/>
                </a:lnTo>
                <a:cubicBezTo>
                  <a:pt x="140000" y="2184738"/>
                  <a:pt x="505773" y="1908362"/>
                  <a:pt x="1052443" y="1806313"/>
                </a:cubicBezTo>
                <a:cubicBezTo>
                  <a:pt x="1303109" y="1759472"/>
                  <a:pt x="1574698" y="1718763"/>
                  <a:pt x="1721430" y="1489397"/>
                </a:cubicBezTo>
                <a:cubicBezTo>
                  <a:pt x="1879597" y="1241842"/>
                  <a:pt x="2005704" y="970478"/>
                  <a:pt x="2115839" y="696540"/>
                </a:cubicBezTo>
                <a:cubicBezTo>
                  <a:pt x="2216937" y="444582"/>
                  <a:pt x="2354076" y="231931"/>
                  <a:pt x="2590689" y="99461"/>
                </a:cubicBezTo>
                <a:cubicBezTo>
                  <a:pt x="2637069" y="73498"/>
                  <a:pt x="2683655" y="51402"/>
                  <a:pt x="2730434" y="3284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descr="A blue and white logo&#10;&#10;Description automatically generated">
            <a:extLst>
              <a:ext uri="{FF2B5EF4-FFF2-40B4-BE49-F238E27FC236}">
                <a16:creationId xmlns="" xmlns:a16="http://schemas.microsoft.com/office/drawing/2014/main" id="{76775FC7-6037-3BBE-6930-6F4AD2059408}"/>
              </a:ext>
            </a:extLst>
          </p:cNvPr>
          <p:cNvPicPr>
            <a:picLocks noGrp="1" noChangeAspect="1"/>
          </p:cNvPicPr>
          <p:nvPr>
            <p:ph idx="1"/>
          </p:nvPr>
        </p:nvPicPr>
        <p:blipFill>
          <a:blip r:embed="rId2"/>
          <a:stretch>
            <a:fillRect/>
          </a:stretch>
        </p:blipFill>
        <p:spPr>
          <a:xfrm>
            <a:off x="2518567" y="2456967"/>
            <a:ext cx="6305550" cy="15335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53217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Background Fill">
            <a:extLst>
              <a:ext uri="{FF2B5EF4-FFF2-40B4-BE49-F238E27FC236}">
                <a16:creationId xmlns="" xmlns:a16="http://schemas.microsoft.com/office/drawing/2014/main" id="{B937640E-EF7A-4A6C-A950-D12B7D5C923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FFF975DA-2F73-4697-B7A9-A2E83471239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C1CE6B55-DDE5-C381-3929-0EB18946C1A8}"/>
              </a:ext>
            </a:extLst>
          </p:cNvPr>
          <p:cNvSpPr>
            <a:spLocks noGrp="1"/>
          </p:cNvSpPr>
          <p:nvPr>
            <p:ph type="title"/>
          </p:nvPr>
        </p:nvSpPr>
        <p:spPr>
          <a:xfrm>
            <a:off x="609600" y="557784"/>
            <a:ext cx="10972800" cy="1325563"/>
          </a:xfrm>
        </p:spPr>
        <p:txBody>
          <a:bodyPr>
            <a:normAutofit/>
          </a:bodyPr>
          <a:lstStyle/>
          <a:p>
            <a:r>
              <a:rPr lang="en-US" b="1">
                <a:ea typeface="+mj-lt"/>
                <a:cs typeface="+mj-lt"/>
              </a:rPr>
              <a:t>Marketing Mix of the Company (</a:t>
            </a:r>
            <a:r>
              <a:rPr lang="en-US" b="1" dirty="0">
                <a:ea typeface="+mj-lt"/>
                <a:cs typeface="+mj-lt"/>
              </a:rPr>
              <a:t>Cont'd)</a:t>
            </a:r>
            <a:endParaRPr lang="en-US" b="1">
              <a:cs typeface="Posterama"/>
            </a:endParaRPr>
          </a:p>
        </p:txBody>
      </p:sp>
      <p:graphicFrame>
        <p:nvGraphicFramePr>
          <p:cNvPr id="5" name="Content Placeholder 2">
            <a:extLst>
              <a:ext uri="{FF2B5EF4-FFF2-40B4-BE49-F238E27FC236}">
                <a16:creationId xmlns="" xmlns:a16="http://schemas.microsoft.com/office/drawing/2014/main" id="{3235F12C-3FC3-041B-62CD-E21B84653363}"/>
              </a:ext>
            </a:extLst>
          </p:cNvPr>
          <p:cNvGraphicFramePr>
            <a:graphicFrameLocks noGrp="1"/>
          </p:cNvGraphicFramePr>
          <p:nvPr>
            <p:ph idx="1"/>
            <p:extLst>
              <p:ext uri="{D42A27DB-BD31-4B8C-83A1-F6EECF244321}">
                <p14:modId xmlns:p14="http://schemas.microsoft.com/office/powerpoint/2010/main" val="3066102055"/>
              </p:ext>
            </p:extLst>
          </p:nvPr>
        </p:nvGraphicFramePr>
        <p:xfrm>
          <a:off x="609600" y="2106613"/>
          <a:ext cx="10972800" cy="40354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0977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 xmlns:a16="http://schemas.microsoft.com/office/drawing/2014/main" id="{B937640E-EF7A-4A6C-A950-D12B7D5C923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D72B6D96-D9A2-4E4A-8064-FCA9A1D3F64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77BE582B-A694-934B-419C-6E90CA89A8E2}"/>
              </a:ext>
            </a:extLst>
          </p:cNvPr>
          <p:cNvSpPr>
            <a:spLocks noGrp="1"/>
          </p:cNvSpPr>
          <p:nvPr>
            <p:ph type="title"/>
          </p:nvPr>
        </p:nvSpPr>
        <p:spPr>
          <a:xfrm>
            <a:off x="841248" y="810562"/>
            <a:ext cx="8197977" cy="817352"/>
          </a:xfrm>
        </p:spPr>
        <p:txBody>
          <a:bodyPr>
            <a:normAutofit/>
          </a:bodyPr>
          <a:lstStyle/>
          <a:p>
            <a:r>
              <a:rPr lang="en-US" b="1">
                <a:cs typeface="Posterama"/>
              </a:rPr>
              <a:t>Products and Offers:</a:t>
            </a:r>
            <a:endParaRPr lang="en-US" b="1"/>
          </a:p>
          <a:p>
            <a:endParaRPr lang="en-US">
              <a:cs typeface="Posterama"/>
            </a:endParaRPr>
          </a:p>
        </p:txBody>
      </p:sp>
      <p:sp>
        <p:nvSpPr>
          <p:cNvPr id="3" name="Content Placeholder 2">
            <a:extLst>
              <a:ext uri="{FF2B5EF4-FFF2-40B4-BE49-F238E27FC236}">
                <a16:creationId xmlns="" xmlns:a16="http://schemas.microsoft.com/office/drawing/2014/main" id="{E89F1C34-B03B-E58C-83C2-F7EAB673DA82}"/>
              </a:ext>
            </a:extLst>
          </p:cNvPr>
          <p:cNvSpPr>
            <a:spLocks noGrp="1"/>
          </p:cNvSpPr>
          <p:nvPr>
            <p:ph idx="1"/>
          </p:nvPr>
        </p:nvSpPr>
        <p:spPr>
          <a:xfrm>
            <a:off x="309286" y="1098034"/>
            <a:ext cx="11979222" cy="5259503"/>
          </a:xfrm>
        </p:spPr>
        <p:txBody>
          <a:bodyPr vert="horz" lIns="91440" tIns="45720" rIns="91440" bIns="45720" rtlCol="0" anchor="b">
            <a:noAutofit/>
          </a:bodyPr>
          <a:lstStyle/>
          <a:p>
            <a:pPr>
              <a:lnSpc>
                <a:spcPct val="100000"/>
              </a:lnSpc>
            </a:pPr>
            <a:r>
              <a:rPr lang="en-US" b="1"/>
              <a:t>Product Characteristics:</a:t>
            </a:r>
          </a:p>
          <a:p>
            <a:pPr>
              <a:lnSpc>
                <a:spcPct val="100000"/>
              </a:lnSpc>
            </a:pPr>
            <a:r>
              <a:rPr lang="en-US" err="1"/>
              <a:t>HomePOV</a:t>
            </a:r>
            <a:r>
              <a:rPr lang="en-US"/>
              <a:t> offers unsought and convenience products, introducing unique items to the market.</a:t>
            </a:r>
          </a:p>
          <a:p>
            <a:pPr>
              <a:lnSpc>
                <a:spcPct val="100000"/>
              </a:lnSpc>
            </a:pPr>
            <a:r>
              <a:rPr lang="en-US"/>
              <a:t>Particularly targets individuals living alone with products unknown to them initially.</a:t>
            </a:r>
          </a:p>
          <a:p>
            <a:pPr>
              <a:lnSpc>
                <a:spcPct val="100000"/>
              </a:lnSpc>
            </a:pPr>
            <a:r>
              <a:rPr lang="en-US"/>
              <a:t>Focus on reasonable pricing to make these products attractive and convenient for purchase.</a:t>
            </a:r>
          </a:p>
          <a:p>
            <a:pPr>
              <a:lnSpc>
                <a:spcPct val="100000"/>
              </a:lnSpc>
            </a:pPr>
            <a:r>
              <a:rPr lang="en-US" b="1"/>
              <a:t>Targeted Niches:</a:t>
            </a:r>
          </a:p>
          <a:p>
            <a:pPr>
              <a:lnSpc>
                <a:spcPct val="100000"/>
              </a:lnSpc>
            </a:pPr>
            <a:r>
              <a:rPr lang="en-US" b="1"/>
              <a:t>Demographic Niches:</a:t>
            </a:r>
          </a:p>
          <a:p>
            <a:pPr>
              <a:lnSpc>
                <a:spcPct val="100000"/>
              </a:lnSpc>
            </a:pPr>
            <a:r>
              <a:rPr lang="en-US"/>
              <a:t>Parents with young children/Newly Wed.</a:t>
            </a:r>
          </a:p>
          <a:p>
            <a:pPr>
              <a:lnSpc>
                <a:spcPct val="100000"/>
              </a:lnSpc>
            </a:pPr>
            <a:r>
              <a:rPr lang="en-US"/>
              <a:t>Home Office Setup.</a:t>
            </a:r>
          </a:p>
          <a:p>
            <a:pPr>
              <a:lnSpc>
                <a:spcPct val="100000"/>
              </a:lnSpc>
            </a:pPr>
            <a:r>
              <a:rPr lang="en-US"/>
              <a:t>DIY Home Improvement Enthusiasts.</a:t>
            </a:r>
          </a:p>
          <a:p>
            <a:pPr>
              <a:lnSpc>
                <a:spcPct val="100000"/>
              </a:lnSpc>
            </a:pPr>
            <a:r>
              <a:rPr lang="en-US"/>
              <a:t>Outdoor Living.</a:t>
            </a:r>
          </a:p>
          <a:p>
            <a:pPr>
              <a:lnSpc>
                <a:spcPct val="100000"/>
              </a:lnSpc>
            </a:pPr>
            <a:endParaRPr lang="en-US"/>
          </a:p>
        </p:txBody>
      </p:sp>
      <p:sp>
        <p:nvSpPr>
          <p:cNvPr id="12" name="Freeform: Shape 11">
            <a:extLst>
              <a:ext uri="{FF2B5EF4-FFF2-40B4-BE49-F238E27FC236}">
                <a16:creationId xmlns="" xmlns:a16="http://schemas.microsoft.com/office/drawing/2014/main" id="{64ADF8E3-1B35-4C33-95FB-BAAD781AF7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9258188" y="0"/>
            <a:ext cx="2933812" cy="2750153"/>
          </a:xfrm>
          <a:custGeom>
            <a:avLst/>
            <a:gdLst>
              <a:gd name="connsiteX0" fmla="*/ 1067830 w 2933812"/>
              <a:gd name="connsiteY0" fmla="*/ 776732 h 2750153"/>
              <a:gd name="connsiteX1" fmla="*/ 1305537 w 2933812"/>
              <a:gd name="connsiteY1" fmla="*/ 842083 h 2750153"/>
              <a:gd name="connsiteX2" fmla="*/ 1421053 w 2933812"/>
              <a:gd name="connsiteY2" fmla="*/ 1397856 h 2750153"/>
              <a:gd name="connsiteX3" fmla="*/ 865267 w 2933812"/>
              <a:gd name="connsiteY3" fmla="*/ 1513301 h 2750153"/>
              <a:gd name="connsiteX4" fmla="*/ 749819 w 2933812"/>
              <a:gd name="connsiteY4" fmla="*/ 957568 h 2750153"/>
              <a:gd name="connsiteX5" fmla="*/ 836727 w 2933812"/>
              <a:gd name="connsiteY5" fmla="*/ 862679 h 2750153"/>
              <a:gd name="connsiteX6" fmla="*/ 1067830 w 2933812"/>
              <a:gd name="connsiteY6" fmla="*/ 776732 h 2750153"/>
              <a:gd name="connsiteX7" fmla="*/ 209205 w 2933812"/>
              <a:gd name="connsiteY7" fmla="*/ 551704 h 2750153"/>
              <a:gd name="connsiteX8" fmla="*/ 328901 w 2933812"/>
              <a:gd name="connsiteY8" fmla="*/ 567267 h 2750153"/>
              <a:gd name="connsiteX9" fmla="*/ 460887 w 2933812"/>
              <a:gd name="connsiteY9" fmla="*/ 878648 h 2750153"/>
              <a:gd name="connsiteX10" fmla="*/ 149506 w 2933812"/>
              <a:gd name="connsiteY10" fmla="*/ 1010633 h 2750153"/>
              <a:gd name="connsiteX11" fmla="*/ 17517 w 2933812"/>
              <a:gd name="connsiteY11" fmla="*/ 699260 h 2750153"/>
              <a:gd name="connsiteX12" fmla="*/ 97142 w 2933812"/>
              <a:gd name="connsiteY12" fmla="*/ 596577 h 2750153"/>
              <a:gd name="connsiteX13" fmla="*/ 209205 w 2933812"/>
              <a:gd name="connsiteY13" fmla="*/ 551704 h 2750153"/>
              <a:gd name="connsiteX14" fmla="*/ 603014 w 2933812"/>
              <a:gd name="connsiteY14" fmla="*/ 0 h 2750153"/>
              <a:gd name="connsiteX15" fmla="*/ 2933812 w 2933812"/>
              <a:gd name="connsiteY15" fmla="*/ 0 h 2750153"/>
              <a:gd name="connsiteX16" fmla="*/ 2933812 w 2933812"/>
              <a:gd name="connsiteY16" fmla="*/ 2748233 h 2750153"/>
              <a:gd name="connsiteX17" fmla="*/ 2877044 w 2933812"/>
              <a:gd name="connsiteY17" fmla="*/ 2704219 h 2750153"/>
              <a:gd name="connsiteX18" fmla="*/ 1987800 w 2933812"/>
              <a:gd name="connsiteY18" fmla="*/ 2707378 h 2750153"/>
              <a:gd name="connsiteX19" fmla="*/ 1571775 w 2933812"/>
              <a:gd name="connsiteY19" fmla="*/ 2085562 h 2750153"/>
              <a:gd name="connsiteX20" fmla="*/ 2085622 w 2933812"/>
              <a:gd name="connsiteY20" fmla="*/ 1038354 h 2750153"/>
              <a:gd name="connsiteX21" fmla="*/ 1614635 w 2933812"/>
              <a:gd name="connsiteY21" fmla="*/ 560521 h 2750153"/>
              <a:gd name="connsiteX22" fmla="*/ 825009 w 2933812"/>
              <a:gd name="connsiteY22" fmla="*/ 518839 h 2750153"/>
              <a:gd name="connsiteX23" fmla="*/ 599925 w 2933812"/>
              <a:gd name="connsiteY23" fmla="*/ 14372 h 2750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33812" h="2750153">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Tree>
    <p:extLst>
      <p:ext uri="{BB962C8B-B14F-4D97-AF65-F5344CB8AC3E}">
        <p14:creationId xmlns:p14="http://schemas.microsoft.com/office/powerpoint/2010/main" val="29102876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387CC2-716A-4558-E181-08EF097D723E}"/>
              </a:ext>
            </a:extLst>
          </p:cNvPr>
          <p:cNvSpPr>
            <a:spLocks noGrp="1"/>
          </p:cNvSpPr>
          <p:nvPr>
            <p:ph type="title"/>
          </p:nvPr>
        </p:nvSpPr>
        <p:spPr>
          <a:xfrm>
            <a:off x="609600" y="342124"/>
            <a:ext cx="10972800" cy="764845"/>
          </a:xfrm>
        </p:spPr>
        <p:txBody>
          <a:bodyPr>
            <a:normAutofit fontScale="90000"/>
          </a:bodyPr>
          <a:lstStyle/>
          <a:p>
            <a:r>
              <a:rPr lang="en-US" sz="4900" b="1">
                <a:latin typeface="Segoe UI"/>
                <a:cs typeface="Segoe UI"/>
              </a:rPr>
              <a:t>Products and Offers (Cont'd)</a:t>
            </a:r>
          </a:p>
        </p:txBody>
      </p:sp>
      <p:sp>
        <p:nvSpPr>
          <p:cNvPr id="3" name="Content Placeholder 2">
            <a:extLst>
              <a:ext uri="{FF2B5EF4-FFF2-40B4-BE49-F238E27FC236}">
                <a16:creationId xmlns="" xmlns:a16="http://schemas.microsoft.com/office/drawing/2014/main" id="{EBB4CA71-6CE2-2CA2-D4EE-97070E06259B}"/>
              </a:ext>
            </a:extLst>
          </p:cNvPr>
          <p:cNvSpPr>
            <a:spLocks noGrp="1"/>
          </p:cNvSpPr>
          <p:nvPr>
            <p:ph idx="1"/>
          </p:nvPr>
        </p:nvSpPr>
        <p:spPr>
          <a:xfrm>
            <a:off x="336431" y="1329827"/>
            <a:ext cx="11245969" cy="4812911"/>
          </a:xfrm>
        </p:spPr>
        <p:txBody>
          <a:bodyPr vert="horz" lIns="91440" tIns="45720" rIns="91440" bIns="45720" rtlCol="0" anchor="t">
            <a:normAutofit fontScale="55000" lnSpcReduction="20000"/>
          </a:bodyPr>
          <a:lstStyle/>
          <a:p>
            <a:r>
              <a:rPr lang="en-US" sz="2900" b="1">
                <a:ea typeface="+mn-lt"/>
                <a:cs typeface="+mn-lt"/>
              </a:rPr>
              <a:t>Existing Product - LED Lamp:</a:t>
            </a:r>
            <a:endParaRPr lang="en-US" sz="2900"/>
          </a:p>
          <a:p>
            <a:r>
              <a:rPr lang="en-US" sz="2900">
                <a:solidFill>
                  <a:srgbClr val="262626"/>
                </a:solidFill>
                <a:ea typeface="+mn-lt"/>
                <a:cs typeface="+mn-lt"/>
              </a:rPr>
              <a:t>Attractive and eye-catching design.</a:t>
            </a:r>
            <a:endParaRPr lang="en-US" sz="2900">
              <a:solidFill>
                <a:srgbClr val="262626"/>
              </a:solidFill>
            </a:endParaRPr>
          </a:p>
          <a:p>
            <a:endParaRPr lang="en-US" sz="2900">
              <a:solidFill>
                <a:srgbClr val="262626"/>
              </a:solidFill>
              <a:ea typeface="+mn-lt"/>
              <a:cs typeface="+mn-lt"/>
            </a:endParaRPr>
          </a:p>
          <a:p>
            <a:r>
              <a:rPr lang="en-US" sz="2900" b="1">
                <a:solidFill>
                  <a:srgbClr val="262626"/>
                </a:solidFill>
                <a:ea typeface="+mn-lt"/>
                <a:cs typeface="+mn-lt"/>
              </a:rPr>
              <a:t>Key Features:</a:t>
            </a:r>
            <a:endParaRPr lang="en-US" sz="2900" b="1">
              <a:solidFill>
                <a:srgbClr val="262626"/>
              </a:solidFill>
            </a:endParaRPr>
          </a:p>
          <a:p>
            <a:r>
              <a:rPr lang="en-US" sz="2900">
                <a:solidFill>
                  <a:srgbClr val="262626"/>
                </a:solidFill>
                <a:ea typeface="+mn-lt"/>
                <a:cs typeface="+mn-lt"/>
              </a:rPr>
              <a:t>Portable and Rechargeable.</a:t>
            </a:r>
            <a:endParaRPr lang="en-US" sz="2900">
              <a:solidFill>
                <a:srgbClr val="262626"/>
              </a:solidFill>
            </a:endParaRPr>
          </a:p>
          <a:p>
            <a:r>
              <a:rPr lang="en-US" sz="2900">
                <a:solidFill>
                  <a:srgbClr val="262626"/>
                </a:solidFill>
                <a:ea typeface="+mn-lt"/>
                <a:cs typeface="+mn-lt"/>
              </a:rPr>
              <a:t>Crystal-made lamp with elegant color shining.</a:t>
            </a:r>
            <a:endParaRPr lang="en-US" sz="2900">
              <a:solidFill>
                <a:srgbClr val="262626"/>
              </a:solidFill>
            </a:endParaRPr>
          </a:p>
          <a:p>
            <a:r>
              <a:rPr lang="en-US" sz="2900">
                <a:solidFill>
                  <a:srgbClr val="262626"/>
                </a:solidFill>
                <a:ea typeface="+mn-lt"/>
                <a:cs typeface="+mn-lt"/>
              </a:rPr>
              <a:t>Provides hours of lighting.</a:t>
            </a:r>
            <a:endParaRPr lang="en-US" sz="2900">
              <a:solidFill>
                <a:srgbClr val="262626"/>
              </a:solidFill>
            </a:endParaRPr>
          </a:p>
          <a:p>
            <a:endParaRPr lang="en-US" sz="2900"/>
          </a:p>
          <a:p>
            <a:r>
              <a:rPr lang="en-US" sz="2900" b="1"/>
              <a:t>Pricing Strategy:</a:t>
            </a:r>
            <a:endParaRPr lang="en-US" sz="2900"/>
          </a:p>
          <a:p>
            <a:r>
              <a:rPr lang="en-US" sz="2900"/>
              <a:t>Target Price for the LED Lamp: Rs 1800/unit.</a:t>
            </a:r>
          </a:p>
          <a:p>
            <a:r>
              <a:rPr lang="en-US" sz="2900"/>
              <a:t>Supplier Cost of Product: Rs 1400.</a:t>
            </a:r>
          </a:p>
          <a:p>
            <a:r>
              <a:rPr lang="en-US" sz="2900"/>
              <a:t>Total Cost per Unit: Rs 1550.</a:t>
            </a:r>
          </a:p>
          <a:p>
            <a:r>
              <a:rPr lang="en-US" sz="2900"/>
              <a:t>Profit Margin per Unit: Rs 250/unit.</a:t>
            </a:r>
          </a:p>
        </p:txBody>
      </p:sp>
      <p:pic>
        <p:nvPicPr>
          <p:cNvPr id="5" name="Picture 4" descr="A crystal lamp on a bed&#10;&#10;Description automatically generated">
            <a:extLst>
              <a:ext uri="{FF2B5EF4-FFF2-40B4-BE49-F238E27FC236}">
                <a16:creationId xmlns="" xmlns:a16="http://schemas.microsoft.com/office/drawing/2014/main" id="{66C31689-47C1-78AF-B4E1-9001A2D35279}"/>
              </a:ext>
            </a:extLst>
          </p:cNvPr>
          <p:cNvPicPr>
            <a:picLocks noChangeAspect="1"/>
          </p:cNvPicPr>
          <p:nvPr/>
        </p:nvPicPr>
        <p:blipFill>
          <a:blip r:embed="rId2"/>
          <a:stretch>
            <a:fillRect/>
          </a:stretch>
        </p:blipFill>
        <p:spPr>
          <a:xfrm>
            <a:off x="7402722" y="1069092"/>
            <a:ext cx="4104304" cy="3361159"/>
          </a:xfrm>
          <a:prstGeom prst="rect">
            <a:avLst/>
          </a:prstGeom>
        </p:spPr>
      </p:pic>
    </p:spTree>
    <p:extLst>
      <p:ext uri="{BB962C8B-B14F-4D97-AF65-F5344CB8AC3E}">
        <p14:creationId xmlns:p14="http://schemas.microsoft.com/office/powerpoint/2010/main" val="1891575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 xmlns:a16="http://schemas.microsoft.com/office/drawing/2014/main" id="{B937640E-EF7A-4A6C-A950-D12B7D5C923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400B39A6-D628-4338-9D6E-995B6A739DA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BE77068F-F79F-7914-2B05-64DD4F8FBE65}"/>
              </a:ext>
            </a:extLst>
          </p:cNvPr>
          <p:cNvSpPr>
            <a:spLocks noGrp="1"/>
          </p:cNvSpPr>
          <p:nvPr>
            <p:ph type="title"/>
          </p:nvPr>
        </p:nvSpPr>
        <p:spPr>
          <a:xfrm>
            <a:off x="179890" y="221091"/>
            <a:ext cx="8883809" cy="2048748"/>
          </a:xfrm>
        </p:spPr>
        <p:txBody>
          <a:bodyPr>
            <a:normAutofit/>
          </a:bodyPr>
          <a:lstStyle/>
          <a:p>
            <a:r>
              <a:rPr lang="en-US" b="1"/>
              <a:t>Marketing Plan and Operations:</a:t>
            </a:r>
            <a:br>
              <a:rPr lang="en-US" b="1"/>
            </a:br>
            <a:endParaRPr lang="en-US" b="1">
              <a:cs typeface="Posterama"/>
            </a:endParaRPr>
          </a:p>
          <a:p>
            <a:endParaRPr lang="en-US">
              <a:cs typeface="Posterama"/>
            </a:endParaRPr>
          </a:p>
        </p:txBody>
      </p:sp>
      <p:sp>
        <p:nvSpPr>
          <p:cNvPr id="12" name="Freeform: Shape 11">
            <a:extLst>
              <a:ext uri="{FF2B5EF4-FFF2-40B4-BE49-F238E27FC236}">
                <a16:creationId xmlns="" xmlns:a16="http://schemas.microsoft.com/office/drawing/2014/main" id="{C2EB82B4-D9A1-4145-93F1-004DC0B9BBD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9356630" y="4160168"/>
            <a:ext cx="2832322" cy="2697833"/>
          </a:xfrm>
          <a:custGeom>
            <a:avLst/>
            <a:gdLst>
              <a:gd name="connsiteX0" fmla="*/ 638993 w 2832322"/>
              <a:gd name="connsiteY0" fmla="*/ 1429605 h 2697833"/>
              <a:gd name="connsiteX1" fmla="*/ 798503 w 2832322"/>
              <a:gd name="connsiteY1" fmla="*/ 1509001 h 2697833"/>
              <a:gd name="connsiteX2" fmla="*/ 739507 w 2832322"/>
              <a:gd name="connsiteY2" fmla="*/ 1729178 h 2697833"/>
              <a:gd name="connsiteX3" fmla="*/ 519329 w 2832322"/>
              <a:gd name="connsiteY3" fmla="*/ 1670181 h 2697833"/>
              <a:gd name="connsiteX4" fmla="*/ 578327 w 2832322"/>
              <a:gd name="connsiteY4" fmla="*/ 1450005 h 2697833"/>
              <a:gd name="connsiteX5" fmla="*/ 638993 w 2832322"/>
              <a:gd name="connsiteY5" fmla="*/ 1429605 h 2697833"/>
              <a:gd name="connsiteX6" fmla="*/ 1252193 w 2832322"/>
              <a:gd name="connsiteY6" fmla="*/ 835524 h 2697833"/>
              <a:gd name="connsiteX7" fmla="*/ 1511699 w 2832322"/>
              <a:gd name="connsiteY7" fmla="*/ 997686 h 2697833"/>
              <a:gd name="connsiteX8" fmla="*/ 1392436 w 2832322"/>
              <a:gd name="connsiteY8" fmla="*/ 1442788 h 2697833"/>
              <a:gd name="connsiteX9" fmla="*/ 947333 w 2832322"/>
              <a:gd name="connsiteY9" fmla="*/ 1323523 h 2697833"/>
              <a:gd name="connsiteX10" fmla="*/ 1066598 w 2832322"/>
              <a:gd name="connsiteY10" fmla="*/ 878421 h 2697833"/>
              <a:gd name="connsiteX11" fmla="*/ 1252193 w 2832322"/>
              <a:gd name="connsiteY11" fmla="*/ 835524 h 2697833"/>
              <a:gd name="connsiteX12" fmla="*/ 2832322 w 2832322"/>
              <a:gd name="connsiteY12" fmla="*/ 0 h 2697833"/>
              <a:gd name="connsiteX13" fmla="*/ 2832322 w 2832322"/>
              <a:gd name="connsiteY13" fmla="*/ 2697833 h 2697833"/>
              <a:gd name="connsiteX14" fmla="*/ 0 w 2832322"/>
              <a:gd name="connsiteY14" fmla="*/ 2697833 h 2697833"/>
              <a:gd name="connsiteX15" fmla="*/ 12966 w 2832322"/>
              <a:gd name="connsiteY15" fmla="*/ 2631781 h 2697833"/>
              <a:gd name="connsiteX16" fmla="*/ 1052443 w 2832322"/>
              <a:gd name="connsiteY16" fmla="*/ 1806313 h 2697833"/>
              <a:gd name="connsiteX17" fmla="*/ 1721430 w 2832322"/>
              <a:gd name="connsiteY17" fmla="*/ 1489397 h 2697833"/>
              <a:gd name="connsiteX18" fmla="*/ 2115839 w 2832322"/>
              <a:gd name="connsiteY18" fmla="*/ 696540 h 2697833"/>
              <a:gd name="connsiteX19" fmla="*/ 2590689 w 2832322"/>
              <a:gd name="connsiteY19" fmla="*/ 99461 h 2697833"/>
              <a:gd name="connsiteX20" fmla="*/ 2730434 w 2832322"/>
              <a:gd name="connsiteY20" fmla="*/ 32840 h 2697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32322" h="2697833">
                <a:moveTo>
                  <a:pt x="638993" y="1429605"/>
                </a:moveTo>
                <a:cubicBezTo>
                  <a:pt x="701328" y="1421871"/>
                  <a:pt x="765121" y="1451183"/>
                  <a:pt x="798503" y="1509001"/>
                </a:cubicBezTo>
                <a:cubicBezTo>
                  <a:pt x="843012" y="1586093"/>
                  <a:pt x="816599" y="1684670"/>
                  <a:pt x="739507" y="1729178"/>
                </a:cubicBezTo>
                <a:cubicBezTo>
                  <a:pt x="662415" y="1773688"/>
                  <a:pt x="563838" y="1747275"/>
                  <a:pt x="519329" y="1670181"/>
                </a:cubicBezTo>
                <a:cubicBezTo>
                  <a:pt x="474820" y="1593091"/>
                  <a:pt x="501234" y="1494514"/>
                  <a:pt x="578327" y="1450005"/>
                </a:cubicBezTo>
                <a:cubicBezTo>
                  <a:pt x="597599" y="1438878"/>
                  <a:pt x="618215" y="1432183"/>
                  <a:pt x="638993" y="1429605"/>
                </a:cubicBezTo>
                <a:close/>
                <a:moveTo>
                  <a:pt x="1252193" y="835524"/>
                </a:moveTo>
                <a:cubicBezTo>
                  <a:pt x="1356532" y="842898"/>
                  <a:pt x="1455464" y="900282"/>
                  <a:pt x="1511699" y="997686"/>
                </a:cubicBezTo>
                <a:cubicBezTo>
                  <a:pt x="1601677" y="1153532"/>
                  <a:pt x="1548280" y="1352810"/>
                  <a:pt x="1392436" y="1442788"/>
                </a:cubicBezTo>
                <a:cubicBezTo>
                  <a:pt x="1236589" y="1532766"/>
                  <a:pt x="1037311" y="1479369"/>
                  <a:pt x="947333" y="1323523"/>
                </a:cubicBezTo>
                <a:cubicBezTo>
                  <a:pt x="857356" y="1167678"/>
                  <a:pt x="910753" y="968399"/>
                  <a:pt x="1066598" y="878421"/>
                </a:cubicBezTo>
                <a:cubicBezTo>
                  <a:pt x="1125040" y="844680"/>
                  <a:pt x="1189590" y="831101"/>
                  <a:pt x="1252193" y="835524"/>
                </a:cubicBezTo>
                <a:close/>
                <a:moveTo>
                  <a:pt x="2832322" y="0"/>
                </a:moveTo>
                <a:lnTo>
                  <a:pt x="2832322" y="2697833"/>
                </a:lnTo>
                <a:lnTo>
                  <a:pt x="0" y="2697833"/>
                </a:lnTo>
                <a:lnTo>
                  <a:pt x="12966" y="2631781"/>
                </a:lnTo>
                <a:cubicBezTo>
                  <a:pt x="140000" y="2184738"/>
                  <a:pt x="505773" y="1908362"/>
                  <a:pt x="1052443" y="1806313"/>
                </a:cubicBezTo>
                <a:cubicBezTo>
                  <a:pt x="1303109" y="1759472"/>
                  <a:pt x="1574698" y="1718763"/>
                  <a:pt x="1721430" y="1489397"/>
                </a:cubicBezTo>
                <a:cubicBezTo>
                  <a:pt x="1879597" y="1241842"/>
                  <a:pt x="2005704" y="970478"/>
                  <a:pt x="2115839" y="696540"/>
                </a:cubicBezTo>
                <a:cubicBezTo>
                  <a:pt x="2216937" y="444582"/>
                  <a:pt x="2354076" y="231931"/>
                  <a:pt x="2590689" y="99461"/>
                </a:cubicBezTo>
                <a:cubicBezTo>
                  <a:pt x="2637069" y="73498"/>
                  <a:pt x="2683655" y="51402"/>
                  <a:pt x="2730434" y="3284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 xmlns:a16="http://schemas.microsoft.com/office/drawing/2014/main" id="{B80647F9-31CE-7DE6-52C7-9DDB797750F8}"/>
              </a:ext>
            </a:extLst>
          </p:cNvPr>
          <p:cNvSpPr>
            <a:spLocks noGrp="1"/>
          </p:cNvSpPr>
          <p:nvPr>
            <p:ph idx="1"/>
          </p:nvPr>
        </p:nvSpPr>
        <p:spPr>
          <a:xfrm>
            <a:off x="266155" y="1240106"/>
            <a:ext cx="10795996" cy="5016797"/>
          </a:xfrm>
        </p:spPr>
        <p:txBody>
          <a:bodyPr vert="horz" lIns="91440" tIns="45720" rIns="91440" bIns="45720" rtlCol="0" anchor="t">
            <a:normAutofit fontScale="92500" lnSpcReduction="10000"/>
          </a:bodyPr>
          <a:lstStyle/>
          <a:p>
            <a:r>
              <a:rPr lang="en-US" b="1" dirty="0">
                <a:ea typeface="+mn-lt"/>
                <a:cs typeface="+mn-lt"/>
              </a:rPr>
              <a:t>Understanding the market segment for our products</a:t>
            </a:r>
            <a:endParaRPr lang="en-US" b="1" dirty="0"/>
          </a:p>
          <a:p>
            <a:r>
              <a:rPr lang="en-US" b="1" dirty="0">
                <a:ea typeface="+mn-lt"/>
                <a:cs typeface="+mn-lt"/>
              </a:rPr>
              <a:t>Demographics:</a:t>
            </a:r>
            <a:r>
              <a:rPr lang="en-US" dirty="0">
                <a:ea typeface="+mn-lt"/>
                <a:cs typeface="+mn-lt"/>
              </a:rPr>
              <a:t> Primarily aged 18-35, located in different states/cities, diverse educational backgrounds, with varying income levels.</a:t>
            </a:r>
            <a:endParaRPr lang="en-US" dirty="0"/>
          </a:p>
          <a:p>
            <a:r>
              <a:rPr lang="en-US" b="1" dirty="0">
                <a:ea typeface="+mn-lt"/>
                <a:cs typeface="+mn-lt"/>
              </a:rPr>
              <a:t>Preferences:</a:t>
            </a:r>
            <a:r>
              <a:rPr lang="en-US" dirty="0">
                <a:ea typeface="+mn-lt"/>
                <a:cs typeface="+mn-lt"/>
              </a:rPr>
              <a:t> Seek convenience, space-saving solutions, and tech-savvy products.</a:t>
            </a:r>
            <a:endParaRPr lang="en-US" dirty="0"/>
          </a:p>
          <a:p>
            <a:r>
              <a:rPr lang="en-US" b="1" dirty="0">
                <a:ea typeface="+mn-lt"/>
                <a:cs typeface="+mn-lt"/>
              </a:rPr>
              <a:t>Buying Power:</a:t>
            </a:r>
            <a:r>
              <a:rPr lang="en-US" dirty="0">
                <a:ea typeface="+mn-lt"/>
                <a:cs typeface="+mn-lt"/>
              </a:rPr>
              <a:t> Price-sensitive market, prioritizing affordability and value for money.</a:t>
            </a:r>
            <a:endParaRPr lang="en-US" dirty="0"/>
          </a:p>
          <a:p>
            <a:r>
              <a:rPr lang="en-US" b="1" dirty="0">
                <a:ea typeface="+mn-lt"/>
                <a:cs typeface="+mn-lt"/>
              </a:rPr>
              <a:t>Insights:</a:t>
            </a:r>
            <a:r>
              <a:rPr lang="en-US" dirty="0">
                <a:ea typeface="+mn-lt"/>
                <a:cs typeface="+mn-lt"/>
              </a:rPr>
              <a:t> Analyze buying behavior, online presence, and preferences through surveys and feedback.</a:t>
            </a:r>
            <a:endParaRPr lang="en-US" dirty="0"/>
          </a:p>
          <a:p>
            <a:r>
              <a:rPr lang="en-US" b="1" dirty="0">
                <a:ea typeface="+mn-lt"/>
                <a:cs typeface="+mn-lt"/>
              </a:rPr>
              <a:t>Target Market/Area:</a:t>
            </a:r>
            <a:r>
              <a:rPr lang="en-US" dirty="0">
                <a:ea typeface="+mn-lt"/>
                <a:cs typeface="+mn-lt"/>
              </a:rPr>
              <a:t> Identify specific regions with a higher concentration of the target demographic.</a:t>
            </a:r>
            <a:endParaRPr lang="en-US" dirty="0"/>
          </a:p>
          <a:p>
            <a:r>
              <a:rPr lang="en-US" b="1" dirty="0">
                <a:ea typeface="+mn-lt"/>
                <a:cs typeface="+mn-lt"/>
              </a:rPr>
              <a:t>Market Research:</a:t>
            </a:r>
            <a:r>
              <a:rPr lang="en-US" dirty="0">
                <a:ea typeface="+mn-lt"/>
                <a:cs typeface="+mn-lt"/>
              </a:rPr>
              <a:t> Conduct competitor analysis and adapt strategies based on feedback.</a:t>
            </a:r>
            <a:endParaRPr lang="en-US" dirty="0"/>
          </a:p>
          <a:p>
            <a:r>
              <a:rPr lang="en-US" b="1" dirty="0">
                <a:ea typeface="+mn-lt"/>
                <a:cs typeface="+mn-lt"/>
              </a:rPr>
              <a:t>Communication Channels:</a:t>
            </a:r>
            <a:r>
              <a:rPr lang="en-US" dirty="0">
                <a:ea typeface="+mn-lt"/>
                <a:cs typeface="+mn-lt"/>
              </a:rPr>
              <a:t> Utilize social media and local events for effective advertising and engagement.</a:t>
            </a:r>
            <a:endParaRPr lang="en-US" dirty="0"/>
          </a:p>
          <a:p>
            <a:r>
              <a:rPr lang="en-US" b="1" dirty="0">
                <a:ea typeface="+mn-lt"/>
                <a:cs typeface="+mn-lt"/>
              </a:rPr>
              <a:t>Adaptability:</a:t>
            </a:r>
            <a:r>
              <a:rPr lang="en-US" dirty="0">
                <a:ea typeface="+mn-lt"/>
                <a:cs typeface="+mn-lt"/>
              </a:rPr>
              <a:t> Stay dynamic, responsive to changing preferences, and establish a feedback loop for continuous improvement.</a:t>
            </a:r>
            <a:endParaRPr lang="en-US" dirty="0"/>
          </a:p>
        </p:txBody>
      </p:sp>
    </p:spTree>
    <p:extLst>
      <p:ext uri="{BB962C8B-B14F-4D97-AF65-F5344CB8AC3E}">
        <p14:creationId xmlns:p14="http://schemas.microsoft.com/office/powerpoint/2010/main" val="6609729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 xmlns:a16="http://schemas.microsoft.com/office/drawing/2014/main" id="{CDA255BC-1F37-B992-D2FB-398ADA0EBB6D}"/>
            </a:ext>
          </a:extLst>
        </p:cNvPr>
        <p:cNvGrpSpPr/>
        <p:nvPr/>
      </p:nvGrpSpPr>
      <p:grpSpPr>
        <a:xfrm>
          <a:off x="0" y="0"/>
          <a:ext cx="0" cy="0"/>
          <a:chOff x="0" y="0"/>
          <a:chExt cx="0" cy="0"/>
        </a:xfrm>
      </p:grpSpPr>
      <p:sp useBgFill="1">
        <p:nvSpPr>
          <p:cNvPr id="8" name="Background Fill">
            <a:extLst>
              <a:ext uri="{FF2B5EF4-FFF2-40B4-BE49-F238E27FC236}">
                <a16:creationId xmlns="" xmlns:a16="http://schemas.microsoft.com/office/drawing/2014/main" id="{B8FBC1CF-3128-C0D2-A72F-434DCB9B0E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58A05117-0A45-1AC8-C333-2D4445F03DB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BA26BFA5-5BEF-E8E6-34D2-6F1821F2E713}"/>
              </a:ext>
            </a:extLst>
          </p:cNvPr>
          <p:cNvSpPr>
            <a:spLocks noGrp="1"/>
          </p:cNvSpPr>
          <p:nvPr>
            <p:ph type="title"/>
          </p:nvPr>
        </p:nvSpPr>
        <p:spPr>
          <a:xfrm>
            <a:off x="179890" y="177959"/>
            <a:ext cx="10422185" cy="912936"/>
          </a:xfrm>
        </p:spPr>
        <p:txBody>
          <a:bodyPr>
            <a:normAutofit/>
          </a:bodyPr>
          <a:lstStyle/>
          <a:p>
            <a:r>
              <a:rPr lang="en-US" b="1" dirty="0">
                <a:cs typeface="Posterama"/>
              </a:rPr>
              <a:t>Which Channel Is Best For You?</a:t>
            </a:r>
          </a:p>
        </p:txBody>
      </p:sp>
      <p:sp>
        <p:nvSpPr>
          <p:cNvPr id="12" name="Freeform: Shape 11">
            <a:extLst>
              <a:ext uri="{FF2B5EF4-FFF2-40B4-BE49-F238E27FC236}">
                <a16:creationId xmlns="" xmlns:a16="http://schemas.microsoft.com/office/drawing/2014/main" id="{1F194B19-A099-C76A-A52B-66027E7FC3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9356630" y="4160168"/>
            <a:ext cx="2832322" cy="2697833"/>
          </a:xfrm>
          <a:custGeom>
            <a:avLst/>
            <a:gdLst>
              <a:gd name="connsiteX0" fmla="*/ 638993 w 2832322"/>
              <a:gd name="connsiteY0" fmla="*/ 1429605 h 2697833"/>
              <a:gd name="connsiteX1" fmla="*/ 798503 w 2832322"/>
              <a:gd name="connsiteY1" fmla="*/ 1509001 h 2697833"/>
              <a:gd name="connsiteX2" fmla="*/ 739507 w 2832322"/>
              <a:gd name="connsiteY2" fmla="*/ 1729178 h 2697833"/>
              <a:gd name="connsiteX3" fmla="*/ 519329 w 2832322"/>
              <a:gd name="connsiteY3" fmla="*/ 1670181 h 2697833"/>
              <a:gd name="connsiteX4" fmla="*/ 578327 w 2832322"/>
              <a:gd name="connsiteY4" fmla="*/ 1450005 h 2697833"/>
              <a:gd name="connsiteX5" fmla="*/ 638993 w 2832322"/>
              <a:gd name="connsiteY5" fmla="*/ 1429605 h 2697833"/>
              <a:gd name="connsiteX6" fmla="*/ 1252193 w 2832322"/>
              <a:gd name="connsiteY6" fmla="*/ 835524 h 2697833"/>
              <a:gd name="connsiteX7" fmla="*/ 1511699 w 2832322"/>
              <a:gd name="connsiteY7" fmla="*/ 997686 h 2697833"/>
              <a:gd name="connsiteX8" fmla="*/ 1392436 w 2832322"/>
              <a:gd name="connsiteY8" fmla="*/ 1442788 h 2697833"/>
              <a:gd name="connsiteX9" fmla="*/ 947333 w 2832322"/>
              <a:gd name="connsiteY9" fmla="*/ 1323523 h 2697833"/>
              <a:gd name="connsiteX10" fmla="*/ 1066598 w 2832322"/>
              <a:gd name="connsiteY10" fmla="*/ 878421 h 2697833"/>
              <a:gd name="connsiteX11" fmla="*/ 1252193 w 2832322"/>
              <a:gd name="connsiteY11" fmla="*/ 835524 h 2697833"/>
              <a:gd name="connsiteX12" fmla="*/ 2832322 w 2832322"/>
              <a:gd name="connsiteY12" fmla="*/ 0 h 2697833"/>
              <a:gd name="connsiteX13" fmla="*/ 2832322 w 2832322"/>
              <a:gd name="connsiteY13" fmla="*/ 2697833 h 2697833"/>
              <a:gd name="connsiteX14" fmla="*/ 0 w 2832322"/>
              <a:gd name="connsiteY14" fmla="*/ 2697833 h 2697833"/>
              <a:gd name="connsiteX15" fmla="*/ 12966 w 2832322"/>
              <a:gd name="connsiteY15" fmla="*/ 2631781 h 2697833"/>
              <a:gd name="connsiteX16" fmla="*/ 1052443 w 2832322"/>
              <a:gd name="connsiteY16" fmla="*/ 1806313 h 2697833"/>
              <a:gd name="connsiteX17" fmla="*/ 1721430 w 2832322"/>
              <a:gd name="connsiteY17" fmla="*/ 1489397 h 2697833"/>
              <a:gd name="connsiteX18" fmla="*/ 2115839 w 2832322"/>
              <a:gd name="connsiteY18" fmla="*/ 696540 h 2697833"/>
              <a:gd name="connsiteX19" fmla="*/ 2590689 w 2832322"/>
              <a:gd name="connsiteY19" fmla="*/ 99461 h 2697833"/>
              <a:gd name="connsiteX20" fmla="*/ 2730434 w 2832322"/>
              <a:gd name="connsiteY20" fmla="*/ 32840 h 2697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32322" h="2697833">
                <a:moveTo>
                  <a:pt x="638993" y="1429605"/>
                </a:moveTo>
                <a:cubicBezTo>
                  <a:pt x="701328" y="1421871"/>
                  <a:pt x="765121" y="1451183"/>
                  <a:pt x="798503" y="1509001"/>
                </a:cubicBezTo>
                <a:cubicBezTo>
                  <a:pt x="843012" y="1586093"/>
                  <a:pt x="816599" y="1684670"/>
                  <a:pt x="739507" y="1729178"/>
                </a:cubicBezTo>
                <a:cubicBezTo>
                  <a:pt x="662415" y="1773688"/>
                  <a:pt x="563838" y="1747275"/>
                  <a:pt x="519329" y="1670181"/>
                </a:cubicBezTo>
                <a:cubicBezTo>
                  <a:pt x="474820" y="1593091"/>
                  <a:pt x="501234" y="1494514"/>
                  <a:pt x="578327" y="1450005"/>
                </a:cubicBezTo>
                <a:cubicBezTo>
                  <a:pt x="597599" y="1438878"/>
                  <a:pt x="618215" y="1432183"/>
                  <a:pt x="638993" y="1429605"/>
                </a:cubicBezTo>
                <a:close/>
                <a:moveTo>
                  <a:pt x="1252193" y="835524"/>
                </a:moveTo>
                <a:cubicBezTo>
                  <a:pt x="1356532" y="842898"/>
                  <a:pt x="1455464" y="900282"/>
                  <a:pt x="1511699" y="997686"/>
                </a:cubicBezTo>
                <a:cubicBezTo>
                  <a:pt x="1601677" y="1153532"/>
                  <a:pt x="1548280" y="1352810"/>
                  <a:pt x="1392436" y="1442788"/>
                </a:cubicBezTo>
                <a:cubicBezTo>
                  <a:pt x="1236589" y="1532766"/>
                  <a:pt x="1037311" y="1479369"/>
                  <a:pt x="947333" y="1323523"/>
                </a:cubicBezTo>
                <a:cubicBezTo>
                  <a:pt x="857356" y="1167678"/>
                  <a:pt x="910753" y="968399"/>
                  <a:pt x="1066598" y="878421"/>
                </a:cubicBezTo>
                <a:cubicBezTo>
                  <a:pt x="1125040" y="844680"/>
                  <a:pt x="1189590" y="831101"/>
                  <a:pt x="1252193" y="835524"/>
                </a:cubicBezTo>
                <a:close/>
                <a:moveTo>
                  <a:pt x="2832322" y="0"/>
                </a:moveTo>
                <a:lnTo>
                  <a:pt x="2832322" y="2697833"/>
                </a:lnTo>
                <a:lnTo>
                  <a:pt x="0" y="2697833"/>
                </a:lnTo>
                <a:lnTo>
                  <a:pt x="12966" y="2631781"/>
                </a:lnTo>
                <a:cubicBezTo>
                  <a:pt x="140000" y="2184738"/>
                  <a:pt x="505773" y="1908362"/>
                  <a:pt x="1052443" y="1806313"/>
                </a:cubicBezTo>
                <a:cubicBezTo>
                  <a:pt x="1303109" y="1759472"/>
                  <a:pt x="1574698" y="1718763"/>
                  <a:pt x="1721430" y="1489397"/>
                </a:cubicBezTo>
                <a:cubicBezTo>
                  <a:pt x="1879597" y="1241842"/>
                  <a:pt x="2005704" y="970478"/>
                  <a:pt x="2115839" y="696540"/>
                </a:cubicBezTo>
                <a:cubicBezTo>
                  <a:pt x="2216937" y="444582"/>
                  <a:pt x="2354076" y="231931"/>
                  <a:pt x="2590689" y="99461"/>
                </a:cubicBezTo>
                <a:cubicBezTo>
                  <a:pt x="2637069" y="73498"/>
                  <a:pt x="2683655" y="51402"/>
                  <a:pt x="2730434" y="3284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 xmlns:a16="http://schemas.microsoft.com/office/drawing/2014/main" id="{19CBBEE9-A0E0-B492-A57F-3BDA8E49CDE3}"/>
              </a:ext>
            </a:extLst>
          </p:cNvPr>
          <p:cNvSpPr>
            <a:spLocks noGrp="1"/>
          </p:cNvSpPr>
          <p:nvPr>
            <p:ph idx="1"/>
          </p:nvPr>
        </p:nvSpPr>
        <p:spPr>
          <a:xfrm>
            <a:off x="179891" y="334334"/>
            <a:ext cx="11198561" cy="6296380"/>
          </a:xfrm>
        </p:spPr>
        <p:txBody>
          <a:bodyPr vert="horz" lIns="91440" tIns="45720" rIns="91440" bIns="45720" rtlCol="0" anchor="t">
            <a:normAutofit/>
          </a:bodyPr>
          <a:lstStyle/>
          <a:p>
            <a:endParaRPr lang="en-US" b="1"/>
          </a:p>
          <a:p>
            <a:endParaRPr lang="en-US"/>
          </a:p>
          <a:p>
            <a:endParaRPr lang="en-US"/>
          </a:p>
        </p:txBody>
      </p:sp>
      <p:sp>
        <p:nvSpPr>
          <p:cNvPr id="4" name="TextBox 3">
            <a:extLst>
              <a:ext uri="{FF2B5EF4-FFF2-40B4-BE49-F238E27FC236}">
                <a16:creationId xmlns="" xmlns:a16="http://schemas.microsoft.com/office/drawing/2014/main" id="{A8576517-9983-48F6-4E22-0D8D5A32A938}"/>
              </a:ext>
            </a:extLst>
          </p:cNvPr>
          <p:cNvSpPr txBox="1"/>
          <p:nvPr/>
        </p:nvSpPr>
        <p:spPr>
          <a:xfrm>
            <a:off x="304800" y="1173480"/>
            <a:ext cx="10896600"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mn-lt"/>
                <a:cs typeface="+mn-lt"/>
              </a:rPr>
              <a:t>Marketing Strategy Evolution:</a:t>
            </a:r>
            <a:endParaRPr lang="en-US" b="1"/>
          </a:p>
          <a:p>
            <a:pPr marL="342900" indent="-342900">
              <a:buAutoNum type="arabicPeriod"/>
            </a:pPr>
            <a:r>
              <a:rPr lang="en-US" dirty="0">
                <a:ea typeface="+mn-lt"/>
                <a:cs typeface="+mn-lt"/>
              </a:rPr>
              <a:t>Product Introduction:</a:t>
            </a:r>
          </a:p>
          <a:p>
            <a:pPr marL="800100" lvl="1" indent="-342900">
              <a:buFont typeface="Courier New"/>
              <a:buChar char="o"/>
            </a:pPr>
            <a:r>
              <a:rPr lang="en-US" dirty="0">
                <a:ea typeface="+mn-lt"/>
                <a:cs typeface="+mn-lt"/>
              </a:rPr>
              <a:t>Provide efficient products for daily life improvement.</a:t>
            </a:r>
          </a:p>
          <a:p>
            <a:pPr marL="800100" lvl="1" indent="-342900">
              <a:buFont typeface="Courier New"/>
              <a:buChar char="o"/>
            </a:pPr>
            <a:r>
              <a:rPr lang="en-US" dirty="0">
                <a:ea typeface="+mn-lt"/>
                <a:cs typeface="+mn-lt"/>
              </a:rPr>
              <a:t>Concerns about customer awareness and affordability.</a:t>
            </a:r>
          </a:p>
          <a:p>
            <a:pPr lvl="1"/>
            <a:endParaRPr lang="en-US" dirty="0">
              <a:ea typeface="+mn-lt"/>
              <a:cs typeface="+mn-lt"/>
            </a:endParaRPr>
          </a:p>
          <a:p>
            <a:pPr marL="342900" indent="-342900">
              <a:buAutoNum type="arabicPeriod"/>
            </a:pPr>
            <a:r>
              <a:rPr lang="en-US" dirty="0">
                <a:ea typeface="+mn-lt"/>
                <a:cs typeface="+mn-lt"/>
              </a:rPr>
              <a:t>Paid Marketing Phase:</a:t>
            </a:r>
          </a:p>
          <a:p>
            <a:pPr marL="800100" lvl="1" indent="-342900">
              <a:buFont typeface="Courier New"/>
              <a:buChar char="o"/>
            </a:pPr>
            <a:r>
              <a:rPr lang="en-US" dirty="0">
                <a:ea typeface="+mn-lt"/>
                <a:cs typeface="+mn-lt"/>
              </a:rPr>
              <a:t>Utilized Meta (Facebook and Instagram) for paid marketing.</a:t>
            </a:r>
          </a:p>
          <a:p>
            <a:pPr marL="800100" lvl="1" indent="-342900">
              <a:buFont typeface="Courier New"/>
              <a:buChar char="o"/>
            </a:pPr>
            <a:r>
              <a:rPr lang="en-US" dirty="0">
                <a:ea typeface="+mn-lt"/>
                <a:cs typeface="+mn-lt"/>
              </a:rPr>
              <a:t>Initial focus: Create awareness about product existence.</a:t>
            </a:r>
            <a:endParaRPr lang="en-US" dirty="0"/>
          </a:p>
          <a:p>
            <a:pPr marL="800100" lvl="1" indent="-342900">
              <a:buFont typeface="Courier New"/>
              <a:buChar char="o"/>
            </a:pPr>
            <a:r>
              <a:rPr lang="en-US" dirty="0">
                <a:ea typeface="+mn-lt"/>
                <a:cs typeface="+mn-lt"/>
              </a:rPr>
              <a:t>Drive traffic to the official website and social media pages.</a:t>
            </a:r>
          </a:p>
          <a:p>
            <a:pPr marL="800100" lvl="1" indent="-342900">
              <a:buFont typeface="Courier New"/>
              <a:buChar char="o"/>
            </a:pPr>
            <a:endParaRPr lang="en-US" dirty="0">
              <a:ea typeface="+mn-lt"/>
              <a:cs typeface="+mn-lt"/>
            </a:endParaRPr>
          </a:p>
          <a:p>
            <a:pPr marL="342900" indent="-342900">
              <a:buAutoNum type="arabicPeriod"/>
            </a:pPr>
            <a:r>
              <a:rPr lang="en-US" dirty="0">
                <a:ea typeface="+mn-lt"/>
                <a:cs typeface="+mn-lt"/>
              </a:rPr>
              <a:t>Traffic Generation:</a:t>
            </a:r>
          </a:p>
          <a:p>
            <a:pPr marL="800100" lvl="1" indent="-342900">
              <a:buFont typeface="Courier New"/>
              <a:buChar char="o"/>
            </a:pPr>
            <a:r>
              <a:rPr lang="en-US" dirty="0">
                <a:ea typeface="+mn-lt"/>
                <a:cs typeface="+mn-lt"/>
              </a:rPr>
              <a:t>Continued paid marketing until sufficient traffic was achieved.</a:t>
            </a:r>
          </a:p>
          <a:p>
            <a:pPr marL="800100" lvl="1" indent="-342900">
              <a:buFont typeface="Courier New"/>
              <a:buChar char="o"/>
            </a:pPr>
            <a:r>
              <a:rPr lang="en-US" dirty="0">
                <a:ea typeface="+mn-lt"/>
                <a:cs typeface="+mn-lt"/>
              </a:rPr>
              <a:t>Goal: Make consumers aware of products.</a:t>
            </a:r>
          </a:p>
          <a:p>
            <a:pPr marL="342900" indent="-342900">
              <a:buAutoNum type="arabicPeriod"/>
            </a:pPr>
            <a:endParaRPr lang="en-US" dirty="0">
              <a:ea typeface="+mn-lt"/>
              <a:cs typeface="+mn-lt"/>
            </a:endParaRPr>
          </a:p>
          <a:p>
            <a:pPr marL="342900" indent="-342900">
              <a:buAutoNum type="arabicPeriod"/>
            </a:pPr>
            <a:r>
              <a:rPr lang="en-US" dirty="0">
                <a:ea typeface="+mn-lt"/>
                <a:cs typeface="+mn-lt"/>
              </a:rPr>
              <a:t>Product Promotion at Competitive Prices:</a:t>
            </a:r>
            <a:endParaRPr lang="en-US" dirty="0"/>
          </a:p>
          <a:p>
            <a:pPr marL="800100" lvl="1" indent="-342900">
              <a:buFont typeface="Courier New"/>
              <a:buChar char="o"/>
            </a:pPr>
            <a:r>
              <a:rPr lang="en-US" dirty="0">
                <a:ea typeface="+mn-lt"/>
                <a:cs typeface="+mn-lt"/>
              </a:rPr>
              <a:t>Shifted to paid marketing to promote in-demand products.</a:t>
            </a:r>
          </a:p>
          <a:p>
            <a:pPr marL="800100" lvl="1" indent="-342900">
              <a:buFont typeface="Courier New"/>
              <a:buChar char="o"/>
            </a:pPr>
            <a:r>
              <a:rPr lang="en-US" dirty="0">
                <a:ea typeface="+mn-lt"/>
                <a:cs typeface="+mn-lt"/>
              </a:rPr>
              <a:t>Emphasized offering the most reasonable prices, lower than competitors.</a:t>
            </a:r>
          </a:p>
          <a:p>
            <a:pPr marL="800100" lvl="1" indent="-342900">
              <a:buFont typeface="Courier New"/>
              <a:buChar char="o"/>
            </a:pPr>
            <a:r>
              <a:rPr lang="en-US" dirty="0">
                <a:ea typeface="+mn-lt"/>
                <a:cs typeface="+mn-lt"/>
              </a:rPr>
              <a:t>Channels: Website, social media pages, and WhatsApp Business.</a:t>
            </a:r>
          </a:p>
          <a:p>
            <a:pPr marL="800100" lvl="1" indent="-342900">
              <a:buFont typeface="Courier New"/>
              <a:buChar char="o"/>
            </a:pPr>
            <a:r>
              <a:rPr lang="en-US" dirty="0">
                <a:ea typeface="+mn-lt"/>
                <a:cs typeface="+mn-lt"/>
              </a:rPr>
              <a:t>Dedicated social media personnel handled customer queries.</a:t>
            </a:r>
            <a:endParaRPr lang="en-US" dirty="0"/>
          </a:p>
        </p:txBody>
      </p:sp>
    </p:spTree>
    <p:extLst>
      <p:ext uri="{BB962C8B-B14F-4D97-AF65-F5344CB8AC3E}">
        <p14:creationId xmlns:p14="http://schemas.microsoft.com/office/powerpoint/2010/main" val="34328073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 xmlns:a16="http://schemas.microsoft.com/office/drawing/2014/main" id="{7A2AE797-1413-A282-5FAF-63BF453E2C08}"/>
            </a:ext>
          </a:extLst>
        </p:cNvPr>
        <p:cNvGrpSpPr/>
        <p:nvPr/>
      </p:nvGrpSpPr>
      <p:grpSpPr>
        <a:xfrm>
          <a:off x="0" y="0"/>
          <a:ext cx="0" cy="0"/>
          <a:chOff x="0" y="0"/>
          <a:chExt cx="0" cy="0"/>
        </a:xfrm>
      </p:grpSpPr>
      <p:sp useBgFill="1">
        <p:nvSpPr>
          <p:cNvPr id="8" name="Background Fill">
            <a:extLst>
              <a:ext uri="{FF2B5EF4-FFF2-40B4-BE49-F238E27FC236}">
                <a16:creationId xmlns="" xmlns:a16="http://schemas.microsoft.com/office/drawing/2014/main" id="{D020F5ED-B663-34DC-DABF-34EFDE4E59E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27C4B518-D8FC-8445-F637-400086DF2E1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90EAFFAA-C494-6319-203D-A37855A13886}"/>
              </a:ext>
            </a:extLst>
          </p:cNvPr>
          <p:cNvSpPr>
            <a:spLocks noGrp="1"/>
          </p:cNvSpPr>
          <p:nvPr>
            <p:ph type="title"/>
          </p:nvPr>
        </p:nvSpPr>
        <p:spPr>
          <a:xfrm>
            <a:off x="179890" y="177959"/>
            <a:ext cx="10422185" cy="2609464"/>
          </a:xfrm>
        </p:spPr>
        <p:txBody>
          <a:bodyPr>
            <a:normAutofit fontScale="90000"/>
          </a:bodyPr>
          <a:lstStyle/>
          <a:p>
            <a:r>
              <a:rPr lang="en-US" b="1">
                <a:cs typeface="Posterama"/>
              </a:rPr>
              <a:t>Which Channel Is Best For You?</a:t>
            </a:r>
            <a:br>
              <a:rPr lang="en-US" b="1">
                <a:cs typeface="Posterama"/>
              </a:rPr>
            </a:br>
            <a:endParaRPr lang="en-US"/>
          </a:p>
          <a:p>
            <a:r>
              <a:rPr lang="en-US" b="1"/>
              <a:t/>
            </a:r>
            <a:br>
              <a:rPr lang="en-US" b="1"/>
            </a:br>
            <a:endParaRPr lang="en-US" b="1">
              <a:cs typeface="Posterama"/>
            </a:endParaRPr>
          </a:p>
        </p:txBody>
      </p:sp>
      <p:sp>
        <p:nvSpPr>
          <p:cNvPr id="12" name="Freeform: Shape 11">
            <a:extLst>
              <a:ext uri="{FF2B5EF4-FFF2-40B4-BE49-F238E27FC236}">
                <a16:creationId xmlns="" xmlns:a16="http://schemas.microsoft.com/office/drawing/2014/main" id="{D329848C-5051-457F-C7EC-D30FC254FBF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9356630" y="4160168"/>
            <a:ext cx="2832322" cy="2697833"/>
          </a:xfrm>
          <a:custGeom>
            <a:avLst/>
            <a:gdLst>
              <a:gd name="connsiteX0" fmla="*/ 638993 w 2832322"/>
              <a:gd name="connsiteY0" fmla="*/ 1429605 h 2697833"/>
              <a:gd name="connsiteX1" fmla="*/ 798503 w 2832322"/>
              <a:gd name="connsiteY1" fmla="*/ 1509001 h 2697833"/>
              <a:gd name="connsiteX2" fmla="*/ 739507 w 2832322"/>
              <a:gd name="connsiteY2" fmla="*/ 1729178 h 2697833"/>
              <a:gd name="connsiteX3" fmla="*/ 519329 w 2832322"/>
              <a:gd name="connsiteY3" fmla="*/ 1670181 h 2697833"/>
              <a:gd name="connsiteX4" fmla="*/ 578327 w 2832322"/>
              <a:gd name="connsiteY4" fmla="*/ 1450005 h 2697833"/>
              <a:gd name="connsiteX5" fmla="*/ 638993 w 2832322"/>
              <a:gd name="connsiteY5" fmla="*/ 1429605 h 2697833"/>
              <a:gd name="connsiteX6" fmla="*/ 1252193 w 2832322"/>
              <a:gd name="connsiteY6" fmla="*/ 835524 h 2697833"/>
              <a:gd name="connsiteX7" fmla="*/ 1511699 w 2832322"/>
              <a:gd name="connsiteY7" fmla="*/ 997686 h 2697833"/>
              <a:gd name="connsiteX8" fmla="*/ 1392436 w 2832322"/>
              <a:gd name="connsiteY8" fmla="*/ 1442788 h 2697833"/>
              <a:gd name="connsiteX9" fmla="*/ 947333 w 2832322"/>
              <a:gd name="connsiteY9" fmla="*/ 1323523 h 2697833"/>
              <a:gd name="connsiteX10" fmla="*/ 1066598 w 2832322"/>
              <a:gd name="connsiteY10" fmla="*/ 878421 h 2697833"/>
              <a:gd name="connsiteX11" fmla="*/ 1252193 w 2832322"/>
              <a:gd name="connsiteY11" fmla="*/ 835524 h 2697833"/>
              <a:gd name="connsiteX12" fmla="*/ 2832322 w 2832322"/>
              <a:gd name="connsiteY12" fmla="*/ 0 h 2697833"/>
              <a:gd name="connsiteX13" fmla="*/ 2832322 w 2832322"/>
              <a:gd name="connsiteY13" fmla="*/ 2697833 h 2697833"/>
              <a:gd name="connsiteX14" fmla="*/ 0 w 2832322"/>
              <a:gd name="connsiteY14" fmla="*/ 2697833 h 2697833"/>
              <a:gd name="connsiteX15" fmla="*/ 12966 w 2832322"/>
              <a:gd name="connsiteY15" fmla="*/ 2631781 h 2697833"/>
              <a:gd name="connsiteX16" fmla="*/ 1052443 w 2832322"/>
              <a:gd name="connsiteY16" fmla="*/ 1806313 h 2697833"/>
              <a:gd name="connsiteX17" fmla="*/ 1721430 w 2832322"/>
              <a:gd name="connsiteY17" fmla="*/ 1489397 h 2697833"/>
              <a:gd name="connsiteX18" fmla="*/ 2115839 w 2832322"/>
              <a:gd name="connsiteY18" fmla="*/ 696540 h 2697833"/>
              <a:gd name="connsiteX19" fmla="*/ 2590689 w 2832322"/>
              <a:gd name="connsiteY19" fmla="*/ 99461 h 2697833"/>
              <a:gd name="connsiteX20" fmla="*/ 2730434 w 2832322"/>
              <a:gd name="connsiteY20" fmla="*/ 32840 h 2697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32322" h="2697833">
                <a:moveTo>
                  <a:pt x="638993" y="1429605"/>
                </a:moveTo>
                <a:cubicBezTo>
                  <a:pt x="701328" y="1421871"/>
                  <a:pt x="765121" y="1451183"/>
                  <a:pt x="798503" y="1509001"/>
                </a:cubicBezTo>
                <a:cubicBezTo>
                  <a:pt x="843012" y="1586093"/>
                  <a:pt x="816599" y="1684670"/>
                  <a:pt x="739507" y="1729178"/>
                </a:cubicBezTo>
                <a:cubicBezTo>
                  <a:pt x="662415" y="1773688"/>
                  <a:pt x="563838" y="1747275"/>
                  <a:pt x="519329" y="1670181"/>
                </a:cubicBezTo>
                <a:cubicBezTo>
                  <a:pt x="474820" y="1593091"/>
                  <a:pt x="501234" y="1494514"/>
                  <a:pt x="578327" y="1450005"/>
                </a:cubicBezTo>
                <a:cubicBezTo>
                  <a:pt x="597599" y="1438878"/>
                  <a:pt x="618215" y="1432183"/>
                  <a:pt x="638993" y="1429605"/>
                </a:cubicBezTo>
                <a:close/>
                <a:moveTo>
                  <a:pt x="1252193" y="835524"/>
                </a:moveTo>
                <a:cubicBezTo>
                  <a:pt x="1356532" y="842898"/>
                  <a:pt x="1455464" y="900282"/>
                  <a:pt x="1511699" y="997686"/>
                </a:cubicBezTo>
                <a:cubicBezTo>
                  <a:pt x="1601677" y="1153532"/>
                  <a:pt x="1548280" y="1352810"/>
                  <a:pt x="1392436" y="1442788"/>
                </a:cubicBezTo>
                <a:cubicBezTo>
                  <a:pt x="1236589" y="1532766"/>
                  <a:pt x="1037311" y="1479369"/>
                  <a:pt x="947333" y="1323523"/>
                </a:cubicBezTo>
                <a:cubicBezTo>
                  <a:pt x="857356" y="1167678"/>
                  <a:pt x="910753" y="968399"/>
                  <a:pt x="1066598" y="878421"/>
                </a:cubicBezTo>
                <a:cubicBezTo>
                  <a:pt x="1125040" y="844680"/>
                  <a:pt x="1189590" y="831101"/>
                  <a:pt x="1252193" y="835524"/>
                </a:cubicBezTo>
                <a:close/>
                <a:moveTo>
                  <a:pt x="2832322" y="0"/>
                </a:moveTo>
                <a:lnTo>
                  <a:pt x="2832322" y="2697833"/>
                </a:lnTo>
                <a:lnTo>
                  <a:pt x="0" y="2697833"/>
                </a:lnTo>
                <a:lnTo>
                  <a:pt x="12966" y="2631781"/>
                </a:lnTo>
                <a:cubicBezTo>
                  <a:pt x="140000" y="2184738"/>
                  <a:pt x="505773" y="1908362"/>
                  <a:pt x="1052443" y="1806313"/>
                </a:cubicBezTo>
                <a:cubicBezTo>
                  <a:pt x="1303109" y="1759472"/>
                  <a:pt x="1574698" y="1718763"/>
                  <a:pt x="1721430" y="1489397"/>
                </a:cubicBezTo>
                <a:cubicBezTo>
                  <a:pt x="1879597" y="1241842"/>
                  <a:pt x="2005704" y="970478"/>
                  <a:pt x="2115839" y="696540"/>
                </a:cubicBezTo>
                <a:cubicBezTo>
                  <a:pt x="2216937" y="444582"/>
                  <a:pt x="2354076" y="231931"/>
                  <a:pt x="2590689" y="99461"/>
                </a:cubicBezTo>
                <a:cubicBezTo>
                  <a:pt x="2637069" y="73498"/>
                  <a:pt x="2683655" y="51402"/>
                  <a:pt x="2730434" y="3284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 xmlns:a16="http://schemas.microsoft.com/office/drawing/2014/main" id="{6CC35B5B-8829-C6B5-6192-0F08E152B215}"/>
              </a:ext>
            </a:extLst>
          </p:cNvPr>
          <p:cNvSpPr>
            <a:spLocks noGrp="1"/>
          </p:cNvSpPr>
          <p:nvPr>
            <p:ph idx="1"/>
          </p:nvPr>
        </p:nvSpPr>
        <p:spPr>
          <a:xfrm>
            <a:off x="179891" y="334334"/>
            <a:ext cx="11198561" cy="6296380"/>
          </a:xfrm>
        </p:spPr>
        <p:txBody>
          <a:bodyPr vert="horz" lIns="91440" tIns="45720" rIns="91440" bIns="45720" rtlCol="0" anchor="t">
            <a:normAutofit/>
          </a:bodyPr>
          <a:lstStyle/>
          <a:p>
            <a:endParaRPr lang="en-US" b="1"/>
          </a:p>
          <a:p>
            <a:endParaRPr lang="en-US"/>
          </a:p>
          <a:p>
            <a:endParaRPr lang="en-US"/>
          </a:p>
        </p:txBody>
      </p:sp>
      <p:sp>
        <p:nvSpPr>
          <p:cNvPr id="4" name="TextBox 3">
            <a:extLst>
              <a:ext uri="{FF2B5EF4-FFF2-40B4-BE49-F238E27FC236}">
                <a16:creationId xmlns="" xmlns:a16="http://schemas.microsoft.com/office/drawing/2014/main" id="{7E156F29-E017-32ED-CF0E-69F0C710942A}"/>
              </a:ext>
            </a:extLst>
          </p:cNvPr>
          <p:cNvSpPr txBox="1"/>
          <p:nvPr/>
        </p:nvSpPr>
        <p:spPr>
          <a:xfrm>
            <a:off x="304800" y="1173480"/>
            <a:ext cx="1089660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5. Consumer Trust Building through Organic Marketing:</a:t>
            </a:r>
          </a:p>
          <a:p>
            <a:pPr marL="800100" lvl="1" indent="-342900">
              <a:buFont typeface="Courier New"/>
              <a:buChar char="o"/>
            </a:pPr>
            <a:r>
              <a:rPr lang="en-US" dirty="0"/>
              <a:t>Transitioned to organic marketing strategy.</a:t>
            </a:r>
          </a:p>
          <a:p>
            <a:pPr marL="800100" lvl="1" indent="-342900">
              <a:buFont typeface="Courier New"/>
              <a:buChar char="o"/>
            </a:pPr>
            <a:r>
              <a:rPr lang="en-US" dirty="0"/>
              <a:t>Collaborated with Instagram influencers for authenticity.</a:t>
            </a:r>
          </a:p>
          <a:p>
            <a:pPr marL="800100" lvl="1" indent="-342900">
              <a:buFont typeface="Courier New"/>
              <a:buChar char="o"/>
            </a:pPr>
            <a:r>
              <a:rPr lang="en-US" dirty="0"/>
              <a:t>Influencers created content using </a:t>
            </a:r>
            <a:r>
              <a:rPr lang="en-US" dirty="0" err="1"/>
              <a:t>HomePOV</a:t>
            </a:r>
            <a:r>
              <a:rPr lang="en-US" dirty="0"/>
              <a:t> products.</a:t>
            </a:r>
          </a:p>
          <a:p>
            <a:pPr marL="800100" lvl="1" indent="-342900">
              <a:buFont typeface="Courier New"/>
              <a:buChar char="o"/>
            </a:pPr>
            <a:r>
              <a:rPr lang="en-US" dirty="0"/>
              <a:t>Content shared on influencers' social media, building trust and credibility.</a:t>
            </a:r>
          </a:p>
          <a:p>
            <a:pPr marL="800100" lvl="1" indent="-342900">
              <a:buFont typeface="Courier New"/>
              <a:buChar char="o"/>
            </a:pPr>
            <a:r>
              <a:rPr lang="en-US" dirty="0"/>
              <a:t>Objective: Establish a significant trust-building relationship with customers.</a:t>
            </a:r>
          </a:p>
          <a:p>
            <a:endParaRPr lang="en-US"/>
          </a:p>
          <a:p>
            <a:pPr>
              <a:spcBef>
                <a:spcPct val="0"/>
              </a:spcBef>
            </a:pPr>
            <a:r>
              <a:rPr lang="en-US" dirty="0"/>
              <a:t>6. Purpose of Organic Marketing:</a:t>
            </a:r>
          </a:p>
          <a:p>
            <a:pPr marL="742950" lvl="1" indent="-285750">
              <a:spcBef>
                <a:spcPct val="0"/>
              </a:spcBef>
              <a:buFont typeface="Courier New"/>
              <a:buChar char="o"/>
            </a:pPr>
            <a:r>
              <a:rPr lang="en-US" dirty="0"/>
              <a:t>Gain consumer trust after achieving initial sales.</a:t>
            </a:r>
          </a:p>
          <a:p>
            <a:pPr marL="742950" lvl="1" indent="-285750">
              <a:spcBef>
                <a:spcPct val="0"/>
              </a:spcBef>
              <a:buFont typeface="Courier New"/>
              <a:buChar char="o"/>
            </a:pPr>
            <a:r>
              <a:rPr lang="en-US" dirty="0"/>
              <a:t>Leverage influencer collaborations for a more genuine and trustworthy brand image.</a:t>
            </a:r>
          </a:p>
          <a:p>
            <a:pPr marL="742950" lvl="1" indent="-285750">
              <a:spcBef>
                <a:spcPct val="0"/>
              </a:spcBef>
              <a:buFont typeface="Courier New"/>
              <a:buChar char="o"/>
            </a:pPr>
            <a:r>
              <a:rPr lang="en-US" dirty="0"/>
              <a:t>Expand outreach by tapping into influencers' follower base.</a:t>
            </a:r>
          </a:p>
          <a:p>
            <a:endParaRPr lang="en-US"/>
          </a:p>
        </p:txBody>
      </p:sp>
    </p:spTree>
    <p:extLst>
      <p:ext uri="{BB962C8B-B14F-4D97-AF65-F5344CB8AC3E}">
        <p14:creationId xmlns:p14="http://schemas.microsoft.com/office/powerpoint/2010/main" val="34963299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14968F0-F4E2-65CF-00E1-2999F23C1ACF}"/>
              </a:ext>
            </a:extLst>
          </p:cNvPr>
          <p:cNvSpPr>
            <a:spLocks noGrp="1"/>
          </p:cNvSpPr>
          <p:nvPr>
            <p:ph type="title"/>
          </p:nvPr>
        </p:nvSpPr>
        <p:spPr>
          <a:xfrm>
            <a:off x="3893307" y="147612"/>
            <a:ext cx="4600575" cy="1153035"/>
          </a:xfrm>
        </p:spPr>
        <p:txBody>
          <a:bodyPr/>
          <a:lstStyle/>
          <a:p>
            <a:r>
              <a:rPr lang="en-US" b="1" dirty="0">
                <a:cs typeface="Posterama"/>
              </a:rPr>
              <a:t> </a:t>
            </a:r>
            <a:r>
              <a:rPr lang="en-US" b="1" dirty="0"/>
              <a:t> </a:t>
            </a:r>
            <a:r>
              <a:rPr lang="en-US" b="1" dirty="0" smtClean="0"/>
              <a:t>Demographics</a:t>
            </a:r>
            <a:r>
              <a:rPr lang="en-US" b="1" dirty="0" smtClean="0">
                <a:cs typeface="Posterama"/>
              </a:rPr>
              <a:t>:</a:t>
            </a:r>
            <a:endParaRPr lang="en-US" b="1" dirty="0"/>
          </a:p>
        </p:txBody>
      </p:sp>
      <p:sp>
        <p:nvSpPr>
          <p:cNvPr id="3" name="Content Placeholder 2">
            <a:extLst>
              <a:ext uri="{FF2B5EF4-FFF2-40B4-BE49-F238E27FC236}">
                <a16:creationId xmlns="" xmlns:a16="http://schemas.microsoft.com/office/drawing/2014/main" id="{BE831B42-F89A-62D9-42FB-480401EDC2FF}"/>
              </a:ext>
            </a:extLst>
          </p:cNvPr>
          <p:cNvSpPr>
            <a:spLocks noGrp="1"/>
          </p:cNvSpPr>
          <p:nvPr>
            <p:ph idx="1"/>
          </p:nvPr>
        </p:nvSpPr>
        <p:spPr>
          <a:xfrm>
            <a:off x="350808" y="1085413"/>
            <a:ext cx="11231592" cy="5057325"/>
          </a:xfrm>
        </p:spPr>
        <p:txBody>
          <a:bodyPr vert="horz" lIns="91440" tIns="45720" rIns="91440" bIns="45720" rtlCol="0" anchor="t">
            <a:normAutofit/>
          </a:bodyPr>
          <a:lstStyle/>
          <a:p>
            <a:pPr algn="ctr"/>
            <a:endParaRPr lang="en-US" dirty="0"/>
          </a:p>
          <a:p>
            <a:endParaRPr lang="en-US" dirty="0"/>
          </a:p>
          <a:p>
            <a:endParaRPr lang="en-US" dirty="0"/>
          </a:p>
        </p:txBody>
      </p:sp>
      <p:pic>
        <p:nvPicPr>
          <p:cNvPr id="4" name="Picture 3">
            <a:extLst>
              <a:ext uri="{FF2B5EF4-FFF2-40B4-BE49-F238E27FC236}">
                <a16:creationId xmlns="" xmlns:a16="http://schemas.microsoft.com/office/drawing/2014/main" id="{1120B762-2E3C-193D-6DA2-E54440F20951}"/>
              </a:ext>
            </a:extLst>
          </p:cNvPr>
          <p:cNvPicPr>
            <a:picLocks noChangeAspect="1"/>
          </p:cNvPicPr>
          <p:nvPr/>
        </p:nvPicPr>
        <p:blipFill>
          <a:blip r:embed="rId2"/>
          <a:stretch>
            <a:fillRect/>
          </a:stretch>
        </p:blipFill>
        <p:spPr>
          <a:xfrm>
            <a:off x="3893307" y="1300647"/>
            <a:ext cx="4600575" cy="506535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90469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6B5567F-274D-CEDB-062A-BCC964F66D72}"/>
              </a:ext>
            </a:extLst>
          </p:cNvPr>
          <p:cNvSpPr>
            <a:spLocks noGrp="1"/>
          </p:cNvSpPr>
          <p:nvPr>
            <p:ph type="title"/>
          </p:nvPr>
        </p:nvSpPr>
        <p:spPr/>
        <p:txBody>
          <a:bodyPr/>
          <a:lstStyle/>
          <a:p>
            <a:pPr algn="ctr"/>
            <a:r>
              <a:rPr lang="en-US" b="1"/>
              <a:t>Ad Spending:</a:t>
            </a:r>
            <a:endParaRPr lang="en-US"/>
          </a:p>
          <a:p>
            <a:endParaRPr lang="en-US">
              <a:cs typeface="Posterama"/>
            </a:endParaRPr>
          </a:p>
        </p:txBody>
      </p:sp>
      <p:pic>
        <p:nvPicPr>
          <p:cNvPr id="4" name="Content Placeholder 3">
            <a:extLst>
              <a:ext uri="{FF2B5EF4-FFF2-40B4-BE49-F238E27FC236}">
                <a16:creationId xmlns="" xmlns:a16="http://schemas.microsoft.com/office/drawing/2014/main" id="{4E0960B0-5392-F351-2A44-1D9D7767129C}"/>
              </a:ext>
            </a:extLst>
          </p:cNvPr>
          <p:cNvPicPr>
            <a:picLocks noGrp="1" noChangeAspect="1"/>
          </p:cNvPicPr>
          <p:nvPr>
            <p:ph idx="1"/>
          </p:nvPr>
        </p:nvPicPr>
        <p:blipFill rotWithShape="1">
          <a:blip r:embed="rId2"/>
          <a:srcRect t="7875" r="-186" b="183"/>
          <a:stretch/>
        </p:blipFill>
        <p:spPr>
          <a:xfrm>
            <a:off x="3365517" y="1487391"/>
            <a:ext cx="5467129" cy="507592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021705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042E603F-28B7-4831-BF23-65FBAB13D5F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 xmlns:a16="http://schemas.microsoft.com/office/drawing/2014/main" id="{4D39700F-2B10-4402-A7DD-06EE2245880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6" name="Background Fill">
            <a:extLst>
              <a:ext uri="{FF2B5EF4-FFF2-40B4-BE49-F238E27FC236}">
                <a16:creationId xmlns="" xmlns:a16="http://schemas.microsoft.com/office/drawing/2014/main" id="{31BC8F63-97F8-423D-89DA-297A1A408EF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 xmlns:a16="http://schemas.microsoft.com/office/drawing/2014/main" id="{3BBAB87D-2851-4F58-8AE4-FCF1D741359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 xmlns:a16="http://schemas.microsoft.com/office/drawing/2014/main" id="{396CFDFE-8E78-4E0B-8719-596F3ACB92F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9356630" y="4160168"/>
            <a:ext cx="2832322" cy="2697833"/>
          </a:xfrm>
          <a:custGeom>
            <a:avLst/>
            <a:gdLst>
              <a:gd name="connsiteX0" fmla="*/ 638993 w 2832322"/>
              <a:gd name="connsiteY0" fmla="*/ 1429605 h 2697833"/>
              <a:gd name="connsiteX1" fmla="*/ 798503 w 2832322"/>
              <a:gd name="connsiteY1" fmla="*/ 1509001 h 2697833"/>
              <a:gd name="connsiteX2" fmla="*/ 739507 w 2832322"/>
              <a:gd name="connsiteY2" fmla="*/ 1729178 h 2697833"/>
              <a:gd name="connsiteX3" fmla="*/ 519329 w 2832322"/>
              <a:gd name="connsiteY3" fmla="*/ 1670181 h 2697833"/>
              <a:gd name="connsiteX4" fmla="*/ 578327 w 2832322"/>
              <a:gd name="connsiteY4" fmla="*/ 1450005 h 2697833"/>
              <a:gd name="connsiteX5" fmla="*/ 638993 w 2832322"/>
              <a:gd name="connsiteY5" fmla="*/ 1429605 h 2697833"/>
              <a:gd name="connsiteX6" fmla="*/ 1252193 w 2832322"/>
              <a:gd name="connsiteY6" fmla="*/ 835524 h 2697833"/>
              <a:gd name="connsiteX7" fmla="*/ 1511699 w 2832322"/>
              <a:gd name="connsiteY7" fmla="*/ 997686 h 2697833"/>
              <a:gd name="connsiteX8" fmla="*/ 1392436 w 2832322"/>
              <a:gd name="connsiteY8" fmla="*/ 1442788 h 2697833"/>
              <a:gd name="connsiteX9" fmla="*/ 947333 w 2832322"/>
              <a:gd name="connsiteY9" fmla="*/ 1323523 h 2697833"/>
              <a:gd name="connsiteX10" fmla="*/ 1066598 w 2832322"/>
              <a:gd name="connsiteY10" fmla="*/ 878421 h 2697833"/>
              <a:gd name="connsiteX11" fmla="*/ 1252193 w 2832322"/>
              <a:gd name="connsiteY11" fmla="*/ 835524 h 2697833"/>
              <a:gd name="connsiteX12" fmla="*/ 2832322 w 2832322"/>
              <a:gd name="connsiteY12" fmla="*/ 0 h 2697833"/>
              <a:gd name="connsiteX13" fmla="*/ 2832322 w 2832322"/>
              <a:gd name="connsiteY13" fmla="*/ 2697833 h 2697833"/>
              <a:gd name="connsiteX14" fmla="*/ 0 w 2832322"/>
              <a:gd name="connsiteY14" fmla="*/ 2697833 h 2697833"/>
              <a:gd name="connsiteX15" fmla="*/ 12966 w 2832322"/>
              <a:gd name="connsiteY15" fmla="*/ 2631781 h 2697833"/>
              <a:gd name="connsiteX16" fmla="*/ 1052443 w 2832322"/>
              <a:gd name="connsiteY16" fmla="*/ 1806313 h 2697833"/>
              <a:gd name="connsiteX17" fmla="*/ 1721430 w 2832322"/>
              <a:gd name="connsiteY17" fmla="*/ 1489397 h 2697833"/>
              <a:gd name="connsiteX18" fmla="*/ 2115839 w 2832322"/>
              <a:gd name="connsiteY18" fmla="*/ 696540 h 2697833"/>
              <a:gd name="connsiteX19" fmla="*/ 2590689 w 2832322"/>
              <a:gd name="connsiteY19" fmla="*/ 99461 h 2697833"/>
              <a:gd name="connsiteX20" fmla="*/ 2730434 w 2832322"/>
              <a:gd name="connsiteY20" fmla="*/ 32840 h 2697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832322" h="2697833">
                <a:moveTo>
                  <a:pt x="638993" y="1429605"/>
                </a:moveTo>
                <a:cubicBezTo>
                  <a:pt x="701328" y="1421871"/>
                  <a:pt x="765121" y="1451183"/>
                  <a:pt x="798503" y="1509001"/>
                </a:cubicBezTo>
                <a:cubicBezTo>
                  <a:pt x="843012" y="1586093"/>
                  <a:pt x="816599" y="1684670"/>
                  <a:pt x="739507" y="1729178"/>
                </a:cubicBezTo>
                <a:cubicBezTo>
                  <a:pt x="662415" y="1773688"/>
                  <a:pt x="563838" y="1747275"/>
                  <a:pt x="519329" y="1670181"/>
                </a:cubicBezTo>
                <a:cubicBezTo>
                  <a:pt x="474820" y="1593091"/>
                  <a:pt x="501234" y="1494514"/>
                  <a:pt x="578327" y="1450005"/>
                </a:cubicBezTo>
                <a:cubicBezTo>
                  <a:pt x="597599" y="1438878"/>
                  <a:pt x="618215" y="1432183"/>
                  <a:pt x="638993" y="1429605"/>
                </a:cubicBezTo>
                <a:close/>
                <a:moveTo>
                  <a:pt x="1252193" y="835524"/>
                </a:moveTo>
                <a:cubicBezTo>
                  <a:pt x="1356532" y="842898"/>
                  <a:pt x="1455464" y="900282"/>
                  <a:pt x="1511699" y="997686"/>
                </a:cubicBezTo>
                <a:cubicBezTo>
                  <a:pt x="1601677" y="1153532"/>
                  <a:pt x="1548280" y="1352810"/>
                  <a:pt x="1392436" y="1442788"/>
                </a:cubicBezTo>
                <a:cubicBezTo>
                  <a:pt x="1236589" y="1532766"/>
                  <a:pt x="1037311" y="1479369"/>
                  <a:pt x="947333" y="1323523"/>
                </a:cubicBezTo>
                <a:cubicBezTo>
                  <a:pt x="857356" y="1167678"/>
                  <a:pt x="910753" y="968399"/>
                  <a:pt x="1066598" y="878421"/>
                </a:cubicBezTo>
                <a:cubicBezTo>
                  <a:pt x="1125040" y="844680"/>
                  <a:pt x="1189590" y="831101"/>
                  <a:pt x="1252193" y="835524"/>
                </a:cubicBezTo>
                <a:close/>
                <a:moveTo>
                  <a:pt x="2832322" y="0"/>
                </a:moveTo>
                <a:lnTo>
                  <a:pt x="2832322" y="2697833"/>
                </a:lnTo>
                <a:lnTo>
                  <a:pt x="0" y="2697833"/>
                </a:lnTo>
                <a:lnTo>
                  <a:pt x="12966" y="2631781"/>
                </a:lnTo>
                <a:cubicBezTo>
                  <a:pt x="140000" y="2184738"/>
                  <a:pt x="505773" y="1908362"/>
                  <a:pt x="1052443" y="1806313"/>
                </a:cubicBezTo>
                <a:cubicBezTo>
                  <a:pt x="1303109" y="1759472"/>
                  <a:pt x="1574698" y="1718763"/>
                  <a:pt x="1721430" y="1489397"/>
                </a:cubicBezTo>
                <a:cubicBezTo>
                  <a:pt x="1879597" y="1241842"/>
                  <a:pt x="2005704" y="970478"/>
                  <a:pt x="2115839" y="696540"/>
                </a:cubicBezTo>
                <a:cubicBezTo>
                  <a:pt x="2216937" y="444582"/>
                  <a:pt x="2354076" y="231931"/>
                  <a:pt x="2590689" y="99461"/>
                </a:cubicBezTo>
                <a:cubicBezTo>
                  <a:pt x="2637069" y="73498"/>
                  <a:pt x="2683655" y="51402"/>
                  <a:pt x="2730434" y="3284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E8B04531-4C64-8813-0759-5F98B82BFF69}"/>
              </a:ext>
            </a:extLst>
          </p:cNvPr>
          <p:cNvSpPr>
            <a:spLocks noGrp="1"/>
          </p:cNvSpPr>
          <p:nvPr>
            <p:ph type="title"/>
          </p:nvPr>
        </p:nvSpPr>
        <p:spPr>
          <a:xfrm>
            <a:off x="3786996" y="586854"/>
            <a:ext cx="4750554" cy="641194"/>
          </a:xfrm>
        </p:spPr>
        <p:txBody>
          <a:bodyPr vert="horz" lIns="91440" tIns="45720" rIns="91440" bIns="45720" rtlCol="0" anchor="t">
            <a:normAutofit fontScale="90000"/>
          </a:bodyPr>
          <a:lstStyle/>
          <a:p>
            <a:r>
              <a:rPr lang="en-US" b="1" dirty="0" smtClean="0"/>
              <a:t>Performance:</a:t>
            </a:r>
            <a:endParaRPr lang="en-US" b="1" dirty="0"/>
          </a:p>
        </p:txBody>
      </p:sp>
      <p:pic>
        <p:nvPicPr>
          <p:cNvPr id="4" name="Content Placeholder 3">
            <a:extLst>
              <a:ext uri="{FF2B5EF4-FFF2-40B4-BE49-F238E27FC236}">
                <a16:creationId xmlns="" xmlns:a16="http://schemas.microsoft.com/office/drawing/2014/main" id="{830094ED-2271-D70D-081C-7E93226F61F4}"/>
              </a:ext>
            </a:extLst>
          </p:cNvPr>
          <p:cNvPicPr>
            <a:picLocks noGrp="1" noChangeAspect="1"/>
          </p:cNvPicPr>
          <p:nvPr>
            <p:ph idx="1"/>
          </p:nvPr>
        </p:nvPicPr>
        <p:blipFill>
          <a:blip r:embed="rId2"/>
          <a:stretch>
            <a:fillRect/>
          </a:stretch>
        </p:blipFill>
        <p:spPr>
          <a:xfrm>
            <a:off x="3864004" y="1425960"/>
            <a:ext cx="4695151" cy="504854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30538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 xmlns:a16="http://schemas.microsoft.com/office/drawing/2014/main" id="{042E603F-28B7-4831-BF23-65FBAB13D5F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 xmlns:a16="http://schemas.microsoft.com/office/drawing/2014/main" id="{4D39700F-2B10-4402-A7DD-06EE2245880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4" name="Background Fill">
            <a:extLst>
              <a:ext uri="{FF2B5EF4-FFF2-40B4-BE49-F238E27FC236}">
                <a16:creationId xmlns="" xmlns:a16="http://schemas.microsoft.com/office/drawing/2014/main" id="{68CA250C-CF5A-4736-9249-D6111F7C554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 xmlns:a16="http://schemas.microsoft.com/office/drawing/2014/main" id="{E03E2F3B-993B-EA75-1002-ABE25924670A}"/>
              </a:ext>
            </a:extLst>
          </p:cNvPr>
          <p:cNvPicPr>
            <a:picLocks noGrp="1" noChangeAspect="1"/>
          </p:cNvPicPr>
          <p:nvPr>
            <p:ph idx="1"/>
          </p:nvPr>
        </p:nvPicPr>
        <p:blipFill rotWithShape="1">
          <a:blip r:embed="rId2"/>
          <a:srcRect r="-1" b="8139"/>
          <a:stretch/>
        </p:blipFill>
        <p:spPr>
          <a:xfrm>
            <a:off x="1096366" y="531679"/>
            <a:ext cx="9640473" cy="5434926"/>
          </a:xfrm>
          <a:prstGeom prst="rect">
            <a:avLst/>
          </a:prstGeom>
        </p:spPr>
      </p:pic>
    </p:spTree>
    <p:extLst>
      <p:ext uri="{BB962C8B-B14F-4D97-AF65-F5344CB8AC3E}">
        <p14:creationId xmlns:p14="http://schemas.microsoft.com/office/powerpoint/2010/main" val="1742961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Background Fill">
            <a:extLst>
              <a:ext uri="{FF2B5EF4-FFF2-40B4-BE49-F238E27FC236}">
                <a16:creationId xmlns="" xmlns:a16="http://schemas.microsoft.com/office/drawing/2014/main" id="{B937640E-EF7A-4A6C-A950-D12B7D5C923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D72B6D96-D9A2-4E4A-8064-FCA9A1D3F64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9D18A15D-C7BF-D62E-AFF3-4DA659159127}"/>
              </a:ext>
            </a:extLst>
          </p:cNvPr>
          <p:cNvSpPr>
            <a:spLocks noGrp="1"/>
          </p:cNvSpPr>
          <p:nvPr>
            <p:ph type="title"/>
          </p:nvPr>
        </p:nvSpPr>
        <p:spPr>
          <a:xfrm>
            <a:off x="2163964" y="810562"/>
            <a:ext cx="7033411" cy="673579"/>
          </a:xfrm>
        </p:spPr>
        <p:txBody>
          <a:bodyPr>
            <a:noAutofit/>
          </a:bodyPr>
          <a:lstStyle/>
          <a:p>
            <a:pPr algn="ctr"/>
            <a:r>
              <a:rPr lang="en-US" sz="4900" b="1">
                <a:cs typeface="Posterama"/>
              </a:rPr>
              <a:t>Facebook Page</a:t>
            </a:r>
            <a:br>
              <a:rPr lang="en-US" sz="4900" b="1">
                <a:cs typeface="Posterama"/>
              </a:rPr>
            </a:br>
            <a:r>
              <a:rPr lang="en-US" sz="2400">
                <a:ea typeface="+mj-lt"/>
                <a:cs typeface="+mj-lt"/>
              </a:rPr>
              <a:t>https://www.facebook.com/hoomepov1/</a:t>
            </a:r>
            <a:endParaRPr lang="en-US" sz="4900" b="1">
              <a:cs typeface="Posterama"/>
            </a:endParaRPr>
          </a:p>
        </p:txBody>
      </p:sp>
      <p:pic>
        <p:nvPicPr>
          <p:cNvPr id="4" name="Content Placeholder 3">
            <a:extLst>
              <a:ext uri="{FF2B5EF4-FFF2-40B4-BE49-F238E27FC236}">
                <a16:creationId xmlns="" xmlns:a16="http://schemas.microsoft.com/office/drawing/2014/main" id="{6C7CBC02-11DF-FECB-EFDE-E749ADDBC6F4}"/>
              </a:ext>
            </a:extLst>
          </p:cNvPr>
          <p:cNvPicPr>
            <a:picLocks noGrp="1" noChangeAspect="1"/>
          </p:cNvPicPr>
          <p:nvPr>
            <p:ph idx="1"/>
          </p:nvPr>
        </p:nvPicPr>
        <p:blipFill>
          <a:blip r:embed="rId2"/>
          <a:stretch>
            <a:fillRect/>
          </a:stretch>
        </p:blipFill>
        <p:spPr>
          <a:xfrm>
            <a:off x="2057951" y="1716260"/>
            <a:ext cx="8079323" cy="5058221"/>
          </a:xfrm>
        </p:spPr>
      </p:pic>
      <p:sp>
        <p:nvSpPr>
          <p:cNvPr id="12" name="Freeform: Shape 11">
            <a:extLst>
              <a:ext uri="{FF2B5EF4-FFF2-40B4-BE49-F238E27FC236}">
                <a16:creationId xmlns="" xmlns:a16="http://schemas.microsoft.com/office/drawing/2014/main" id="{64ADF8E3-1B35-4C33-95FB-BAAD781AF7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9258188" y="0"/>
            <a:ext cx="2933812" cy="2750153"/>
          </a:xfrm>
          <a:custGeom>
            <a:avLst/>
            <a:gdLst>
              <a:gd name="connsiteX0" fmla="*/ 1067830 w 2933812"/>
              <a:gd name="connsiteY0" fmla="*/ 776732 h 2750153"/>
              <a:gd name="connsiteX1" fmla="*/ 1305537 w 2933812"/>
              <a:gd name="connsiteY1" fmla="*/ 842083 h 2750153"/>
              <a:gd name="connsiteX2" fmla="*/ 1421053 w 2933812"/>
              <a:gd name="connsiteY2" fmla="*/ 1397856 h 2750153"/>
              <a:gd name="connsiteX3" fmla="*/ 865267 w 2933812"/>
              <a:gd name="connsiteY3" fmla="*/ 1513301 h 2750153"/>
              <a:gd name="connsiteX4" fmla="*/ 749819 w 2933812"/>
              <a:gd name="connsiteY4" fmla="*/ 957568 h 2750153"/>
              <a:gd name="connsiteX5" fmla="*/ 836727 w 2933812"/>
              <a:gd name="connsiteY5" fmla="*/ 862679 h 2750153"/>
              <a:gd name="connsiteX6" fmla="*/ 1067830 w 2933812"/>
              <a:gd name="connsiteY6" fmla="*/ 776732 h 2750153"/>
              <a:gd name="connsiteX7" fmla="*/ 209205 w 2933812"/>
              <a:gd name="connsiteY7" fmla="*/ 551704 h 2750153"/>
              <a:gd name="connsiteX8" fmla="*/ 328901 w 2933812"/>
              <a:gd name="connsiteY8" fmla="*/ 567267 h 2750153"/>
              <a:gd name="connsiteX9" fmla="*/ 460887 w 2933812"/>
              <a:gd name="connsiteY9" fmla="*/ 878648 h 2750153"/>
              <a:gd name="connsiteX10" fmla="*/ 149506 w 2933812"/>
              <a:gd name="connsiteY10" fmla="*/ 1010633 h 2750153"/>
              <a:gd name="connsiteX11" fmla="*/ 17517 w 2933812"/>
              <a:gd name="connsiteY11" fmla="*/ 699260 h 2750153"/>
              <a:gd name="connsiteX12" fmla="*/ 97142 w 2933812"/>
              <a:gd name="connsiteY12" fmla="*/ 596577 h 2750153"/>
              <a:gd name="connsiteX13" fmla="*/ 209205 w 2933812"/>
              <a:gd name="connsiteY13" fmla="*/ 551704 h 2750153"/>
              <a:gd name="connsiteX14" fmla="*/ 603014 w 2933812"/>
              <a:gd name="connsiteY14" fmla="*/ 0 h 2750153"/>
              <a:gd name="connsiteX15" fmla="*/ 2933812 w 2933812"/>
              <a:gd name="connsiteY15" fmla="*/ 0 h 2750153"/>
              <a:gd name="connsiteX16" fmla="*/ 2933812 w 2933812"/>
              <a:gd name="connsiteY16" fmla="*/ 2748233 h 2750153"/>
              <a:gd name="connsiteX17" fmla="*/ 2877044 w 2933812"/>
              <a:gd name="connsiteY17" fmla="*/ 2704219 h 2750153"/>
              <a:gd name="connsiteX18" fmla="*/ 1987800 w 2933812"/>
              <a:gd name="connsiteY18" fmla="*/ 2707378 h 2750153"/>
              <a:gd name="connsiteX19" fmla="*/ 1571775 w 2933812"/>
              <a:gd name="connsiteY19" fmla="*/ 2085562 h 2750153"/>
              <a:gd name="connsiteX20" fmla="*/ 2085622 w 2933812"/>
              <a:gd name="connsiteY20" fmla="*/ 1038354 h 2750153"/>
              <a:gd name="connsiteX21" fmla="*/ 1614635 w 2933812"/>
              <a:gd name="connsiteY21" fmla="*/ 560521 h 2750153"/>
              <a:gd name="connsiteX22" fmla="*/ 825009 w 2933812"/>
              <a:gd name="connsiteY22" fmla="*/ 518839 h 2750153"/>
              <a:gd name="connsiteX23" fmla="*/ 599925 w 2933812"/>
              <a:gd name="connsiteY23" fmla="*/ 14372 h 2750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33812" h="2750153">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Tree>
    <p:extLst>
      <p:ext uri="{BB962C8B-B14F-4D97-AF65-F5344CB8AC3E}">
        <p14:creationId xmlns:p14="http://schemas.microsoft.com/office/powerpoint/2010/main" val="2725159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Background Fill">
            <a:extLst>
              <a:ext uri="{FF2B5EF4-FFF2-40B4-BE49-F238E27FC236}">
                <a16:creationId xmlns="" xmlns:a16="http://schemas.microsoft.com/office/drawing/2014/main" id="{B937640E-EF7A-4A6C-A950-D12B7D5C923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 xmlns:a16="http://schemas.microsoft.com/office/drawing/2014/main" id="{D72B6D96-D9A2-4E4A-8064-FCA9A1D3F64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4247703F-8C06-F42E-B907-B34C56F6B9DC}"/>
              </a:ext>
            </a:extLst>
          </p:cNvPr>
          <p:cNvSpPr>
            <a:spLocks noGrp="1"/>
          </p:cNvSpPr>
          <p:nvPr>
            <p:ph type="title"/>
          </p:nvPr>
        </p:nvSpPr>
        <p:spPr>
          <a:xfrm>
            <a:off x="1617625" y="810562"/>
            <a:ext cx="7421600" cy="1320559"/>
          </a:xfrm>
        </p:spPr>
        <p:txBody>
          <a:bodyPr>
            <a:normAutofit fontScale="90000"/>
          </a:bodyPr>
          <a:lstStyle/>
          <a:p>
            <a:pPr algn="ctr"/>
            <a:r>
              <a:rPr lang="en-US" b="1">
                <a:cs typeface="Posterama"/>
              </a:rPr>
              <a:t>Instagram Page</a:t>
            </a:r>
            <a:br>
              <a:rPr lang="en-US" b="1">
                <a:cs typeface="Posterama"/>
              </a:rPr>
            </a:br>
            <a:r>
              <a:rPr lang="en-US" sz="2700">
                <a:ea typeface="+mj-lt"/>
                <a:cs typeface="+mj-lt"/>
              </a:rPr>
              <a:t>https://www.instagram.com/homepovofficial?igsh=NnZoYmwwaXdyZG9x</a:t>
            </a:r>
            <a:r>
              <a:rPr lang="en-US" sz="1600">
                <a:cs typeface="Posterama"/>
              </a:rPr>
              <a:t/>
            </a:r>
            <a:br>
              <a:rPr lang="en-US" sz="1600">
                <a:cs typeface="Posterama"/>
              </a:rPr>
            </a:br>
            <a:endParaRPr lang="en-US" sz="2700">
              <a:cs typeface="Posterama"/>
            </a:endParaRPr>
          </a:p>
        </p:txBody>
      </p:sp>
      <p:pic>
        <p:nvPicPr>
          <p:cNvPr id="4" name="Content Placeholder 3">
            <a:extLst>
              <a:ext uri="{FF2B5EF4-FFF2-40B4-BE49-F238E27FC236}">
                <a16:creationId xmlns="" xmlns:a16="http://schemas.microsoft.com/office/drawing/2014/main" id="{7261C2C3-88F1-40CE-EEB6-10A7CCFA3B21}"/>
              </a:ext>
            </a:extLst>
          </p:cNvPr>
          <p:cNvPicPr>
            <a:picLocks noGrp="1" noChangeAspect="1"/>
          </p:cNvPicPr>
          <p:nvPr>
            <p:ph idx="1"/>
          </p:nvPr>
        </p:nvPicPr>
        <p:blipFill>
          <a:blip r:embed="rId2"/>
          <a:stretch>
            <a:fillRect/>
          </a:stretch>
        </p:blipFill>
        <p:spPr>
          <a:xfrm>
            <a:off x="1482857" y="1874410"/>
            <a:ext cx="8927586" cy="4842561"/>
          </a:xfrm>
          <a:prstGeom prst="rect">
            <a:avLst/>
          </a:prstGeom>
          <a:ln>
            <a:noFill/>
          </a:ln>
          <a:effectLst>
            <a:outerShdw blurRad="292100" dist="139700" dir="2700000" algn="tl" rotWithShape="0">
              <a:srgbClr val="333333">
                <a:alpha val="65000"/>
              </a:srgbClr>
            </a:outerShdw>
          </a:effectLst>
        </p:spPr>
      </p:pic>
      <p:sp>
        <p:nvSpPr>
          <p:cNvPr id="16" name="Freeform: Shape 15">
            <a:extLst>
              <a:ext uri="{FF2B5EF4-FFF2-40B4-BE49-F238E27FC236}">
                <a16:creationId xmlns="" xmlns:a16="http://schemas.microsoft.com/office/drawing/2014/main" id="{64ADF8E3-1B35-4C33-95FB-BAAD781AF7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9258188" y="0"/>
            <a:ext cx="2933812" cy="2750153"/>
          </a:xfrm>
          <a:custGeom>
            <a:avLst/>
            <a:gdLst>
              <a:gd name="connsiteX0" fmla="*/ 1067830 w 2933812"/>
              <a:gd name="connsiteY0" fmla="*/ 776732 h 2750153"/>
              <a:gd name="connsiteX1" fmla="*/ 1305537 w 2933812"/>
              <a:gd name="connsiteY1" fmla="*/ 842083 h 2750153"/>
              <a:gd name="connsiteX2" fmla="*/ 1421053 w 2933812"/>
              <a:gd name="connsiteY2" fmla="*/ 1397856 h 2750153"/>
              <a:gd name="connsiteX3" fmla="*/ 865267 w 2933812"/>
              <a:gd name="connsiteY3" fmla="*/ 1513301 h 2750153"/>
              <a:gd name="connsiteX4" fmla="*/ 749819 w 2933812"/>
              <a:gd name="connsiteY4" fmla="*/ 957568 h 2750153"/>
              <a:gd name="connsiteX5" fmla="*/ 836727 w 2933812"/>
              <a:gd name="connsiteY5" fmla="*/ 862679 h 2750153"/>
              <a:gd name="connsiteX6" fmla="*/ 1067830 w 2933812"/>
              <a:gd name="connsiteY6" fmla="*/ 776732 h 2750153"/>
              <a:gd name="connsiteX7" fmla="*/ 209205 w 2933812"/>
              <a:gd name="connsiteY7" fmla="*/ 551704 h 2750153"/>
              <a:gd name="connsiteX8" fmla="*/ 328901 w 2933812"/>
              <a:gd name="connsiteY8" fmla="*/ 567267 h 2750153"/>
              <a:gd name="connsiteX9" fmla="*/ 460887 w 2933812"/>
              <a:gd name="connsiteY9" fmla="*/ 878648 h 2750153"/>
              <a:gd name="connsiteX10" fmla="*/ 149506 w 2933812"/>
              <a:gd name="connsiteY10" fmla="*/ 1010633 h 2750153"/>
              <a:gd name="connsiteX11" fmla="*/ 17517 w 2933812"/>
              <a:gd name="connsiteY11" fmla="*/ 699260 h 2750153"/>
              <a:gd name="connsiteX12" fmla="*/ 97142 w 2933812"/>
              <a:gd name="connsiteY12" fmla="*/ 596577 h 2750153"/>
              <a:gd name="connsiteX13" fmla="*/ 209205 w 2933812"/>
              <a:gd name="connsiteY13" fmla="*/ 551704 h 2750153"/>
              <a:gd name="connsiteX14" fmla="*/ 603014 w 2933812"/>
              <a:gd name="connsiteY14" fmla="*/ 0 h 2750153"/>
              <a:gd name="connsiteX15" fmla="*/ 2933812 w 2933812"/>
              <a:gd name="connsiteY15" fmla="*/ 0 h 2750153"/>
              <a:gd name="connsiteX16" fmla="*/ 2933812 w 2933812"/>
              <a:gd name="connsiteY16" fmla="*/ 2748233 h 2750153"/>
              <a:gd name="connsiteX17" fmla="*/ 2877044 w 2933812"/>
              <a:gd name="connsiteY17" fmla="*/ 2704219 h 2750153"/>
              <a:gd name="connsiteX18" fmla="*/ 1987800 w 2933812"/>
              <a:gd name="connsiteY18" fmla="*/ 2707378 h 2750153"/>
              <a:gd name="connsiteX19" fmla="*/ 1571775 w 2933812"/>
              <a:gd name="connsiteY19" fmla="*/ 2085562 h 2750153"/>
              <a:gd name="connsiteX20" fmla="*/ 2085622 w 2933812"/>
              <a:gd name="connsiteY20" fmla="*/ 1038354 h 2750153"/>
              <a:gd name="connsiteX21" fmla="*/ 1614635 w 2933812"/>
              <a:gd name="connsiteY21" fmla="*/ 560521 h 2750153"/>
              <a:gd name="connsiteX22" fmla="*/ 825009 w 2933812"/>
              <a:gd name="connsiteY22" fmla="*/ 518839 h 2750153"/>
              <a:gd name="connsiteX23" fmla="*/ 599925 w 2933812"/>
              <a:gd name="connsiteY23" fmla="*/ 14372 h 2750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33812" h="2750153">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Tree>
    <p:extLst>
      <p:ext uri="{BB962C8B-B14F-4D97-AF65-F5344CB8AC3E}">
        <p14:creationId xmlns:p14="http://schemas.microsoft.com/office/powerpoint/2010/main" val="122858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 xmlns:a16="http://schemas.microsoft.com/office/drawing/2014/main" id="{930B10DB-0524-85DA-0A92-F1B54493A411}"/>
            </a:ext>
          </a:extLst>
        </p:cNvPr>
        <p:cNvGrpSpPr/>
        <p:nvPr/>
      </p:nvGrpSpPr>
      <p:grpSpPr>
        <a:xfrm>
          <a:off x="0" y="0"/>
          <a:ext cx="0" cy="0"/>
          <a:chOff x="0" y="0"/>
          <a:chExt cx="0" cy="0"/>
        </a:xfrm>
      </p:grpSpPr>
      <p:sp useBgFill="1">
        <p:nvSpPr>
          <p:cNvPr id="14" name="Background Fill">
            <a:extLst>
              <a:ext uri="{FF2B5EF4-FFF2-40B4-BE49-F238E27FC236}">
                <a16:creationId xmlns="" xmlns:a16="http://schemas.microsoft.com/office/drawing/2014/main" id="{B4AA4025-D7B8-0FA0-84DA-038E3AFE248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 xmlns:a16="http://schemas.microsoft.com/office/drawing/2014/main" id="{51E09E7B-D2A0-9189-CC81-3C2739CAC03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DFD39DE9-66CA-D5F3-A919-64C367B19A19}"/>
              </a:ext>
            </a:extLst>
          </p:cNvPr>
          <p:cNvSpPr>
            <a:spLocks noGrp="1"/>
          </p:cNvSpPr>
          <p:nvPr>
            <p:ph type="title"/>
          </p:nvPr>
        </p:nvSpPr>
        <p:spPr>
          <a:xfrm>
            <a:off x="611210" y="810562"/>
            <a:ext cx="10987184" cy="616070"/>
          </a:xfrm>
        </p:spPr>
        <p:txBody>
          <a:bodyPr>
            <a:normAutofit fontScale="90000"/>
          </a:bodyPr>
          <a:lstStyle/>
          <a:p>
            <a:pPr algn="ctr"/>
            <a:r>
              <a:rPr lang="en-US" sz="3600" b="1" dirty="0">
                <a:latin typeface="Avenir Next LT Pro"/>
                <a:cs typeface="+mj-lt"/>
              </a:rPr>
              <a:t>Web Page</a:t>
            </a:r>
          </a:p>
        </p:txBody>
      </p:sp>
      <p:sp>
        <p:nvSpPr>
          <p:cNvPr id="16" name="Freeform: Shape 15">
            <a:extLst>
              <a:ext uri="{FF2B5EF4-FFF2-40B4-BE49-F238E27FC236}">
                <a16:creationId xmlns="" xmlns:a16="http://schemas.microsoft.com/office/drawing/2014/main" id="{500D6250-DCB2-EE1A-9E96-87978E73940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9258188" y="0"/>
            <a:ext cx="2933812" cy="2750153"/>
          </a:xfrm>
          <a:custGeom>
            <a:avLst/>
            <a:gdLst>
              <a:gd name="connsiteX0" fmla="*/ 1067830 w 2933812"/>
              <a:gd name="connsiteY0" fmla="*/ 776732 h 2750153"/>
              <a:gd name="connsiteX1" fmla="*/ 1305537 w 2933812"/>
              <a:gd name="connsiteY1" fmla="*/ 842083 h 2750153"/>
              <a:gd name="connsiteX2" fmla="*/ 1421053 w 2933812"/>
              <a:gd name="connsiteY2" fmla="*/ 1397856 h 2750153"/>
              <a:gd name="connsiteX3" fmla="*/ 865267 w 2933812"/>
              <a:gd name="connsiteY3" fmla="*/ 1513301 h 2750153"/>
              <a:gd name="connsiteX4" fmla="*/ 749819 w 2933812"/>
              <a:gd name="connsiteY4" fmla="*/ 957568 h 2750153"/>
              <a:gd name="connsiteX5" fmla="*/ 836727 w 2933812"/>
              <a:gd name="connsiteY5" fmla="*/ 862679 h 2750153"/>
              <a:gd name="connsiteX6" fmla="*/ 1067830 w 2933812"/>
              <a:gd name="connsiteY6" fmla="*/ 776732 h 2750153"/>
              <a:gd name="connsiteX7" fmla="*/ 209205 w 2933812"/>
              <a:gd name="connsiteY7" fmla="*/ 551704 h 2750153"/>
              <a:gd name="connsiteX8" fmla="*/ 328901 w 2933812"/>
              <a:gd name="connsiteY8" fmla="*/ 567267 h 2750153"/>
              <a:gd name="connsiteX9" fmla="*/ 460887 w 2933812"/>
              <a:gd name="connsiteY9" fmla="*/ 878648 h 2750153"/>
              <a:gd name="connsiteX10" fmla="*/ 149506 w 2933812"/>
              <a:gd name="connsiteY10" fmla="*/ 1010633 h 2750153"/>
              <a:gd name="connsiteX11" fmla="*/ 17517 w 2933812"/>
              <a:gd name="connsiteY11" fmla="*/ 699260 h 2750153"/>
              <a:gd name="connsiteX12" fmla="*/ 97142 w 2933812"/>
              <a:gd name="connsiteY12" fmla="*/ 596577 h 2750153"/>
              <a:gd name="connsiteX13" fmla="*/ 209205 w 2933812"/>
              <a:gd name="connsiteY13" fmla="*/ 551704 h 2750153"/>
              <a:gd name="connsiteX14" fmla="*/ 603014 w 2933812"/>
              <a:gd name="connsiteY14" fmla="*/ 0 h 2750153"/>
              <a:gd name="connsiteX15" fmla="*/ 2933812 w 2933812"/>
              <a:gd name="connsiteY15" fmla="*/ 0 h 2750153"/>
              <a:gd name="connsiteX16" fmla="*/ 2933812 w 2933812"/>
              <a:gd name="connsiteY16" fmla="*/ 2748233 h 2750153"/>
              <a:gd name="connsiteX17" fmla="*/ 2877044 w 2933812"/>
              <a:gd name="connsiteY17" fmla="*/ 2704219 h 2750153"/>
              <a:gd name="connsiteX18" fmla="*/ 1987800 w 2933812"/>
              <a:gd name="connsiteY18" fmla="*/ 2707378 h 2750153"/>
              <a:gd name="connsiteX19" fmla="*/ 1571775 w 2933812"/>
              <a:gd name="connsiteY19" fmla="*/ 2085562 h 2750153"/>
              <a:gd name="connsiteX20" fmla="*/ 2085622 w 2933812"/>
              <a:gd name="connsiteY20" fmla="*/ 1038354 h 2750153"/>
              <a:gd name="connsiteX21" fmla="*/ 1614635 w 2933812"/>
              <a:gd name="connsiteY21" fmla="*/ 560521 h 2750153"/>
              <a:gd name="connsiteX22" fmla="*/ 825009 w 2933812"/>
              <a:gd name="connsiteY22" fmla="*/ 518839 h 2750153"/>
              <a:gd name="connsiteX23" fmla="*/ 599925 w 2933812"/>
              <a:gd name="connsiteY23" fmla="*/ 14372 h 2750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33812" h="2750153">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pic>
        <p:nvPicPr>
          <p:cNvPr id="6" name="Content Placeholder 5" descr="A bathroom with a shower and a couple of sinks&#10;&#10;Description automatically generated">
            <a:extLst>
              <a:ext uri="{FF2B5EF4-FFF2-40B4-BE49-F238E27FC236}">
                <a16:creationId xmlns="" xmlns:a16="http://schemas.microsoft.com/office/drawing/2014/main" id="{85E13143-F82D-1D1C-EF10-01BAA88DD2BD}"/>
              </a:ext>
            </a:extLst>
          </p:cNvPr>
          <p:cNvPicPr>
            <a:picLocks noGrp="1" noChangeAspect="1"/>
          </p:cNvPicPr>
          <p:nvPr>
            <p:ph idx="1"/>
          </p:nvPr>
        </p:nvPicPr>
        <p:blipFill>
          <a:blip r:embed="rId2"/>
          <a:stretch>
            <a:fillRect/>
          </a:stretch>
        </p:blipFill>
        <p:spPr>
          <a:xfrm>
            <a:off x="1926393" y="2106204"/>
            <a:ext cx="8339213" cy="4036534"/>
          </a:xfrm>
        </p:spPr>
      </p:pic>
    </p:spTree>
    <p:extLst>
      <p:ext uri="{BB962C8B-B14F-4D97-AF65-F5344CB8AC3E}">
        <p14:creationId xmlns:p14="http://schemas.microsoft.com/office/powerpoint/2010/main" val="1454031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Background Fill">
            <a:extLst>
              <a:ext uri="{FF2B5EF4-FFF2-40B4-BE49-F238E27FC236}">
                <a16:creationId xmlns="" xmlns:a16="http://schemas.microsoft.com/office/drawing/2014/main" id="{B937640E-EF7A-4A6C-A950-D12B7D5C923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 xmlns:a16="http://schemas.microsoft.com/office/drawing/2014/main" id="{76ADA084-C86B-4F3C-8077-6A8999CC463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 xmlns:a16="http://schemas.microsoft.com/office/drawing/2014/main" id="{D71297DA-7EE0-DC91-EE70-38262477BB8B}"/>
              </a:ext>
            </a:extLst>
          </p:cNvPr>
          <p:cNvSpPr>
            <a:spLocks noGrp="1"/>
          </p:cNvSpPr>
          <p:nvPr>
            <p:ph type="title"/>
          </p:nvPr>
        </p:nvSpPr>
        <p:spPr>
          <a:xfrm>
            <a:off x="570155" y="552782"/>
            <a:ext cx="7514313" cy="1106523"/>
          </a:xfrm>
        </p:spPr>
        <p:txBody>
          <a:bodyPr>
            <a:normAutofit/>
          </a:bodyPr>
          <a:lstStyle/>
          <a:p>
            <a:r>
              <a:rPr lang="en-US" b="1">
                <a:cs typeface="Posterama"/>
              </a:rPr>
              <a:t>Executive Summary</a:t>
            </a:r>
            <a:endParaRPr lang="en-US" b="1"/>
          </a:p>
        </p:txBody>
      </p:sp>
      <p:sp>
        <p:nvSpPr>
          <p:cNvPr id="3" name="Content Placeholder 2">
            <a:extLst>
              <a:ext uri="{FF2B5EF4-FFF2-40B4-BE49-F238E27FC236}">
                <a16:creationId xmlns="" xmlns:a16="http://schemas.microsoft.com/office/drawing/2014/main" id="{9B7F9F5A-3F8F-AB0E-7516-4F5F11928963}"/>
              </a:ext>
            </a:extLst>
          </p:cNvPr>
          <p:cNvSpPr>
            <a:spLocks noGrp="1"/>
          </p:cNvSpPr>
          <p:nvPr>
            <p:ph idx="1"/>
          </p:nvPr>
        </p:nvSpPr>
        <p:spPr>
          <a:xfrm>
            <a:off x="311364" y="1874411"/>
            <a:ext cx="7631670" cy="4641277"/>
          </a:xfrm>
        </p:spPr>
        <p:txBody>
          <a:bodyPr vert="horz" lIns="91440" tIns="45720" rIns="91440" bIns="45720" rtlCol="0" anchor="t">
            <a:normAutofit/>
          </a:bodyPr>
          <a:lstStyle/>
          <a:p>
            <a:pPr>
              <a:lnSpc>
                <a:spcPct val="100000"/>
              </a:lnSpc>
            </a:pPr>
            <a:r>
              <a:rPr lang="en-US" sz="1600" dirty="0" smtClean="0">
                <a:ea typeface="+mn-lt"/>
                <a:cs typeface="+mn-lt"/>
              </a:rPr>
              <a:t>Provide </a:t>
            </a:r>
            <a:r>
              <a:rPr lang="en-US" sz="1600" dirty="0">
                <a:ea typeface="+mn-lt"/>
                <a:cs typeface="+mn-lt"/>
              </a:rPr>
              <a:t>ease in daily lives for offices, households, and </a:t>
            </a:r>
            <a:r>
              <a:rPr lang="en-US" sz="1600" dirty="0" smtClean="0">
                <a:ea typeface="+mn-lt"/>
                <a:cs typeface="+mn-lt"/>
              </a:rPr>
              <a:t>individuals</a:t>
            </a:r>
            <a:endParaRPr lang="en-US" sz="1600" dirty="0"/>
          </a:p>
          <a:p>
            <a:pPr>
              <a:lnSpc>
                <a:spcPct val="100000"/>
              </a:lnSpc>
            </a:pPr>
            <a:r>
              <a:rPr lang="en-US" sz="1600" dirty="0" smtClean="0">
                <a:ea typeface="+mn-lt"/>
                <a:cs typeface="+mn-lt"/>
              </a:rPr>
              <a:t>Product </a:t>
            </a:r>
            <a:r>
              <a:rPr lang="en-US" sz="1600" dirty="0">
                <a:ea typeface="+mn-lt"/>
                <a:cs typeface="+mn-lt"/>
              </a:rPr>
              <a:t>range includes decoration, tech, kitchen accessories and more.</a:t>
            </a:r>
            <a:endParaRPr lang="en-US" sz="1600" dirty="0"/>
          </a:p>
          <a:p>
            <a:pPr>
              <a:lnSpc>
                <a:spcPct val="100000"/>
              </a:lnSpc>
            </a:pPr>
            <a:r>
              <a:rPr lang="en-US" sz="1600" dirty="0" smtClean="0">
                <a:ea typeface="+mn-lt"/>
                <a:cs typeface="+mn-lt"/>
              </a:rPr>
              <a:t>Target </a:t>
            </a:r>
            <a:r>
              <a:rPr lang="en-US" sz="1600" dirty="0">
                <a:ea typeface="+mn-lt"/>
                <a:cs typeface="+mn-lt"/>
              </a:rPr>
              <a:t>market: home improvement industry</a:t>
            </a:r>
            <a:endParaRPr lang="en-US" sz="1600" dirty="0"/>
          </a:p>
          <a:p>
            <a:pPr>
              <a:lnSpc>
                <a:spcPct val="100000"/>
              </a:lnSpc>
            </a:pPr>
            <a:r>
              <a:rPr lang="en-US" sz="1600" dirty="0" smtClean="0">
                <a:ea typeface="+mn-lt"/>
                <a:cs typeface="+mn-lt"/>
              </a:rPr>
              <a:t>Audience</a:t>
            </a:r>
            <a:r>
              <a:rPr lang="en-US" sz="1600" dirty="0">
                <a:ea typeface="+mn-lt"/>
                <a:cs typeface="+mn-lt"/>
              </a:rPr>
              <a:t>: individuals away from home for a job, and busy household/office tasks</a:t>
            </a:r>
            <a:endParaRPr lang="en-US" sz="1600" dirty="0"/>
          </a:p>
          <a:p>
            <a:pPr>
              <a:lnSpc>
                <a:spcPct val="100000"/>
              </a:lnSpc>
            </a:pPr>
            <a:r>
              <a:rPr lang="en-US" sz="1600" dirty="0" smtClean="0">
                <a:ea typeface="+mn-lt"/>
                <a:cs typeface="+mn-lt"/>
              </a:rPr>
              <a:t>Products </a:t>
            </a:r>
            <a:r>
              <a:rPr lang="en-US" sz="1600" dirty="0">
                <a:ea typeface="+mn-lt"/>
                <a:cs typeface="+mn-lt"/>
              </a:rPr>
              <a:t>cater to both households and offices</a:t>
            </a:r>
            <a:endParaRPr lang="en-US" sz="1600" dirty="0"/>
          </a:p>
          <a:p>
            <a:pPr>
              <a:lnSpc>
                <a:spcPct val="100000"/>
              </a:lnSpc>
            </a:pPr>
            <a:r>
              <a:rPr lang="en-US" sz="1600" dirty="0" smtClean="0">
                <a:ea typeface="+mn-lt"/>
                <a:cs typeface="+mn-lt"/>
              </a:rPr>
              <a:t>Reach </a:t>
            </a:r>
            <a:r>
              <a:rPr lang="en-US" sz="1600" dirty="0">
                <a:ea typeface="+mn-lt"/>
                <a:cs typeface="+mn-lt"/>
              </a:rPr>
              <a:t>customers through website and social media platforms (Facebook, Instagram)</a:t>
            </a:r>
            <a:endParaRPr lang="en-US" sz="1600" dirty="0"/>
          </a:p>
          <a:p>
            <a:pPr>
              <a:lnSpc>
                <a:spcPct val="100000"/>
              </a:lnSpc>
            </a:pPr>
            <a:r>
              <a:rPr lang="en-US" sz="1600" dirty="0" smtClean="0">
                <a:ea typeface="+mn-lt"/>
                <a:cs typeface="+mn-lt"/>
              </a:rPr>
              <a:t>Products </a:t>
            </a:r>
            <a:r>
              <a:rPr lang="en-US" sz="1600" dirty="0">
                <a:ea typeface="+mn-lt"/>
                <a:cs typeface="+mn-lt"/>
              </a:rPr>
              <a:t>designed for ease, efficiency, and cost-effectiveness</a:t>
            </a:r>
            <a:endParaRPr lang="en-US" sz="1600" dirty="0"/>
          </a:p>
          <a:p>
            <a:pPr>
              <a:lnSpc>
                <a:spcPct val="100000"/>
              </a:lnSpc>
            </a:pPr>
            <a:r>
              <a:rPr lang="en-US" sz="1600" dirty="0" smtClean="0">
                <a:ea typeface="+mn-lt"/>
                <a:cs typeface="+mn-lt"/>
              </a:rPr>
              <a:t>Segment </a:t>
            </a:r>
            <a:r>
              <a:rPr lang="en-US" sz="1600" dirty="0">
                <a:ea typeface="+mn-lt"/>
                <a:cs typeface="+mn-lt"/>
              </a:rPr>
              <a:t>audience based on needs and preferences</a:t>
            </a:r>
            <a:endParaRPr lang="en-US" sz="1600" dirty="0"/>
          </a:p>
          <a:p>
            <a:pPr>
              <a:lnSpc>
                <a:spcPct val="100000"/>
              </a:lnSpc>
            </a:pPr>
            <a:r>
              <a:rPr lang="en-US" sz="1600" dirty="0" smtClean="0">
                <a:ea typeface="+mn-lt"/>
                <a:cs typeface="+mn-lt"/>
              </a:rPr>
              <a:t>Website </a:t>
            </a:r>
            <a:r>
              <a:rPr lang="en-US" sz="1600" dirty="0">
                <a:ea typeface="+mn-lt"/>
                <a:cs typeface="+mn-lt"/>
              </a:rPr>
              <a:t>as a central hub for user-friendly shopping experience</a:t>
            </a:r>
            <a:endParaRPr lang="en-US" sz="1600" dirty="0"/>
          </a:p>
          <a:p>
            <a:pPr>
              <a:lnSpc>
                <a:spcPct val="100000"/>
              </a:lnSpc>
            </a:pPr>
            <a:r>
              <a:rPr lang="en-US" sz="1600" dirty="0" smtClean="0">
                <a:ea typeface="+mn-lt"/>
                <a:cs typeface="+mn-lt"/>
              </a:rPr>
              <a:t>Active </a:t>
            </a:r>
            <a:r>
              <a:rPr lang="en-US" sz="1600" dirty="0">
                <a:ea typeface="+mn-lt"/>
                <a:cs typeface="+mn-lt"/>
              </a:rPr>
              <a:t>social media presence on Facebook and Instagram for product promotion and engagement.</a:t>
            </a:r>
            <a:endParaRPr lang="en-US" sz="1600" dirty="0"/>
          </a:p>
        </p:txBody>
      </p:sp>
      <p:pic>
        <p:nvPicPr>
          <p:cNvPr id="23" name="Picture 22" descr="Flat lay top view of headphones, coffee cup, and white keyboard">
            <a:extLst>
              <a:ext uri="{FF2B5EF4-FFF2-40B4-BE49-F238E27FC236}">
                <a16:creationId xmlns="" xmlns:a16="http://schemas.microsoft.com/office/drawing/2014/main" id="{3A24C03C-1B81-02E0-D838-15426DC0DA1B}"/>
              </a:ext>
            </a:extLst>
          </p:cNvPr>
          <p:cNvPicPr>
            <a:picLocks noChangeAspect="1"/>
          </p:cNvPicPr>
          <p:nvPr/>
        </p:nvPicPr>
        <p:blipFill rotWithShape="1">
          <a:blip r:embed="rId2"/>
          <a:srcRect r="50867" b="7"/>
          <a:stretch/>
        </p:blipFill>
        <p:spPr>
          <a:xfrm>
            <a:off x="7505916" y="10"/>
            <a:ext cx="4686083" cy="6356340"/>
          </a:xfrm>
          <a:custGeom>
            <a:avLst/>
            <a:gdLst/>
            <a:ahLst/>
            <a:cxnLst/>
            <a:rect l="l" t="t" r="r" b="b"/>
            <a:pathLst>
              <a:path w="5055914" h="6858000">
                <a:moveTo>
                  <a:pt x="3831617" y="6216451"/>
                </a:moveTo>
                <a:cubicBezTo>
                  <a:pt x="3953208" y="6209320"/>
                  <a:pt x="4067130" y="6288226"/>
                  <a:pt x="4099715" y="6410505"/>
                </a:cubicBezTo>
                <a:cubicBezTo>
                  <a:pt x="4136955" y="6550252"/>
                  <a:pt x="4053856" y="6693729"/>
                  <a:pt x="3914110" y="6730968"/>
                </a:cubicBezTo>
                <a:cubicBezTo>
                  <a:pt x="3774363" y="6768208"/>
                  <a:pt x="3630886" y="6685110"/>
                  <a:pt x="3593646" y="6545362"/>
                </a:cubicBezTo>
                <a:cubicBezTo>
                  <a:pt x="3556406" y="6405615"/>
                  <a:pt x="3639505" y="6262140"/>
                  <a:pt x="3779252" y="6224900"/>
                </a:cubicBezTo>
                <a:cubicBezTo>
                  <a:pt x="3796720" y="6220245"/>
                  <a:pt x="3814247" y="6217470"/>
                  <a:pt x="3831617" y="6216451"/>
                </a:cubicBezTo>
                <a:close/>
                <a:moveTo>
                  <a:pt x="689474" y="4100903"/>
                </a:moveTo>
                <a:cubicBezTo>
                  <a:pt x="893747" y="4088922"/>
                  <a:pt x="1085135" y="4221486"/>
                  <a:pt x="1139878" y="4426914"/>
                </a:cubicBezTo>
                <a:cubicBezTo>
                  <a:pt x="1202441" y="4661689"/>
                  <a:pt x="1062836" y="4902728"/>
                  <a:pt x="828061" y="4965291"/>
                </a:cubicBezTo>
                <a:cubicBezTo>
                  <a:pt x="593286" y="5027854"/>
                  <a:pt x="352246" y="4888249"/>
                  <a:pt x="289683" y="4653474"/>
                </a:cubicBezTo>
                <a:cubicBezTo>
                  <a:pt x="227120" y="4418699"/>
                  <a:pt x="366725" y="4177659"/>
                  <a:pt x="601500" y="4115096"/>
                </a:cubicBezTo>
                <a:cubicBezTo>
                  <a:pt x="630847" y="4107276"/>
                  <a:pt x="660292" y="4102615"/>
                  <a:pt x="689474" y="4100903"/>
                </a:cubicBezTo>
                <a:close/>
                <a:moveTo>
                  <a:pt x="1171015" y="2068580"/>
                </a:moveTo>
                <a:cubicBezTo>
                  <a:pt x="1292606" y="2061448"/>
                  <a:pt x="1406528" y="2140355"/>
                  <a:pt x="1439114" y="2262633"/>
                </a:cubicBezTo>
                <a:cubicBezTo>
                  <a:pt x="1476353" y="2402380"/>
                  <a:pt x="1393254" y="2545856"/>
                  <a:pt x="1253507" y="2583096"/>
                </a:cubicBezTo>
                <a:cubicBezTo>
                  <a:pt x="1113761" y="2620335"/>
                  <a:pt x="970285" y="2537237"/>
                  <a:pt x="933045" y="2397490"/>
                </a:cubicBezTo>
                <a:cubicBezTo>
                  <a:pt x="895805" y="2257743"/>
                  <a:pt x="978904" y="2114267"/>
                  <a:pt x="1118650" y="2077027"/>
                </a:cubicBezTo>
                <a:cubicBezTo>
                  <a:pt x="1136119" y="2072372"/>
                  <a:pt x="1153645" y="2069598"/>
                  <a:pt x="1171015" y="2068580"/>
                </a:cubicBezTo>
                <a:close/>
                <a:moveTo>
                  <a:pt x="4312647" y="0"/>
                </a:moveTo>
                <a:lnTo>
                  <a:pt x="5055914" y="0"/>
                </a:lnTo>
                <a:lnTo>
                  <a:pt x="5055914" y="6858000"/>
                </a:lnTo>
                <a:lnTo>
                  <a:pt x="4943745" y="6858000"/>
                </a:lnTo>
                <a:lnTo>
                  <a:pt x="4927040" y="6855333"/>
                </a:lnTo>
                <a:cubicBezTo>
                  <a:pt x="4887898" y="6846537"/>
                  <a:pt x="4850098" y="6835404"/>
                  <a:pt x="4814299" y="6822025"/>
                </a:cubicBezTo>
                <a:cubicBezTo>
                  <a:pt x="4259053" y="6614528"/>
                  <a:pt x="4299526" y="5909667"/>
                  <a:pt x="3874184" y="5836074"/>
                </a:cubicBezTo>
                <a:cubicBezTo>
                  <a:pt x="3480850" y="5768012"/>
                  <a:pt x="3254878" y="6337209"/>
                  <a:pt x="2875328" y="6241390"/>
                </a:cubicBezTo>
                <a:cubicBezTo>
                  <a:pt x="2511344" y="6149488"/>
                  <a:pt x="2491296" y="5570423"/>
                  <a:pt x="2145161" y="5545578"/>
                </a:cubicBezTo>
                <a:cubicBezTo>
                  <a:pt x="1991460" y="5534539"/>
                  <a:pt x="1867087" y="5638130"/>
                  <a:pt x="1707793" y="5771343"/>
                </a:cubicBezTo>
                <a:cubicBezTo>
                  <a:pt x="1359667" y="6062468"/>
                  <a:pt x="1341379" y="6349988"/>
                  <a:pt x="1110462" y="6502495"/>
                </a:cubicBezTo>
                <a:cubicBezTo>
                  <a:pt x="789862" y="6714223"/>
                  <a:pt x="214317" y="6570976"/>
                  <a:pt x="57999" y="6216901"/>
                </a:cubicBezTo>
                <a:cubicBezTo>
                  <a:pt x="-77331" y="5910359"/>
                  <a:pt x="30639" y="5511830"/>
                  <a:pt x="314411" y="5329367"/>
                </a:cubicBezTo>
                <a:cubicBezTo>
                  <a:pt x="516231" y="5199611"/>
                  <a:pt x="756450" y="5251060"/>
                  <a:pt x="1101747" y="5121744"/>
                </a:cubicBezTo>
                <a:cubicBezTo>
                  <a:pt x="1146011" y="5105174"/>
                  <a:pt x="1871235" y="4827142"/>
                  <a:pt x="1856005" y="4519364"/>
                </a:cubicBezTo>
                <a:cubicBezTo>
                  <a:pt x="1846851" y="4334324"/>
                  <a:pt x="1587506" y="4198827"/>
                  <a:pt x="1409379" y="4105773"/>
                </a:cubicBezTo>
                <a:cubicBezTo>
                  <a:pt x="933111" y="3856944"/>
                  <a:pt x="798808" y="3785719"/>
                  <a:pt x="745557" y="3611321"/>
                </a:cubicBezTo>
                <a:cubicBezTo>
                  <a:pt x="692012" y="3435938"/>
                  <a:pt x="780729" y="3194546"/>
                  <a:pt x="941950" y="3083874"/>
                </a:cubicBezTo>
                <a:cubicBezTo>
                  <a:pt x="1195325" y="2909936"/>
                  <a:pt x="1447296" y="3182836"/>
                  <a:pt x="1844756" y="3031397"/>
                </a:cubicBezTo>
                <a:cubicBezTo>
                  <a:pt x="1897400" y="3011350"/>
                  <a:pt x="2228789" y="2883730"/>
                  <a:pt x="2277829" y="2627401"/>
                </a:cubicBezTo>
                <a:cubicBezTo>
                  <a:pt x="2340675" y="2299009"/>
                  <a:pt x="1929703" y="2153961"/>
                  <a:pt x="1930897" y="1756333"/>
                </a:cubicBezTo>
                <a:cubicBezTo>
                  <a:pt x="1931735" y="1474531"/>
                  <a:pt x="2141809" y="1165537"/>
                  <a:pt x="2405888" y="1049984"/>
                </a:cubicBezTo>
                <a:cubicBezTo>
                  <a:pt x="2823752" y="867144"/>
                  <a:pt x="3112090" y="1284611"/>
                  <a:pt x="3618945" y="1112998"/>
                </a:cubicBezTo>
                <a:cubicBezTo>
                  <a:pt x="3973272" y="993067"/>
                  <a:pt x="4164492" y="676699"/>
                  <a:pt x="4179762" y="650576"/>
                </a:cubicBezTo>
                <a:cubicBezTo>
                  <a:pt x="4315589" y="418228"/>
                  <a:pt x="4284054" y="212550"/>
                  <a:pt x="4306435" y="30507"/>
                </a:cubicBezTo>
                <a:close/>
              </a:path>
            </a:pathLst>
          </a:custGeom>
        </p:spPr>
      </p:pic>
    </p:spTree>
    <p:extLst>
      <p:ext uri="{BB962C8B-B14F-4D97-AF65-F5344CB8AC3E}">
        <p14:creationId xmlns:p14="http://schemas.microsoft.com/office/powerpoint/2010/main" val="75141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Background Fill">
            <a:extLst>
              <a:ext uri="{FF2B5EF4-FFF2-40B4-BE49-F238E27FC236}">
                <a16:creationId xmlns="" xmlns:a16="http://schemas.microsoft.com/office/drawing/2014/main" id="{B937640E-EF7A-4A6C-A950-D12B7D5C923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 xmlns:a16="http://schemas.microsoft.com/office/drawing/2014/main" id="{76ADA084-C86B-4F3C-8077-6A8999CC463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 xmlns:a16="http://schemas.microsoft.com/office/drawing/2014/main" id="{A5753F39-C36D-AADA-F363-9A5E0CB5C64A}"/>
              </a:ext>
            </a:extLst>
          </p:cNvPr>
          <p:cNvSpPr>
            <a:spLocks noGrp="1"/>
          </p:cNvSpPr>
          <p:nvPr>
            <p:ph type="title"/>
          </p:nvPr>
        </p:nvSpPr>
        <p:spPr>
          <a:xfrm>
            <a:off x="322053" y="6442"/>
            <a:ext cx="5929886" cy="1160582"/>
          </a:xfrm>
        </p:spPr>
        <p:txBody>
          <a:bodyPr>
            <a:normAutofit/>
          </a:bodyPr>
          <a:lstStyle/>
          <a:p>
            <a:r>
              <a:rPr lang="en-US" b="1">
                <a:cs typeface="Posterama"/>
              </a:rPr>
              <a:t>Business Overview</a:t>
            </a:r>
            <a:endParaRPr lang="en-US" b="1"/>
          </a:p>
        </p:txBody>
      </p:sp>
      <p:sp>
        <p:nvSpPr>
          <p:cNvPr id="3" name="Content Placeholder 2">
            <a:extLst>
              <a:ext uri="{FF2B5EF4-FFF2-40B4-BE49-F238E27FC236}">
                <a16:creationId xmlns="" xmlns:a16="http://schemas.microsoft.com/office/drawing/2014/main" id="{83876164-7C62-21AE-5697-CA39BFC629DE}"/>
              </a:ext>
            </a:extLst>
          </p:cNvPr>
          <p:cNvSpPr>
            <a:spLocks noGrp="1"/>
          </p:cNvSpPr>
          <p:nvPr>
            <p:ph idx="1"/>
          </p:nvPr>
        </p:nvSpPr>
        <p:spPr>
          <a:xfrm>
            <a:off x="164501" y="1256184"/>
            <a:ext cx="6088520" cy="5259504"/>
          </a:xfrm>
        </p:spPr>
        <p:txBody>
          <a:bodyPr vert="horz" lIns="91440" tIns="45720" rIns="91440" bIns="45720" rtlCol="0" anchor="t">
            <a:noAutofit/>
          </a:bodyPr>
          <a:lstStyle/>
          <a:p>
            <a:pPr>
              <a:lnSpc>
                <a:spcPct val="100000"/>
              </a:lnSpc>
            </a:pPr>
            <a:r>
              <a:rPr lang="en-US" sz="1600" b="1" dirty="0">
                <a:ea typeface="+mn-lt"/>
                <a:cs typeface="+mn-lt"/>
              </a:rPr>
              <a:t>Brand Name: </a:t>
            </a:r>
          </a:p>
          <a:p>
            <a:pPr>
              <a:lnSpc>
                <a:spcPct val="100000"/>
              </a:lnSpc>
            </a:pPr>
            <a:r>
              <a:rPr lang="en-US" sz="1600" dirty="0">
                <a:ea typeface="+mn-lt"/>
                <a:cs typeface="+mn-lt"/>
              </a:rPr>
              <a:t>HomePOV</a:t>
            </a:r>
            <a:endParaRPr lang="en-US" sz="1600" dirty="0"/>
          </a:p>
          <a:p>
            <a:pPr>
              <a:lnSpc>
                <a:spcPct val="100000"/>
              </a:lnSpc>
            </a:pPr>
            <a:r>
              <a:rPr lang="en-US" sz="1600" b="1" dirty="0">
                <a:ea typeface="+mn-lt"/>
                <a:cs typeface="+mn-lt"/>
              </a:rPr>
              <a:t>Company Type: </a:t>
            </a:r>
          </a:p>
          <a:p>
            <a:pPr>
              <a:lnSpc>
                <a:spcPct val="100000"/>
              </a:lnSpc>
            </a:pPr>
            <a:r>
              <a:rPr lang="en-US" sz="1600" dirty="0">
                <a:ea typeface="+mn-lt"/>
                <a:cs typeface="+mn-lt"/>
              </a:rPr>
              <a:t>Partnership of 3 individuals sharing responsibilities, liabilities, profit &amp; loss, and management control.</a:t>
            </a:r>
            <a:endParaRPr lang="en-US" sz="1600" dirty="0"/>
          </a:p>
          <a:p>
            <a:pPr>
              <a:lnSpc>
                <a:spcPct val="100000"/>
              </a:lnSpc>
            </a:pPr>
            <a:r>
              <a:rPr lang="en-US" sz="1600" b="1" dirty="0">
                <a:ea typeface="+mn-lt"/>
                <a:cs typeface="+mn-lt"/>
              </a:rPr>
              <a:t>Domain Name: </a:t>
            </a:r>
          </a:p>
          <a:p>
            <a:pPr>
              <a:lnSpc>
                <a:spcPct val="100000"/>
              </a:lnSpc>
            </a:pPr>
            <a:r>
              <a:rPr lang="en-US" sz="1600" dirty="0">
                <a:ea typeface="+mn-lt"/>
                <a:cs typeface="+mn-lt"/>
                <a:hlinkClick r:id="rId2"/>
              </a:rPr>
              <a:t>HomePOV | Website</a:t>
            </a:r>
            <a:endParaRPr lang="en-US" sz="1600" dirty="0">
              <a:ea typeface="+mn-lt"/>
              <a:cs typeface="+mn-lt"/>
            </a:endParaRPr>
          </a:p>
          <a:p>
            <a:pPr>
              <a:lnSpc>
                <a:spcPct val="100000"/>
              </a:lnSpc>
            </a:pPr>
            <a:r>
              <a:rPr lang="en-US" sz="1600" b="1" dirty="0">
                <a:ea typeface="+mn-lt"/>
                <a:cs typeface="+mn-lt"/>
              </a:rPr>
              <a:t>Value Proposition:</a:t>
            </a:r>
            <a:endParaRPr lang="en-US" sz="1600" b="1" dirty="0"/>
          </a:p>
          <a:p>
            <a:pPr>
              <a:lnSpc>
                <a:spcPct val="100000"/>
              </a:lnSpc>
            </a:pPr>
            <a:r>
              <a:rPr lang="en-US" sz="1600" dirty="0">
                <a:ea typeface="+mn-lt"/>
                <a:cs typeface="+mn-lt"/>
              </a:rPr>
              <a:t>Dedicated to enhancing comfort, convenience, and efficiency of homes.</a:t>
            </a:r>
            <a:endParaRPr lang="en-US" sz="1600" dirty="0"/>
          </a:p>
          <a:p>
            <a:pPr>
              <a:lnSpc>
                <a:spcPct val="100000"/>
              </a:lnSpc>
            </a:pPr>
            <a:r>
              <a:rPr lang="en-US" sz="1600" dirty="0">
                <a:ea typeface="+mn-lt"/>
                <a:cs typeface="+mn-lt"/>
              </a:rPr>
              <a:t>Curated selection of products for lifestyle simplification, time-saving, and an enjoyable living environment.</a:t>
            </a:r>
            <a:endParaRPr lang="en-US" sz="1600" dirty="0"/>
          </a:p>
          <a:p>
            <a:pPr>
              <a:lnSpc>
                <a:spcPct val="100000"/>
              </a:lnSpc>
            </a:pPr>
            <a:r>
              <a:rPr lang="en-US" sz="1600" dirty="0">
                <a:ea typeface="+mn-lt"/>
                <a:cs typeface="+mn-lt"/>
              </a:rPr>
              <a:t>Range includes innovative kitchen gadgets, smart home devices, organizational solutions, and lifestyle accessories.</a:t>
            </a:r>
            <a:endParaRPr lang="en-US" sz="1600" dirty="0"/>
          </a:p>
          <a:p>
            <a:pPr>
              <a:lnSpc>
                <a:spcPct val="100000"/>
              </a:lnSpc>
            </a:pPr>
            <a:r>
              <a:rPr lang="en-US" sz="1600" dirty="0">
                <a:ea typeface="+mn-lt"/>
                <a:cs typeface="+mn-lt"/>
              </a:rPr>
              <a:t>Focus on quality, practicality, and customer satisfaction.</a:t>
            </a:r>
            <a:endParaRPr lang="en-US" sz="1600" dirty="0"/>
          </a:p>
        </p:txBody>
      </p:sp>
      <p:pic>
        <p:nvPicPr>
          <p:cNvPr id="4" name="Picture 3">
            <a:extLst>
              <a:ext uri="{FF2B5EF4-FFF2-40B4-BE49-F238E27FC236}">
                <a16:creationId xmlns="" xmlns:a16="http://schemas.microsoft.com/office/drawing/2014/main" id="{B684D592-4452-56C5-6B53-AC4D21F4A01B}"/>
              </a:ext>
            </a:extLst>
          </p:cNvPr>
          <p:cNvPicPr>
            <a:picLocks noChangeAspect="1"/>
          </p:cNvPicPr>
          <p:nvPr/>
        </p:nvPicPr>
        <p:blipFill rotWithShape="1">
          <a:blip r:embed="rId3"/>
          <a:srcRect l="5144" r="44509" b="1"/>
          <a:stretch/>
        </p:blipFill>
        <p:spPr>
          <a:xfrm>
            <a:off x="6364448" y="10"/>
            <a:ext cx="5827552" cy="6857990"/>
          </a:xfrm>
          <a:custGeom>
            <a:avLst/>
            <a:gdLst/>
            <a:ahLst/>
            <a:cxnLst/>
            <a:rect l="l" t="t" r="r" b="b"/>
            <a:pathLst>
              <a:path w="5827552" h="6858000">
                <a:moveTo>
                  <a:pt x="391440" y="4232571"/>
                </a:moveTo>
                <a:cubicBezTo>
                  <a:pt x="581049" y="4232571"/>
                  <a:pt x="734757" y="4386279"/>
                  <a:pt x="734757" y="4575888"/>
                </a:cubicBezTo>
                <a:cubicBezTo>
                  <a:pt x="734757" y="4765497"/>
                  <a:pt x="581049" y="4919205"/>
                  <a:pt x="391440" y="4919205"/>
                </a:cubicBezTo>
                <a:cubicBezTo>
                  <a:pt x="201831" y="4919205"/>
                  <a:pt x="48123" y="4765497"/>
                  <a:pt x="48123" y="4575888"/>
                </a:cubicBezTo>
                <a:cubicBezTo>
                  <a:pt x="48123" y="4386279"/>
                  <a:pt x="201831" y="4232571"/>
                  <a:pt x="391440" y="4232571"/>
                </a:cubicBezTo>
                <a:close/>
                <a:moveTo>
                  <a:pt x="247368" y="1806694"/>
                </a:moveTo>
                <a:cubicBezTo>
                  <a:pt x="383986" y="1806694"/>
                  <a:pt x="494736" y="1917444"/>
                  <a:pt x="494736" y="2054062"/>
                </a:cubicBezTo>
                <a:cubicBezTo>
                  <a:pt x="494736" y="2190680"/>
                  <a:pt x="383986" y="2301430"/>
                  <a:pt x="247368" y="2301430"/>
                </a:cubicBezTo>
                <a:cubicBezTo>
                  <a:pt x="110750" y="2301430"/>
                  <a:pt x="0" y="2190680"/>
                  <a:pt x="0" y="2054062"/>
                </a:cubicBezTo>
                <a:cubicBezTo>
                  <a:pt x="0" y="1917444"/>
                  <a:pt x="110750" y="1806694"/>
                  <a:pt x="247368" y="1806694"/>
                </a:cubicBezTo>
                <a:close/>
                <a:moveTo>
                  <a:pt x="247369" y="1294715"/>
                </a:moveTo>
                <a:cubicBezTo>
                  <a:pt x="326938" y="1294715"/>
                  <a:pt x="391441" y="1359218"/>
                  <a:pt x="391441" y="1438787"/>
                </a:cubicBezTo>
                <a:cubicBezTo>
                  <a:pt x="391441" y="1518356"/>
                  <a:pt x="326938" y="1582859"/>
                  <a:pt x="247369" y="1582859"/>
                </a:cubicBezTo>
                <a:cubicBezTo>
                  <a:pt x="167800" y="1582859"/>
                  <a:pt x="103297" y="1518356"/>
                  <a:pt x="103297" y="1438787"/>
                </a:cubicBezTo>
                <a:cubicBezTo>
                  <a:pt x="103297" y="1359218"/>
                  <a:pt x="167800" y="1294715"/>
                  <a:pt x="247369" y="1294715"/>
                </a:cubicBezTo>
                <a:close/>
                <a:moveTo>
                  <a:pt x="480671" y="0"/>
                </a:moveTo>
                <a:lnTo>
                  <a:pt x="5827552" y="0"/>
                </a:lnTo>
                <a:lnTo>
                  <a:pt x="5827552" y="6858000"/>
                </a:lnTo>
                <a:lnTo>
                  <a:pt x="5825818" y="6858000"/>
                </a:lnTo>
                <a:lnTo>
                  <a:pt x="236731" y="6858000"/>
                </a:lnTo>
                <a:lnTo>
                  <a:pt x="225831" y="6841105"/>
                </a:lnTo>
                <a:cubicBezTo>
                  <a:pt x="35993" y="6490332"/>
                  <a:pt x="58970" y="6027176"/>
                  <a:pt x="314550" y="5720066"/>
                </a:cubicBezTo>
                <a:cubicBezTo>
                  <a:pt x="1530043" y="4259025"/>
                  <a:pt x="615593" y="4079388"/>
                  <a:pt x="503588" y="3464278"/>
                </a:cubicBezTo>
                <a:cubicBezTo>
                  <a:pt x="330606" y="2514465"/>
                  <a:pt x="722867" y="2276432"/>
                  <a:pt x="675681" y="1809180"/>
                </a:cubicBezTo>
                <a:cubicBezTo>
                  <a:pt x="624359" y="1301070"/>
                  <a:pt x="219491" y="1102027"/>
                  <a:pt x="245003" y="646882"/>
                </a:cubicBezTo>
                <a:cubicBezTo>
                  <a:pt x="249830" y="424885"/>
                  <a:pt x="318025" y="228632"/>
                  <a:pt x="431196" y="64140"/>
                </a:cubicBezTo>
                <a:close/>
              </a:path>
            </a:pathLst>
          </a:custGeom>
        </p:spPr>
      </p:pic>
    </p:spTree>
    <p:extLst>
      <p:ext uri="{BB962C8B-B14F-4D97-AF65-F5344CB8AC3E}">
        <p14:creationId xmlns:p14="http://schemas.microsoft.com/office/powerpoint/2010/main" val="1174418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 xmlns:a16="http://schemas.microsoft.com/office/drawing/2014/main" id="{9C4A346C-D7CE-2C30-1AC3-C86BF8412CF3}"/>
            </a:ext>
          </a:extLst>
        </p:cNvPr>
        <p:cNvGrpSpPr/>
        <p:nvPr/>
      </p:nvGrpSpPr>
      <p:grpSpPr>
        <a:xfrm>
          <a:off x="0" y="0"/>
          <a:ext cx="0" cy="0"/>
          <a:chOff x="0" y="0"/>
          <a:chExt cx="0" cy="0"/>
        </a:xfrm>
      </p:grpSpPr>
      <p:sp useBgFill="1">
        <p:nvSpPr>
          <p:cNvPr id="8" name="Background Fill">
            <a:extLst>
              <a:ext uri="{FF2B5EF4-FFF2-40B4-BE49-F238E27FC236}">
                <a16:creationId xmlns="" xmlns:a16="http://schemas.microsoft.com/office/drawing/2014/main" id="{5F3F9FE1-F8BC-4C0E-01AE-56DA012CF05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 xmlns:a16="http://schemas.microsoft.com/office/drawing/2014/main" id="{24588178-B318-3B85-A5A7-B0DB89D4C1A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8916078" cy="6858000"/>
          </a:xfrm>
          <a:custGeom>
            <a:avLst/>
            <a:gdLst>
              <a:gd name="connsiteX0" fmla="*/ 8183400 w 8916078"/>
              <a:gd name="connsiteY0" fmla="*/ 3865853 h 6820849"/>
              <a:gd name="connsiteX1" fmla="*/ 8259593 w 8916078"/>
              <a:gd name="connsiteY1" fmla="*/ 3878252 h 6820849"/>
              <a:gd name="connsiteX2" fmla="*/ 8529076 w 8916078"/>
              <a:gd name="connsiteY2" fmla="*/ 4345010 h 6820849"/>
              <a:gd name="connsiteX3" fmla="*/ 8062319 w 8916078"/>
              <a:gd name="connsiteY3" fmla="*/ 4614493 h 6820849"/>
              <a:gd name="connsiteX4" fmla="*/ 7792836 w 8916078"/>
              <a:gd name="connsiteY4" fmla="*/ 4147735 h 6820849"/>
              <a:gd name="connsiteX5" fmla="*/ 8183400 w 8916078"/>
              <a:gd name="connsiteY5" fmla="*/ 3865853 h 6820849"/>
              <a:gd name="connsiteX6" fmla="*/ 8734942 w 8916078"/>
              <a:gd name="connsiteY6" fmla="*/ 2667480 h 6820849"/>
              <a:gd name="connsiteX7" fmla="*/ 8773412 w 8916078"/>
              <a:gd name="connsiteY7" fmla="*/ 2673741 h 6820849"/>
              <a:gd name="connsiteX8" fmla="*/ 8909474 w 8916078"/>
              <a:gd name="connsiteY8" fmla="*/ 2909407 h 6820849"/>
              <a:gd name="connsiteX9" fmla="*/ 8673808 w 8916078"/>
              <a:gd name="connsiteY9" fmla="*/ 3045469 h 6820849"/>
              <a:gd name="connsiteX10" fmla="*/ 8537746 w 8916078"/>
              <a:gd name="connsiteY10" fmla="*/ 2809802 h 6820849"/>
              <a:gd name="connsiteX11" fmla="*/ 8697151 w 8916078"/>
              <a:gd name="connsiteY11" fmla="*/ 2668961 h 6820849"/>
              <a:gd name="connsiteX12" fmla="*/ 8734942 w 8916078"/>
              <a:gd name="connsiteY12" fmla="*/ 2667480 h 6820849"/>
              <a:gd name="connsiteX13" fmla="*/ 8776652 w 8916078"/>
              <a:gd name="connsiteY13" fmla="*/ 1 h 6820849"/>
              <a:gd name="connsiteX14" fmla="*/ 8786961 w 8916078"/>
              <a:gd name="connsiteY14" fmla="*/ 42970 h 6820849"/>
              <a:gd name="connsiteX15" fmla="*/ 8775876 w 8916078"/>
              <a:gd name="connsiteY15" fmla="*/ 219853 h 6820849"/>
              <a:gd name="connsiteX16" fmla="*/ 8229255 w 8916078"/>
              <a:gd name="connsiteY16" fmla="*/ 535444 h 6820849"/>
              <a:gd name="connsiteX17" fmla="*/ 7899142 w 8916078"/>
              <a:gd name="connsiteY17" fmla="*/ 78053 h 6820849"/>
              <a:gd name="connsiteX18" fmla="*/ 7911844 w 8916078"/>
              <a:gd name="connsiteY18" fmla="*/ 1 h 6820849"/>
              <a:gd name="connsiteX19" fmla="*/ 0 w 8916078"/>
              <a:gd name="connsiteY19" fmla="*/ 0 h 6820849"/>
              <a:gd name="connsiteX20" fmla="*/ 3064542 w 8916078"/>
              <a:gd name="connsiteY20" fmla="*/ 1 h 6820849"/>
              <a:gd name="connsiteX21" fmla="*/ 3626351 w 8916078"/>
              <a:gd name="connsiteY21" fmla="*/ 1 h 6820849"/>
              <a:gd name="connsiteX22" fmla="*/ 6388767 w 8916078"/>
              <a:gd name="connsiteY22" fmla="*/ 1 h 6820849"/>
              <a:gd name="connsiteX23" fmla="*/ 7293415 w 8916078"/>
              <a:gd name="connsiteY23" fmla="*/ 1 h 6820849"/>
              <a:gd name="connsiteX24" fmla="*/ 7285291 w 8916078"/>
              <a:gd name="connsiteY24" fmla="*/ 184997 h 6820849"/>
              <a:gd name="connsiteX25" fmla="*/ 7288318 w 8916078"/>
              <a:gd name="connsiteY25" fmla="*/ 419996 h 6820849"/>
              <a:gd name="connsiteX26" fmla="*/ 7736280 w 8916078"/>
              <a:gd name="connsiteY26" fmla="*/ 1068100 h 6820849"/>
              <a:gd name="connsiteX27" fmla="*/ 8184147 w 8916078"/>
              <a:gd name="connsiteY27" fmla="*/ 2589406 h 6820849"/>
              <a:gd name="connsiteX28" fmla="*/ 7738154 w 8916078"/>
              <a:gd name="connsiteY28" fmla="*/ 3164270 h 6820849"/>
              <a:gd name="connsiteX29" fmla="*/ 7579762 w 8916078"/>
              <a:gd name="connsiteY29" fmla="*/ 4641256 h 6820849"/>
              <a:gd name="connsiteX30" fmla="*/ 8191492 w 8916078"/>
              <a:gd name="connsiteY30" fmla="*/ 5670858 h 6820849"/>
              <a:gd name="connsiteX31" fmla="*/ 8477065 w 8916078"/>
              <a:gd name="connsiteY31" fmla="*/ 6707671 h 6820849"/>
              <a:gd name="connsiteX32" fmla="*/ 8478852 w 8916078"/>
              <a:gd name="connsiteY32" fmla="*/ 6820849 h 6820849"/>
              <a:gd name="connsiteX33" fmla="*/ 0 w 8916078"/>
              <a:gd name="connsiteY33" fmla="*/ 6820849 h 682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8916078" h="6820849">
                <a:moveTo>
                  <a:pt x="8183400" y="3865853"/>
                </a:moveTo>
                <a:cubicBezTo>
                  <a:pt x="8208679" y="3867370"/>
                  <a:pt x="8234181" y="3871443"/>
                  <a:pt x="8259593" y="3878252"/>
                </a:cubicBezTo>
                <a:cubicBezTo>
                  <a:pt x="8462901" y="3932728"/>
                  <a:pt x="8583552" y="4141703"/>
                  <a:pt x="8529076" y="4345010"/>
                </a:cubicBezTo>
                <a:cubicBezTo>
                  <a:pt x="8474600" y="4548317"/>
                  <a:pt x="8265626" y="4668969"/>
                  <a:pt x="8062319" y="4614493"/>
                </a:cubicBezTo>
                <a:cubicBezTo>
                  <a:pt x="7859012" y="4560017"/>
                  <a:pt x="7738360" y="4351042"/>
                  <a:pt x="7792836" y="4147735"/>
                </a:cubicBezTo>
                <a:cubicBezTo>
                  <a:pt x="7840502" y="3969841"/>
                  <a:pt x="8006457" y="3855230"/>
                  <a:pt x="8183400" y="3865853"/>
                </a:cubicBezTo>
                <a:close/>
                <a:moveTo>
                  <a:pt x="8734942" y="2667480"/>
                </a:moveTo>
                <a:cubicBezTo>
                  <a:pt x="8747705" y="2668246"/>
                  <a:pt x="8760581" y="2670303"/>
                  <a:pt x="8773412" y="2673741"/>
                </a:cubicBezTo>
                <a:cubicBezTo>
                  <a:pt x="8876062" y="2701246"/>
                  <a:pt x="8936980" y="2806757"/>
                  <a:pt x="8909474" y="2909407"/>
                </a:cubicBezTo>
                <a:cubicBezTo>
                  <a:pt x="8881969" y="3012057"/>
                  <a:pt x="8776458" y="3072974"/>
                  <a:pt x="8673808" y="3045469"/>
                </a:cubicBezTo>
                <a:cubicBezTo>
                  <a:pt x="8571158" y="3017965"/>
                  <a:pt x="8510241" y="2912452"/>
                  <a:pt x="8537746" y="2809802"/>
                </a:cubicBezTo>
                <a:cubicBezTo>
                  <a:pt x="8558375" y="2732815"/>
                  <a:pt x="8622882" y="2679302"/>
                  <a:pt x="8697151" y="2668961"/>
                </a:cubicBezTo>
                <a:cubicBezTo>
                  <a:pt x="8709529" y="2667237"/>
                  <a:pt x="8722180" y="2666714"/>
                  <a:pt x="8734942" y="2667480"/>
                </a:cubicBezTo>
                <a:close/>
                <a:moveTo>
                  <a:pt x="8776652" y="1"/>
                </a:moveTo>
                <a:lnTo>
                  <a:pt x="8786961" y="42970"/>
                </a:lnTo>
                <a:cubicBezTo>
                  <a:pt x="8794957" y="100392"/>
                  <a:pt x="8791826" y="160330"/>
                  <a:pt x="8775876" y="219853"/>
                </a:cubicBezTo>
                <a:cubicBezTo>
                  <a:pt x="8712079" y="457946"/>
                  <a:pt x="8467349" y="599241"/>
                  <a:pt x="8229255" y="535444"/>
                </a:cubicBezTo>
                <a:cubicBezTo>
                  <a:pt x="8020924" y="479621"/>
                  <a:pt x="7886703" y="285271"/>
                  <a:pt x="7899142" y="78053"/>
                </a:cubicBezTo>
                <a:lnTo>
                  <a:pt x="7911844" y="1"/>
                </a:lnTo>
                <a:close/>
                <a:moveTo>
                  <a:pt x="0" y="0"/>
                </a:moveTo>
                <a:lnTo>
                  <a:pt x="3064542" y="1"/>
                </a:lnTo>
                <a:lnTo>
                  <a:pt x="3626351" y="1"/>
                </a:lnTo>
                <a:lnTo>
                  <a:pt x="6388767" y="1"/>
                </a:lnTo>
                <a:lnTo>
                  <a:pt x="7293415" y="1"/>
                </a:lnTo>
                <a:lnTo>
                  <a:pt x="7285291" y="184997"/>
                </a:lnTo>
                <a:cubicBezTo>
                  <a:pt x="7283933" y="263521"/>
                  <a:pt x="7284806" y="341911"/>
                  <a:pt x="7288318" y="419996"/>
                </a:cubicBezTo>
                <a:cubicBezTo>
                  <a:pt x="7301507" y="709488"/>
                  <a:pt x="7530168" y="891535"/>
                  <a:pt x="7736280" y="1068100"/>
                </a:cubicBezTo>
                <a:cubicBezTo>
                  <a:pt x="8250069" y="1508062"/>
                  <a:pt x="8424916" y="2032159"/>
                  <a:pt x="8184147" y="2589406"/>
                </a:cubicBezTo>
                <a:cubicBezTo>
                  <a:pt x="8090773" y="2805524"/>
                  <a:pt x="7909218" y="2993264"/>
                  <a:pt x="7738154" y="3164270"/>
                </a:cubicBezTo>
                <a:cubicBezTo>
                  <a:pt x="7279360" y="3622745"/>
                  <a:pt x="7298159" y="4154456"/>
                  <a:pt x="7579762" y="4641256"/>
                </a:cubicBezTo>
                <a:cubicBezTo>
                  <a:pt x="7780382" y="4986833"/>
                  <a:pt x="8020938" y="5311557"/>
                  <a:pt x="8191492" y="5670858"/>
                </a:cubicBezTo>
                <a:cubicBezTo>
                  <a:pt x="8357544" y="6019043"/>
                  <a:pt x="8456063" y="6366409"/>
                  <a:pt x="8477065" y="6707671"/>
                </a:cubicBezTo>
                <a:lnTo>
                  <a:pt x="8478852" y="6820849"/>
                </a:lnTo>
                <a:lnTo>
                  <a:pt x="0" y="682084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 xmlns:a16="http://schemas.microsoft.com/office/drawing/2014/main" id="{B62EEC60-70F6-4B90-6ACD-5C6D3BEB25BF}"/>
              </a:ext>
            </a:extLst>
          </p:cNvPr>
          <p:cNvSpPr>
            <a:spLocks noGrp="1"/>
          </p:cNvSpPr>
          <p:nvPr>
            <p:ph type="title"/>
          </p:nvPr>
        </p:nvSpPr>
        <p:spPr>
          <a:xfrm>
            <a:off x="681487" y="356501"/>
            <a:ext cx="9503304" cy="793602"/>
          </a:xfrm>
        </p:spPr>
        <p:txBody>
          <a:bodyPr>
            <a:normAutofit/>
          </a:bodyPr>
          <a:lstStyle/>
          <a:p>
            <a:r>
              <a:rPr lang="en-US" b="1">
                <a:cs typeface="Posterama"/>
              </a:rPr>
              <a:t>Business Overview (Cont'd): </a:t>
            </a:r>
            <a:endParaRPr lang="en-US" b="1"/>
          </a:p>
        </p:txBody>
      </p:sp>
      <p:sp>
        <p:nvSpPr>
          <p:cNvPr id="3" name="Content Placeholder 2">
            <a:extLst>
              <a:ext uri="{FF2B5EF4-FFF2-40B4-BE49-F238E27FC236}">
                <a16:creationId xmlns="" xmlns:a16="http://schemas.microsoft.com/office/drawing/2014/main" id="{086C917A-60B6-352B-727C-9453E0ABC058}"/>
              </a:ext>
            </a:extLst>
          </p:cNvPr>
          <p:cNvSpPr>
            <a:spLocks noGrp="1"/>
          </p:cNvSpPr>
          <p:nvPr>
            <p:ph idx="1"/>
          </p:nvPr>
        </p:nvSpPr>
        <p:spPr>
          <a:xfrm>
            <a:off x="106393" y="1487978"/>
            <a:ext cx="9695550" cy="4640382"/>
          </a:xfrm>
        </p:spPr>
        <p:txBody>
          <a:bodyPr vert="horz" lIns="91440" tIns="45720" rIns="91440" bIns="45720" rtlCol="0" anchor="t">
            <a:normAutofit/>
          </a:bodyPr>
          <a:lstStyle/>
          <a:p>
            <a:pPr marL="285750" indent="-285750">
              <a:lnSpc>
                <a:spcPct val="100000"/>
              </a:lnSpc>
              <a:buFont typeface="Arial,Sans-Serif"/>
              <a:buChar char="•"/>
            </a:pPr>
            <a:endParaRPr lang="en-US" b="1">
              <a:latin typeface="Arial"/>
              <a:ea typeface="+mn-lt"/>
              <a:cs typeface="Arial"/>
            </a:endParaRPr>
          </a:p>
          <a:p>
            <a:pPr>
              <a:lnSpc>
                <a:spcPct val="100000"/>
              </a:lnSpc>
            </a:pPr>
            <a:r>
              <a:rPr lang="en-US" b="1" dirty="0">
                <a:latin typeface="Segoe UI"/>
                <a:ea typeface="+mn-lt"/>
                <a:cs typeface="Segoe UI"/>
              </a:rPr>
              <a:t>Mission:</a:t>
            </a:r>
            <a:endParaRPr lang="en-US">
              <a:latin typeface="Segoe UI"/>
              <a:ea typeface="+mn-lt"/>
              <a:cs typeface="Segoe UI"/>
            </a:endParaRPr>
          </a:p>
          <a:p>
            <a:pPr marL="285750" indent="-285750">
              <a:lnSpc>
                <a:spcPct val="100000"/>
              </a:lnSpc>
              <a:buFont typeface="Arial"/>
              <a:buChar char="•"/>
            </a:pPr>
            <a:r>
              <a:rPr lang="en-US" sz="1800" dirty="0">
                <a:latin typeface="Segoe UI"/>
                <a:ea typeface="+mn-lt"/>
                <a:cs typeface="Segoe UI"/>
              </a:rPr>
              <a:t>Commitment to curating innovative and high-quality home ease and helpful products.</a:t>
            </a:r>
          </a:p>
          <a:p>
            <a:pPr marL="285750" indent="-285750">
              <a:lnSpc>
                <a:spcPct val="100000"/>
              </a:lnSpc>
              <a:buFont typeface="Arial"/>
              <a:buChar char="•"/>
            </a:pPr>
            <a:r>
              <a:rPr lang="en-US" sz="1800" dirty="0">
                <a:latin typeface="Segoe UI"/>
                <a:ea typeface="+mn-lt"/>
                <a:cs typeface="Segoe UI"/>
              </a:rPr>
              <a:t>Emphasis on growing presence and reach.</a:t>
            </a:r>
          </a:p>
          <a:p>
            <a:pPr marL="285750" indent="-285750">
              <a:lnSpc>
                <a:spcPct val="100000"/>
              </a:lnSpc>
              <a:buFont typeface="Arial"/>
              <a:buChar char="•"/>
            </a:pPr>
            <a:r>
              <a:rPr lang="en-US" sz="1800" dirty="0">
                <a:latin typeface="Segoe UI"/>
                <a:ea typeface="+mn-lt"/>
                <a:cs typeface="Segoe UI"/>
              </a:rPr>
              <a:t>Goal to establish a central hub for enhanced operations, product development, and research.</a:t>
            </a:r>
            <a:endParaRPr lang="en-US" sz="1800"/>
          </a:p>
          <a:p>
            <a:pPr marL="285750" indent="-285750">
              <a:lnSpc>
                <a:spcPct val="100000"/>
              </a:lnSpc>
              <a:buFont typeface="Arial,Sans-Serif"/>
              <a:buChar char="•"/>
            </a:pPr>
            <a:endParaRPr lang="en-US" b="1" dirty="0">
              <a:latin typeface="Arial"/>
              <a:ea typeface="+mn-lt"/>
              <a:cs typeface="Arial"/>
            </a:endParaRPr>
          </a:p>
          <a:p>
            <a:pPr>
              <a:lnSpc>
                <a:spcPct val="100000"/>
              </a:lnSpc>
            </a:pPr>
            <a:r>
              <a:rPr lang="en-US" b="1" dirty="0">
                <a:latin typeface="Arial"/>
                <a:ea typeface="+mn-lt"/>
                <a:cs typeface="Arial"/>
              </a:rPr>
              <a:t>Personnel:</a:t>
            </a:r>
            <a:endParaRPr lang="en-US" b="1" dirty="0">
              <a:latin typeface="Arial"/>
              <a:cs typeface="Arial"/>
            </a:endParaRPr>
          </a:p>
          <a:p>
            <a:pPr marL="285750" indent="-285750">
              <a:lnSpc>
                <a:spcPct val="100000"/>
              </a:lnSpc>
              <a:buFont typeface="Arial,Sans-Serif"/>
              <a:buChar char="•"/>
            </a:pPr>
            <a:r>
              <a:rPr lang="en-US" sz="1800" dirty="0">
                <a:latin typeface="Arial"/>
                <a:ea typeface="+mn-lt"/>
                <a:cs typeface="Arial"/>
              </a:rPr>
              <a:t>Muhammad Sami</a:t>
            </a:r>
            <a:r>
              <a:rPr lang="en-US" sz="1800" dirty="0">
                <a:solidFill>
                  <a:srgbClr val="262626"/>
                </a:solidFill>
                <a:latin typeface="Arial"/>
                <a:ea typeface="+mn-lt"/>
                <a:cs typeface="Arial"/>
              </a:rPr>
              <a:t> Ullah Siddiqui</a:t>
            </a:r>
            <a:r>
              <a:rPr lang="en-US" sz="1800" dirty="0">
                <a:latin typeface="Arial"/>
                <a:ea typeface="+mn-lt"/>
                <a:cs typeface="Arial"/>
              </a:rPr>
              <a:t>:</a:t>
            </a:r>
            <a:r>
              <a:rPr lang="en-US" sz="1800" dirty="0">
                <a:solidFill>
                  <a:srgbClr val="262626"/>
                </a:solidFill>
                <a:latin typeface="Arial"/>
                <a:ea typeface="+mn-lt"/>
                <a:cs typeface="Arial"/>
              </a:rPr>
              <a:t> CEO/Advertising Manager</a:t>
            </a:r>
          </a:p>
          <a:p>
            <a:pPr marL="285750" indent="-285750">
              <a:lnSpc>
                <a:spcPct val="100000"/>
              </a:lnSpc>
              <a:buFont typeface="Arial,Sans-Serif"/>
              <a:buChar char="•"/>
            </a:pPr>
            <a:r>
              <a:rPr lang="en-US" sz="1800" dirty="0">
                <a:solidFill>
                  <a:srgbClr val="262626"/>
                </a:solidFill>
                <a:latin typeface="Arial"/>
                <a:ea typeface="+mn-lt"/>
                <a:cs typeface="Arial"/>
              </a:rPr>
              <a:t>Syed Muhammad </a:t>
            </a:r>
            <a:r>
              <a:rPr lang="en-US" sz="1800" err="1">
                <a:solidFill>
                  <a:srgbClr val="262626"/>
                </a:solidFill>
                <a:latin typeface="Arial"/>
                <a:ea typeface="+mn-lt"/>
                <a:cs typeface="Arial"/>
              </a:rPr>
              <a:t>Mashood</a:t>
            </a:r>
            <a:r>
              <a:rPr lang="en-US" sz="1800" dirty="0">
                <a:latin typeface="Arial"/>
                <a:ea typeface="+mn-lt"/>
                <a:cs typeface="Arial"/>
              </a:rPr>
              <a:t>:</a:t>
            </a:r>
            <a:r>
              <a:rPr lang="en-US" sz="1800" dirty="0">
                <a:solidFill>
                  <a:srgbClr val="262626"/>
                </a:solidFill>
                <a:latin typeface="Arial"/>
                <a:ea typeface="+mn-lt"/>
                <a:cs typeface="Arial"/>
              </a:rPr>
              <a:t> COO/IT Specialist</a:t>
            </a:r>
          </a:p>
          <a:p>
            <a:pPr marL="285750" indent="-285750">
              <a:lnSpc>
                <a:spcPct val="100000"/>
              </a:lnSpc>
              <a:buFont typeface="Arial,Sans-Serif"/>
              <a:buChar char="•"/>
            </a:pPr>
            <a:r>
              <a:rPr lang="en-US" sz="1800" dirty="0">
                <a:solidFill>
                  <a:srgbClr val="262626"/>
                </a:solidFill>
                <a:latin typeface="Arial"/>
                <a:ea typeface="+mn-lt"/>
                <a:cs typeface="Arial"/>
              </a:rPr>
              <a:t>Huda Nasir</a:t>
            </a:r>
            <a:r>
              <a:rPr lang="en-US" sz="1800" dirty="0">
                <a:latin typeface="Arial"/>
                <a:ea typeface="+mn-lt"/>
                <a:cs typeface="Arial"/>
              </a:rPr>
              <a:t>: PR/Social Media Specialist/SEO Manager</a:t>
            </a:r>
            <a:endParaRPr lang="en-US" sz="1800" dirty="0"/>
          </a:p>
        </p:txBody>
      </p:sp>
    </p:spTree>
    <p:extLst>
      <p:ext uri="{BB962C8B-B14F-4D97-AF65-F5344CB8AC3E}">
        <p14:creationId xmlns:p14="http://schemas.microsoft.com/office/powerpoint/2010/main" val="1561631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Background Fill">
            <a:extLst>
              <a:ext uri="{FF2B5EF4-FFF2-40B4-BE49-F238E27FC236}">
                <a16:creationId xmlns="" xmlns:a16="http://schemas.microsoft.com/office/drawing/2014/main" id="{B937640E-EF7A-4A6C-A950-D12B7D5C923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 xmlns:a16="http://schemas.microsoft.com/office/drawing/2014/main" id="{D72B6D96-D9A2-4E4A-8064-FCA9A1D3F64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EA233317-FB1C-6B05-2970-41D41E0015EE}"/>
              </a:ext>
            </a:extLst>
          </p:cNvPr>
          <p:cNvSpPr>
            <a:spLocks noGrp="1"/>
          </p:cNvSpPr>
          <p:nvPr>
            <p:ph type="title"/>
          </p:nvPr>
        </p:nvSpPr>
        <p:spPr>
          <a:xfrm>
            <a:off x="841248" y="810562"/>
            <a:ext cx="8197977" cy="314145"/>
          </a:xfrm>
        </p:spPr>
        <p:txBody>
          <a:bodyPr>
            <a:normAutofit fontScale="90000"/>
          </a:bodyPr>
          <a:lstStyle/>
          <a:p>
            <a:r>
              <a:rPr lang="en-US" b="1">
                <a:ea typeface="+mj-lt"/>
                <a:cs typeface="+mj-lt"/>
              </a:rPr>
              <a:t>Business Overview (Cont'd)</a:t>
            </a:r>
            <a:endParaRPr lang="en-US">
              <a:ea typeface="+mj-lt"/>
              <a:cs typeface="+mj-lt"/>
            </a:endParaRPr>
          </a:p>
        </p:txBody>
      </p:sp>
      <p:sp>
        <p:nvSpPr>
          <p:cNvPr id="3" name="Content Placeholder 2">
            <a:extLst>
              <a:ext uri="{FF2B5EF4-FFF2-40B4-BE49-F238E27FC236}">
                <a16:creationId xmlns="" xmlns:a16="http://schemas.microsoft.com/office/drawing/2014/main" id="{9220294E-5403-8674-2B17-113BCF6CD511}"/>
              </a:ext>
            </a:extLst>
          </p:cNvPr>
          <p:cNvSpPr>
            <a:spLocks noGrp="1"/>
          </p:cNvSpPr>
          <p:nvPr>
            <p:ph idx="1"/>
          </p:nvPr>
        </p:nvSpPr>
        <p:spPr>
          <a:xfrm>
            <a:off x="165513" y="2607655"/>
            <a:ext cx="10455221" cy="3534222"/>
          </a:xfrm>
        </p:spPr>
        <p:txBody>
          <a:bodyPr vert="horz" lIns="91440" tIns="45720" rIns="91440" bIns="45720" rtlCol="0" anchor="b">
            <a:noAutofit/>
          </a:bodyPr>
          <a:lstStyle/>
          <a:p>
            <a:pPr>
              <a:lnSpc>
                <a:spcPct val="100000"/>
              </a:lnSpc>
            </a:pPr>
            <a:r>
              <a:rPr lang="en-US" sz="1800" b="1">
                <a:ea typeface="+mn-lt"/>
                <a:cs typeface="+mn-lt"/>
              </a:rPr>
              <a:t>Vision:</a:t>
            </a:r>
            <a:endParaRPr lang="en-US" sz="1800" b="1"/>
          </a:p>
          <a:p>
            <a:pPr marL="285750" indent="-285750">
              <a:lnSpc>
                <a:spcPct val="100000"/>
              </a:lnSpc>
              <a:buFont typeface="Arial"/>
              <a:buChar char="•"/>
            </a:pPr>
            <a:r>
              <a:rPr lang="en-US" sz="1800">
                <a:ea typeface="+mn-lt"/>
                <a:cs typeface="+mn-lt"/>
              </a:rPr>
              <a:t>Aim to become the foremost name in home convenience and lifestyle enhancements.</a:t>
            </a:r>
            <a:endParaRPr lang="en-US" sz="1800"/>
          </a:p>
          <a:p>
            <a:pPr marL="285750" indent="-285750">
              <a:lnSpc>
                <a:spcPct val="100000"/>
              </a:lnSpc>
              <a:buFont typeface="Arial"/>
              <a:buChar char="•"/>
            </a:pPr>
            <a:r>
              <a:rPr lang="en-US" sz="1800">
                <a:ea typeface="+mn-lt"/>
                <a:cs typeface="+mn-lt"/>
              </a:rPr>
              <a:t>Strive to be the go-to source for innovative, practical, and high-quality products.</a:t>
            </a:r>
            <a:endParaRPr lang="en-US" sz="1800"/>
          </a:p>
          <a:p>
            <a:pPr marL="285750" indent="-285750">
              <a:lnSpc>
                <a:spcPct val="100000"/>
              </a:lnSpc>
              <a:buFont typeface="Arial"/>
              <a:buChar char="•"/>
            </a:pPr>
            <a:r>
              <a:rPr lang="en-US" sz="1800">
                <a:ea typeface="+mn-lt"/>
                <a:cs typeface="+mn-lt"/>
              </a:rPr>
              <a:t>Envision a future with </a:t>
            </a:r>
            <a:r>
              <a:rPr lang="en-US" sz="1800" err="1">
                <a:ea typeface="+mn-lt"/>
                <a:cs typeface="+mn-lt"/>
              </a:rPr>
              <a:t>HomePOV's</a:t>
            </a:r>
            <a:r>
              <a:rPr lang="en-US" sz="1800">
                <a:ea typeface="+mn-lt"/>
                <a:cs typeface="+mn-lt"/>
              </a:rPr>
              <a:t> workshop as a hub of creativity, innovation, and meticulous craftsmanship.</a:t>
            </a:r>
            <a:endParaRPr lang="en-US" sz="1800"/>
          </a:p>
          <a:p>
            <a:pPr marL="285750" indent="-285750">
              <a:lnSpc>
                <a:spcPct val="100000"/>
              </a:lnSpc>
              <a:buFont typeface="Arial"/>
              <a:buChar char="•"/>
            </a:pPr>
            <a:r>
              <a:rPr lang="en-US" sz="1800">
                <a:ea typeface="+mn-lt"/>
                <a:cs typeface="+mn-lt"/>
              </a:rPr>
              <a:t>Ultimate vision is to be a catalyst for transforming houses into harmonious and efficient homes.</a:t>
            </a:r>
            <a:endParaRPr lang="en-US" sz="1800"/>
          </a:p>
          <a:p>
            <a:pPr>
              <a:lnSpc>
                <a:spcPct val="100000"/>
              </a:lnSpc>
            </a:pPr>
            <a:r>
              <a:rPr lang="en-US" sz="1800" b="1">
                <a:ea typeface="+mn-lt"/>
                <a:cs typeface="+mn-lt"/>
              </a:rPr>
              <a:t>Brand Traits:</a:t>
            </a:r>
            <a:endParaRPr lang="en-US" sz="1800" b="1"/>
          </a:p>
          <a:p>
            <a:pPr marL="285750" indent="-285750">
              <a:lnSpc>
                <a:spcPct val="100000"/>
              </a:lnSpc>
              <a:buFont typeface="Arial"/>
              <a:buChar char="•"/>
            </a:pPr>
            <a:r>
              <a:rPr lang="en-US" sz="1800">
                <a:ea typeface="+mn-lt"/>
                <a:cs typeface="+mn-lt"/>
              </a:rPr>
              <a:t>Embodies innovation, practicality, and high-quality craftsmanship.</a:t>
            </a:r>
            <a:endParaRPr lang="en-US" sz="1800"/>
          </a:p>
          <a:p>
            <a:pPr marL="285750" indent="-285750">
              <a:lnSpc>
                <a:spcPct val="100000"/>
              </a:lnSpc>
              <a:buFont typeface="Arial"/>
              <a:buChar char="•"/>
            </a:pPr>
            <a:r>
              <a:rPr lang="en-US" sz="1800">
                <a:ea typeface="+mn-lt"/>
                <a:cs typeface="+mn-lt"/>
              </a:rPr>
              <a:t>Aspires to be at the forefront of home convenience and lifestyle enhancements.</a:t>
            </a:r>
            <a:endParaRPr lang="en-US" sz="1800"/>
          </a:p>
          <a:p>
            <a:pPr marL="285750" indent="-285750">
              <a:lnSpc>
                <a:spcPct val="100000"/>
              </a:lnSpc>
              <a:buFont typeface="Arial"/>
              <a:buChar char="•"/>
            </a:pPr>
            <a:r>
              <a:rPr lang="en-US" sz="1800">
                <a:ea typeface="+mn-lt"/>
                <a:cs typeface="+mn-lt"/>
              </a:rPr>
              <a:t>Envisions a future where the workshop pushes boundaries and sets new industry standards.</a:t>
            </a:r>
            <a:endParaRPr lang="en-US" sz="1800"/>
          </a:p>
          <a:p>
            <a:pPr marL="285750" indent="-285750">
              <a:lnSpc>
                <a:spcPct val="100000"/>
              </a:lnSpc>
              <a:buFont typeface="Arial"/>
              <a:buChar char="•"/>
            </a:pPr>
            <a:r>
              <a:rPr lang="en-US" sz="1800">
                <a:ea typeface="+mn-lt"/>
                <a:cs typeface="+mn-lt"/>
              </a:rPr>
              <a:t>Strives to transform houses into harmonious and efficient homes, maintaining a reputation for innovation.</a:t>
            </a:r>
            <a:endParaRPr lang="en-US" sz="1800"/>
          </a:p>
          <a:p>
            <a:pPr marL="285750" indent="-285750">
              <a:lnSpc>
                <a:spcPct val="100000"/>
              </a:lnSpc>
              <a:buFont typeface="Arial"/>
              <a:buChar char="•"/>
            </a:pPr>
            <a:endParaRPr lang="en-US" sz="1600"/>
          </a:p>
        </p:txBody>
      </p:sp>
      <p:sp>
        <p:nvSpPr>
          <p:cNvPr id="30" name="Freeform: Shape 29">
            <a:extLst>
              <a:ext uri="{FF2B5EF4-FFF2-40B4-BE49-F238E27FC236}">
                <a16:creationId xmlns="" xmlns:a16="http://schemas.microsoft.com/office/drawing/2014/main" id="{64ADF8E3-1B35-4C33-95FB-BAAD781AF74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9258188" y="0"/>
            <a:ext cx="2933812" cy="2750153"/>
          </a:xfrm>
          <a:custGeom>
            <a:avLst/>
            <a:gdLst>
              <a:gd name="connsiteX0" fmla="*/ 1067830 w 2933812"/>
              <a:gd name="connsiteY0" fmla="*/ 776732 h 2750153"/>
              <a:gd name="connsiteX1" fmla="*/ 1305537 w 2933812"/>
              <a:gd name="connsiteY1" fmla="*/ 842083 h 2750153"/>
              <a:gd name="connsiteX2" fmla="*/ 1421053 w 2933812"/>
              <a:gd name="connsiteY2" fmla="*/ 1397856 h 2750153"/>
              <a:gd name="connsiteX3" fmla="*/ 865267 w 2933812"/>
              <a:gd name="connsiteY3" fmla="*/ 1513301 h 2750153"/>
              <a:gd name="connsiteX4" fmla="*/ 749819 w 2933812"/>
              <a:gd name="connsiteY4" fmla="*/ 957568 h 2750153"/>
              <a:gd name="connsiteX5" fmla="*/ 836727 w 2933812"/>
              <a:gd name="connsiteY5" fmla="*/ 862679 h 2750153"/>
              <a:gd name="connsiteX6" fmla="*/ 1067830 w 2933812"/>
              <a:gd name="connsiteY6" fmla="*/ 776732 h 2750153"/>
              <a:gd name="connsiteX7" fmla="*/ 209205 w 2933812"/>
              <a:gd name="connsiteY7" fmla="*/ 551704 h 2750153"/>
              <a:gd name="connsiteX8" fmla="*/ 328901 w 2933812"/>
              <a:gd name="connsiteY8" fmla="*/ 567267 h 2750153"/>
              <a:gd name="connsiteX9" fmla="*/ 460887 w 2933812"/>
              <a:gd name="connsiteY9" fmla="*/ 878648 h 2750153"/>
              <a:gd name="connsiteX10" fmla="*/ 149506 w 2933812"/>
              <a:gd name="connsiteY10" fmla="*/ 1010633 h 2750153"/>
              <a:gd name="connsiteX11" fmla="*/ 17517 w 2933812"/>
              <a:gd name="connsiteY11" fmla="*/ 699260 h 2750153"/>
              <a:gd name="connsiteX12" fmla="*/ 97142 w 2933812"/>
              <a:gd name="connsiteY12" fmla="*/ 596577 h 2750153"/>
              <a:gd name="connsiteX13" fmla="*/ 209205 w 2933812"/>
              <a:gd name="connsiteY13" fmla="*/ 551704 h 2750153"/>
              <a:gd name="connsiteX14" fmla="*/ 603014 w 2933812"/>
              <a:gd name="connsiteY14" fmla="*/ 0 h 2750153"/>
              <a:gd name="connsiteX15" fmla="*/ 2933812 w 2933812"/>
              <a:gd name="connsiteY15" fmla="*/ 0 h 2750153"/>
              <a:gd name="connsiteX16" fmla="*/ 2933812 w 2933812"/>
              <a:gd name="connsiteY16" fmla="*/ 2748233 h 2750153"/>
              <a:gd name="connsiteX17" fmla="*/ 2877044 w 2933812"/>
              <a:gd name="connsiteY17" fmla="*/ 2704219 h 2750153"/>
              <a:gd name="connsiteX18" fmla="*/ 1987800 w 2933812"/>
              <a:gd name="connsiteY18" fmla="*/ 2707378 h 2750153"/>
              <a:gd name="connsiteX19" fmla="*/ 1571775 w 2933812"/>
              <a:gd name="connsiteY19" fmla="*/ 2085562 h 2750153"/>
              <a:gd name="connsiteX20" fmla="*/ 2085622 w 2933812"/>
              <a:gd name="connsiteY20" fmla="*/ 1038354 h 2750153"/>
              <a:gd name="connsiteX21" fmla="*/ 1614635 w 2933812"/>
              <a:gd name="connsiteY21" fmla="*/ 560521 h 2750153"/>
              <a:gd name="connsiteX22" fmla="*/ 825009 w 2933812"/>
              <a:gd name="connsiteY22" fmla="*/ 518839 h 2750153"/>
              <a:gd name="connsiteX23" fmla="*/ 599925 w 2933812"/>
              <a:gd name="connsiteY23" fmla="*/ 14372 h 2750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933812" h="2750153">
                <a:moveTo>
                  <a:pt x="1067830" y="776732"/>
                </a:moveTo>
                <a:cubicBezTo>
                  <a:pt x="1150031" y="773119"/>
                  <a:pt x="1233332" y="794722"/>
                  <a:pt x="1305537" y="842083"/>
                </a:cubicBezTo>
                <a:cubicBezTo>
                  <a:pt x="1490941" y="963689"/>
                  <a:pt x="1542616" y="1212493"/>
                  <a:pt x="1421053" y="1397856"/>
                </a:cubicBezTo>
                <a:cubicBezTo>
                  <a:pt x="1299424" y="1583173"/>
                  <a:pt x="1050671" y="1634906"/>
                  <a:pt x="865267" y="1513301"/>
                </a:cubicBezTo>
                <a:cubicBezTo>
                  <a:pt x="679936" y="1391729"/>
                  <a:pt x="628260" y="1142925"/>
                  <a:pt x="749819" y="957568"/>
                </a:cubicBezTo>
                <a:cubicBezTo>
                  <a:pt x="773570" y="921529"/>
                  <a:pt x="802922" y="889506"/>
                  <a:pt x="836727" y="862679"/>
                </a:cubicBezTo>
                <a:cubicBezTo>
                  <a:pt x="904529" y="809175"/>
                  <a:pt x="985629" y="780345"/>
                  <a:pt x="1067830" y="776732"/>
                </a:cubicBezTo>
                <a:close/>
                <a:moveTo>
                  <a:pt x="209205" y="551704"/>
                </a:moveTo>
                <a:cubicBezTo>
                  <a:pt x="249147" y="546653"/>
                  <a:pt x="290360" y="551675"/>
                  <a:pt x="328901" y="567267"/>
                </a:cubicBezTo>
                <a:cubicBezTo>
                  <a:pt x="451346" y="616809"/>
                  <a:pt x="510410" y="756201"/>
                  <a:pt x="460887" y="878648"/>
                </a:cubicBezTo>
                <a:cubicBezTo>
                  <a:pt x="411366" y="1001087"/>
                  <a:pt x="271948" y="1060182"/>
                  <a:pt x="149506" y="1010633"/>
                </a:cubicBezTo>
                <a:cubicBezTo>
                  <a:pt x="27060" y="961092"/>
                  <a:pt x="-32003" y="821699"/>
                  <a:pt x="17517" y="699260"/>
                </a:cubicBezTo>
                <a:cubicBezTo>
                  <a:pt x="34058" y="658332"/>
                  <a:pt x="61655" y="622811"/>
                  <a:pt x="97142" y="596577"/>
                </a:cubicBezTo>
                <a:cubicBezTo>
                  <a:pt x="130594" y="571878"/>
                  <a:pt x="169264" y="556754"/>
                  <a:pt x="209205" y="551704"/>
                </a:cubicBezTo>
                <a:close/>
                <a:moveTo>
                  <a:pt x="603014" y="0"/>
                </a:moveTo>
                <a:lnTo>
                  <a:pt x="2933812" y="0"/>
                </a:lnTo>
                <a:lnTo>
                  <a:pt x="2933812" y="2748233"/>
                </a:lnTo>
                <a:lnTo>
                  <a:pt x="2877044" y="2704219"/>
                </a:lnTo>
                <a:cubicBezTo>
                  <a:pt x="2590402" y="2543052"/>
                  <a:pt x="2331640" y="2859871"/>
                  <a:pt x="1987800" y="2707378"/>
                </a:cubicBezTo>
                <a:cubicBezTo>
                  <a:pt x="1763640" y="2607782"/>
                  <a:pt x="1580044" y="2342268"/>
                  <a:pt x="1571775" y="2085562"/>
                </a:cubicBezTo>
                <a:cubicBezTo>
                  <a:pt x="1556983" y="1612648"/>
                  <a:pt x="2147977" y="1430482"/>
                  <a:pt x="2085622" y="1038354"/>
                </a:cubicBezTo>
                <a:cubicBezTo>
                  <a:pt x="2048252" y="804151"/>
                  <a:pt x="1799013" y="625551"/>
                  <a:pt x="1614635" y="560521"/>
                </a:cubicBezTo>
                <a:cubicBezTo>
                  <a:pt x="1263737" y="436354"/>
                  <a:pt x="1061091" y="667936"/>
                  <a:pt x="825009" y="518839"/>
                </a:cubicBezTo>
                <a:cubicBezTo>
                  <a:pt x="671642" y="421917"/>
                  <a:pt x="576178" y="209445"/>
                  <a:pt x="599925" y="1437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endParaRPr>
          </a:p>
        </p:txBody>
      </p:sp>
    </p:spTree>
    <p:extLst>
      <p:ext uri="{BB962C8B-B14F-4D97-AF65-F5344CB8AC3E}">
        <p14:creationId xmlns:p14="http://schemas.microsoft.com/office/powerpoint/2010/main" val="3632336168"/>
      </p:ext>
    </p:extLst>
  </p:cSld>
  <p:clrMapOvr>
    <a:masterClrMapping/>
  </p:clrMapOvr>
</p:sld>
</file>

<file path=ppt/theme/theme1.xml><?xml version="1.0" encoding="utf-8"?>
<a:theme xmlns:a="http://schemas.openxmlformats.org/drawingml/2006/main" name="SplashVTI">
  <a:themeElements>
    <a:clrScheme name="Custom 11">
      <a:dk1>
        <a:srgbClr val="262626"/>
      </a:dk1>
      <a:lt1>
        <a:sysClr val="window" lastClr="FFFFFF"/>
      </a:lt1>
      <a:dk2>
        <a:srgbClr val="2F333D"/>
      </a:dk2>
      <a:lt2>
        <a:srgbClr val="E9F3F3"/>
      </a:lt2>
      <a:accent1>
        <a:srgbClr val="1EBE9B"/>
      </a:accent1>
      <a:accent2>
        <a:srgbClr val="FD8686"/>
      </a:accent2>
      <a:accent3>
        <a:srgbClr val="0AC8AD"/>
      </a:accent3>
      <a:accent4>
        <a:srgbClr val="E69500"/>
      </a:accent4>
      <a:accent5>
        <a:srgbClr val="EC4E70"/>
      </a:accent5>
      <a:accent6>
        <a:srgbClr val="794DFF"/>
      </a:accent6>
      <a:hlink>
        <a:srgbClr val="3E8FF1"/>
      </a:hlink>
      <a:folHlink>
        <a:srgbClr val="939393"/>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emplate>office theme</Template>
  <TotalTime>1</TotalTime>
  <Words>1381</Words>
  <Application>Microsoft Office PowerPoint</Application>
  <PresentationFormat>Widescreen</PresentationFormat>
  <Paragraphs>262</Paragraphs>
  <Slides>29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Arial,Sans-Serif</vt:lpstr>
      <vt:lpstr>Avenir Next LT Pro</vt:lpstr>
      <vt:lpstr>Calibri Light</vt:lpstr>
      <vt:lpstr>Courier New</vt:lpstr>
      <vt:lpstr>Posterama</vt:lpstr>
      <vt:lpstr>Segoe UI</vt:lpstr>
      <vt:lpstr>Segoe UI Semilight</vt:lpstr>
      <vt:lpstr>Times New Roman</vt:lpstr>
      <vt:lpstr>SplashVTI</vt:lpstr>
      <vt:lpstr>Marketing Plan HomePOV</vt:lpstr>
      <vt:lpstr>Brand Logo :</vt:lpstr>
      <vt:lpstr>Facebook Page https://www.facebook.com/hoomepov1/</vt:lpstr>
      <vt:lpstr>Instagram Page https://www.instagram.com/homepovofficial?igsh=NnZoYmwwaXdyZG9x </vt:lpstr>
      <vt:lpstr>Web Page</vt:lpstr>
      <vt:lpstr>Executive Summary</vt:lpstr>
      <vt:lpstr>Business Overview</vt:lpstr>
      <vt:lpstr>Business Overview (Cont'd): </vt:lpstr>
      <vt:lpstr>Business Overview (Cont'd)</vt:lpstr>
      <vt:lpstr> Competitive Market Analysis </vt:lpstr>
      <vt:lpstr> Competitive Market Analysis (Cont'd)</vt:lpstr>
      <vt:lpstr>Niche Selection Strategy</vt:lpstr>
      <vt:lpstr>Industry reports </vt:lpstr>
      <vt:lpstr>Industry reports (Cont'd) </vt:lpstr>
      <vt:lpstr>Shopping </vt:lpstr>
      <vt:lpstr>Shopping </vt:lpstr>
      <vt:lpstr>Shopping </vt:lpstr>
      <vt:lpstr>    SWOT Analysis: </vt:lpstr>
      <vt:lpstr>Marketing Mix of the Company: </vt:lpstr>
      <vt:lpstr>Marketing Mix of the Company (Cont'd)</vt:lpstr>
      <vt:lpstr>Products and Offers: </vt:lpstr>
      <vt:lpstr>Products and Offers (Cont'd)</vt:lpstr>
      <vt:lpstr>Marketing Plan and Operations:  </vt:lpstr>
      <vt:lpstr>Which Channel Is Best For You?</vt:lpstr>
      <vt:lpstr>Which Channel Is Best For You?   </vt:lpstr>
      <vt:lpstr>  Demographics:</vt:lpstr>
      <vt:lpstr>Ad Spending: </vt:lpstr>
      <vt:lpstr>Performance: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Muhammad Mashood</cp:lastModifiedBy>
  <cp:revision>445</cp:revision>
  <dcterms:created xsi:type="dcterms:W3CDTF">2024-01-16T08:47:07Z</dcterms:created>
  <dcterms:modified xsi:type="dcterms:W3CDTF">2024-01-16T14:11:31Z</dcterms:modified>
</cp:coreProperties>
</file>