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57" r:id="rId3"/>
    <p:sldId id="258" r:id="rId4"/>
    <p:sldId id="259" r:id="rId5"/>
    <p:sldId id="260" r:id="rId6"/>
    <p:sldId id="261" r:id="rId7"/>
    <p:sldId id="262" r:id="rId8"/>
    <p:sldId id="263" r:id="rId9"/>
    <p:sldId id="264" r:id="rId10"/>
    <p:sldId id="265" r:id="rId11"/>
    <p:sldId id="273" r:id="rId12"/>
    <p:sldId id="274" r:id="rId13"/>
    <p:sldId id="266" r:id="rId14"/>
    <p:sldId id="267" r:id="rId15"/>
    <p:sldId id="268" r:id="rId16"/>
    <p:sldId id="269" r:id="rId17"/>
    <p:sldId id="270" r:id="rId18"/>
    <p:sldId id="271" r:id="rId19"/>
    <p:sldId id="272" r:id="rId20"/>
    <p:sldId id="276" r:id="rId21"/>
    <p:sldId id="275"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DA78473-C612-4001-8CE9-9D2AABA282E3}" v="196" dt="2024-01-16T18:07:09.676"/>
    <p1510:client id="{E15C256F-A0A6-836B-69FF-464A09D0BA79}" v="1322" dt="2024-01-16T19:49:11.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74" d="100"/>
          <a:sy n="74" d="100"/>
        </p:scale>
        <p:origin x="37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dirty="0"/>
              <a:t>Click to edit Master title style</a:t>
            </a:r>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213122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546047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56601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0740651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dirty="0"/>
              <a:t>Click to edit Master title style</a:t>
            </a:r>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1880670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222036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Date Placeholder 1"/>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1348703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Click to edit Master title style</a:t>
            </a:r>
          </a:p>
        </p:txBody>
      </p:sp>
      <p:sp>
        <p:nvSpPr>
          <p:cNvPr id="2" name="Date Placeholder 1"/>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34607005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8166662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dirty="0"/>
              <a:t>Click to edit Master title style</a:t>
            </a:r>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4050998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dirty="0"/>
              <a:t>Click to edit Master title style</a:t>
            </a:r>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1/17/2024</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2108832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dirty="0"/>
              <a:t>Click to edit Master title style</a:t>
            </a:r>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5586B75A-687E-405C-8A0B-8D00578BA2C3}" type="datetimeFigureOut">
              <a:rPr lang="en-US" dirty="0"/>
              <a:pPr/>
              <a:t>1/17/2024</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2016299813"/>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ftr="0" dt="0"/>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instagram.com/_customize.corner?igsh=MTRjamgwOTg2bTV2Ng==" TargetMode="External"/><Relationship Id="rId2" Type="http://schemas.openxmlformats.org/officeDocument/2006/relationships/hyperlink" Target="https://globalhillsllc.com/" TargetMode="External"/><Relationship Id="rId1" Type="http://schemas.openxmlformats.org/officeDocument/2006/relationships/slideLayout" Target="../slideLayouts/slideLayout2.xml"/><Relationship Id="rId4" Type="http://schemas.openxmlformats.org/officeDocument/2006/relationships/hyperlink" Target="https://forms.gle/xsCqAtjJvuNtKV937"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xmlns="" id="{43162304-DA60-4C31-9E2B-E22F8DA75FF5}"/>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8" name="Rectangle 27">
            <a:extLst>
              <a:ext uri="{FF2B5EF4-FFF2-40B4-BE49-F238E27FC236}">
                <a16:creationId xmlns:a16="http://schemas.microsoft.com/office/drawing/2014/main" xmlns="" id="{C4AE1EFF-264A-4A42-BEA1-0E875F40D74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30" name="Rectangle 29">
            <a:extLst>
              <a:ext uri="{FF2B5EF4-FFF2-40B4-BE49-F238E27FC236}">
                <a16:creationId xmlns:a16="http://schemas.microsoft.com/office/drawing/2014/main" xmlns="" id="{5DB23C2B-2054-4D8B-9E98-9190F8E05E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xmlns="" id="{8797B5BC-9873-45F9-97D6-298FB5AF0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94260" y="1683144"/>
            <a:ext cx="2774922" cy="3491712"/>
          </a:xfrm>
        </p:spPr>
        <p:txBody>
          <a:bodyPr vert="horz" lIns="91440" tIns="45720" rIns="91440" bIns="45720" rtlCol="0" anchor="ctr">
            <a:normAutofit/>
          </a:bodyPr>
          <a:lstStyle/>
          <a:p>
            <a:r>
              <a:rPr lang="en-US" sz="3600" spc="-60" err="1">
                <a:latin typeface="Times New Roman"/>
                <a:cs typeface="Times New Roman"/>
              </a:rPr>
              <a:t>Markerting</a:t>
            </a:r>
            <a:r>
              <a:rPr lang="en-US" sz="3600" spc="-60" dirty="0">
                <a:latin typeface="Times New Roman"/>
                <a:cs typeface="Times New Roman"/>
              </a:rPr>
              <a:t> Assignment</a:t>
            </a:r>
          </a:p>
        </p:txBody>
      </p:sp>
      <p:sp>
        <p:nvSpPr>
          <p:cNvPr id="3" name="Subtitle 2"/>
          <p:cNvSpPr>
            <a:spLocks noGrp="1"/>
          </p:cNvSpPr>
          <p:nvPr>
            <p:ph type="subTitle" idx="1"/>
          </p:nvPr>
        </p:nvSpPr>
        <p:spPr>
          <a:xfrm>
            <a:off x="4361606" y="1683143"/>
            <a:ext cx="6627377" cy="3491713"/>
          </a:xfrm>
        </p:spPr>
        <p:txBody>
          <a:bodyPr vert="horz" lIns="91440" tIns="45720" rIns="91440" bIns="45720" rtlCol="0" anchor="ctr">
            <a:normAutofit/>
          </a:bodyPr>
          <a:lstStyle/>
          <a:p>
            <a:r>
              <a:rPr lang="en-US" dirty="0">
                <a:solidFill>
                  <a:schemeClr val="tx1">
                    <a:lumMod val="65000"/>
                    <a:lumOff val="35000"/>
                  </a:schemeClr>
                </a:solidFill>
                <a:latin typeface="Times New Roman"/>
                <a:cs typeface="Times New Roman"/>
              </a:rPr>
              <a:t>  Group </a:t>
            </a:r>
            <a:r>
              <a:rPr lang="en-US" dirty="0" err="1">
                <a:solidFill>
                  <a:schemeClr val="tx1">
                    <a:lumMod val="65000"/>
                    <a:lumOff val="35000"/>
                  </a:schemeClr>
                </a:solidFill>
                <a:latin typeface="Times New Roman"/>
                <a:cs typeface="Times New Roman"/>
              </a:rPr>
              <a:t>memebers</a:t>
            </a:r>
            <a:r>
              <a:rPr lang="en-US" dirty="0">
                <a:solidFill>
                  <a:schemeClr val="tx1">
                    <a:lumMod val="65000"/>
                    <a:lumOff val="35000"/>
                  </a:schemeClr>
                </a:solidFill>
                <a:latin typeface="Times New Roman"/>
                <a:cs typeface="Times New Roman"/>
              </a:rPr>
              <a:t>:</a:t>
            </a:r>
            <a:endParaRPr lang="en-US">
              <a:solidFill>
                <a:schemeClr val="tx1">
                  <a:lumMod val="65000"/>
                  <a:lumOff val="35000"/>
                </a:schemeClr>
              </a:solidFill>
            </a:endParaRPr>
          </a:p>
          <a:p>
            <a:pPr indent="-182880">
              <a:buFont typeface="Wingdings 2" pitchFamily="18" charset="2"/>
              <a:buChar char=""/>
            </a:pPr>
            <a:r>
              <a:rPr lang="en-US" dirty="0">
                <a:solidFill>
                  <a:schemeClr val="tx1">
                    <a:lumMod val="65000"/>
                    <a:lumOff val="35000"/>
                  </a:schemeClr>
                </a:solidFill>
                <a:latin typeface="Times New Roman"/>
                <a:cs typeface="Times New Roman"/>
              </a:rPr>
              <a:t>M. Daniyaal     20B-119-CS</a:t>
            </a:r>
          </a:p>
          <a:p>
            <a:pPr indent="-182880">
              <a:buFont typeface="Wingdings 2" pitchFamily="18" charset="2"/>
              <a:buChar char=""/>
            </a:pPr>
            <a:r>
              <a:rPr lang="en-US" err="1">
                <a:solidFill>
                  <a:schemeClr val="tx1">
                    <a:lumMod val="65000"/>
                    <a:lumOff val="35000"/>
                  </a:schemeClr>
                </a:solidFill>
                <a:latin typeface="Times New Roman"/>
                <a:cs typeface="Times New Roman"/>
              </a:rPr>
              <a:t>M.Hassaan</a:t>
            </a:r>
            <a:r>
              <a:rPr lang="en-US" dirty="0">
                <a:solidFill>
                  <a:schemeClr val="tx1">
                    <a:lumMod val="65000"/>
                    <a:lumOff val="35000"/>
                  </a:schemeClr>
                </a:solidFill>
                <a:latin typeface="Times New Roman"/>
                <a:cs typeface="Times New Roman"/>
              </a:rPr>
              <a:t> </a:t>
            </a:r>
            <a:r>
              <a:rPr lang="en-US" err="1">
                <a:solidFill>
                  <a:schemeClr val="tx1">
                    <a:lumMod val="65000"/>
                    <a:lumOff val="35000"/>
                  </a:schemeClr>
                </a:solidFill>
                <a:latin typeface="Times New Roman"/>
                <a:cs typeface="Times New Roman"/>
              </a:rPr>
              <a:t>Shoukat</a:t>
            </a:r>
            <a:r>
              <a:rPr lang="en-US" dirty="0">
                <a:solidFill>
                  <a:schemeClr val="tx1">
                    <a:lumMod val="65000"/>
                    <a:lumOff val="35000"/>
                  </a:schemeClr>
                </a:solidFill>
                <a:latin typeface="Times New Roman"/>
                <a:cs typeface="Times New Roman"/>
              </a:rPr>
              <a:t>  20B-031-CS</a:t>
            </a:r>
          </a:p>
          <a:p>
            <a:pPr indent="-182880">
              <a:buFont typeface="Wingdings 2" pitchFamily="18" charset="2"/>
              <a:buChar char=""/>
            </a:pPr>
            <a:r>
              <a:rPr lang="en-US" err="1">
                <a:solidFill>
                  <a:schemeClr val="tx1">
                    <a:lumMod val="65000"/>
                    <a:lumOff val="35000"/>
                  </a:schemeClr>
                </a:solidFill>
                <a:latin typeface="Times New Roman"/>
                <a:cs typeface="Times New Roman"/>
              </a:rPr>
              <a:t>M.Moin</a:t>
            </a:r>
            <a:r>
              <a:rPr lang="en-US" dirty="0">
                <a:solidFill>
                  <a:schemeClr val="tx1">
                    <a:lumMod val="65000"/>
                    <a:lumOff val="35000"/>
                  </a:schemeClr>
                </a:solidFill>
                <a:latin typeface="Times New Roman"/>
                <a:cs typeface="Times New Roman"/>
              </a:rPr>
              <a:t> Tabani    20B-016-CS</a:t>
            </a:r>
          </a:p>
        </p:txBody>
      </p:sp>
      <p:sp>
        <p:nvSpPr>
          <p:cNvPr id="34" name="Freeform: Shape 33">
            <a:extLst>
              <a:ext uri="{FF2B5EF4-FFF2-40B4-BE49-F238E27FC236}">
                <a16:creationId xmlns:a16="http://schemas.microsoft.com/office/drawing/2014/main" xmlns="" id="{665C2FCD-09A4-4B4B-AA73-F330DFE91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5F5962C0-78A5-6476-C3F9-F934517718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E84A3D2-FEBC-670F-1B62-12AE3D5CF067}"/>
              </a:ext>
            </a:extLst>
          </p:cNvPr>
          <p:cNvSpPr>
            <a:spLocks noGrp="1"/>
          </p:cNvSpPr>
          <p:nvPr>
            <p:ph type="title"/>
          </p:nvPr>
        </p:nvSpPr>
        <p:spPr>
          <a:xfrm>
            <a:off x="252919" y="1123837"/>
            <a:ext cx="3263783" cy="4601183"/>
          </a:xfrm>
        </p:spPr>
        <p:txBody>
          <a:bodyPr/>
          <a:lstStyle/>
          <a:p>
            <a:pPr algn="just"/>
            <a:r>
              <a:rPr lang="en-US" sz="2800" b="1" dirty="0">
                <a:latin typeface="Times New Roman"/>
                <a:cs typeface="Times New Roman"/>
              </a:rPr>
              <a:t>COMPETITIVE MARKET ANALYSIS: </a:t>
            </a:r>
            <a:endParaRPr lang="en-US" sz="2800" dirty="0">
              <a:latin typeface="Times New Roman"/>
              <a:cs typeface="Times New Roman"/>
            </a:endParaRPr>
          </a:p>
          <a:p>
            <a:endParaRPr lang="en-US" dirty="0"/>
          </a:p>
        </p:txBody>
      </p:sp>
      <p:sp>
        <p:nvSpPr>
          <p:cNvPr id="5" name="Content Placeholder 4">
            <a:extLst>
              <a:ext uri="{FF2B5EF4-FFF2-40B4-BE49-F238E27FC236}">
                <a16:creationId xmlns:a16="http://schemas.microsoft.com/office/drawing/2014/main" xmlns="" id="{E18BFA73-E8A6-A408-4B21-572860AE1EEC}"/>
              </a:ext>
            </a:extLst>
          </p:cNvPr>
          <p:cNvSpPr>
            <a:spLocks noGrp="1"/>
          </p:cNvSpPr>
          <p:nvPr>
            <p:ph idx="1"/>
          </p:nvPr>
        </p:nvSpPr>
        <p:spPr>
          <a:xfrm>
            <a:off x="3869268" y="274637"/>
            <a:ext cx="7315200" cy="6587129"/>
          </a:xfrm>
        </p:spPr>
        <p:txBody>
          <a:bodyPr>
            <a:normAutofit/>
          </a:bodyPr>
          <a:lstStyle/>
          <a:p>
            <a:pPr algn="just">
              <a:buFont typeface="Arial" pitchFamily="18" charset="2"/>
              <a:buChar char="•"/>
            </a:pPr>
            <a:r>
              <a:rPr lang="en-US" sz="2400" b="1" dirty="0">
                <a:latin typeface="Times New Roman"/>
                <a:cs typeface="Times New Roman"/>
              </a:rPr>
              <a:t>MARKET SEGMENT</a:t>
            </a:r>
            <a:endParaRPr lang="en-US" sz="2400" dirty="0">
              <a:latin typeface="Times New Roman"/>
              <a:cs typeface="Times New Roman"/>
            </a:endParaRPr>
          </a:p>
          <a:p>
            <a:pPr algn="just">
              <a:buFont typeface="Arial" pitchFamily="18" charset="2"/>
              <a:buChar char="•"/>
            </a:pPr>
            <a:r>
              <a:rPr lang="en-US" sz="2400" b="1" dirty="0">
                <a:latin typeface="Times New Roman"/>
                <a:cs typeface="Times New Roman"/>
              </a:rPr>
              <a:t>NICHE SELECTION</a:t>
            </a:r>
            <a:endParaRPr lang="en-US" sz="2400" dirty="0">
              <a:latin typeface="Times New Roman"/>
              <a:cs typeface="Times New Roman"/>
            </a:endParaRPr>
          </a:p>
          <a:p>
            <a:pPr algn="just">
              <a:buFont typeface="Arial" pitchFamily="18" charset="2"/>
              <a:buChar char="•"/>
            </a:pPr>
            <a:r>
              <a:rPr lang="en-US" sz="2400" b="1" dirty="0">
                <a:latin typeface="Times New Roman"/>
                <a:cs typeface="Times New Roman"/>
              </a:rPr>
              <a:t>TARGET MARKET</a:t>
            </a:r>
            <a:endParaRPr lang="en-US" sz="2400" dirty="0">
              <a:latin typeface="Times New Roman"/>
              <a:cs typeface="Times New Roman"/>
            </a:endParaRPr>
          </a:p>
          <a:p>
            <a:pPr algn="just">
              <a:buFont typeface="Arial" pitchFamily="18" charset="2"/>
              <a:buChar char="•"/>
            </a:pPr>
            <a:r>
              <a:rPr lang="en-US" sz="2400" b="1" dirty="0">
                <a:latin typeface="Times New Roman"/>
                <a:cs typeface="Times New Roman"/>
              </a:rPr>
              <a:t>COMPETITION</a:t>
            </a:r>
            <a:endParaRPr lang="en-US" sz="2400" dirty="0"/>
          </a:p>
          <a:p>
            <a:pPr marL="0" indent="0" algn="just">
              <a:buNone/>
            </a:pPr>
            <a:endParaRPr lang="en-US" b="1" dirty="0">
              <a:latin typeface="Times New Roman"/>
              <a:cs typeface="Times New Roman"/>
            </a:endParaRPr>
          </a:p>
          <a:p>
            <a:pPr>
              <a:buFont typeface="Arial" pitchFamily="18" charset="2"/>
              <a:buChar char="•"/>
            </a:pPr>
            <a:endParaRPr lang="en-US" dirty="0"/>
          </a:p>
        </p:txBody>
      </p:sp>
    </p:spTree>
    <p:extLst>
      <p:ext uri="{BB962C8B-B14F-4D97-AF65-F5344CB8AC3E}">
        <p14:creationId xmlns:p14="http://schemas.microsoft.com/office/powerpoint/2010/main" val="30076211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2C1C19B-9AB7-A520-350B-C022071FB31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0269F1B6-BF9E-8678-7A75-95F958EB2E21}"/>
              </a:ext>
            </a:extLst>
          </p:cNvPr>
          <p:cNvSpPr>
            <a:spLocks noGrp="1"/>
          </p:cNvSpPr>
          <p:nvPr>
            <p:ph idx="1"/>
          </p:nvPr>
        </p:nvSpPr>
        <p:spPr/>
        <p:txBody>
          <a:bodyPr/>
          <a:lstStyle/>
          <a:p>
            <a:pPr marL="0" indent="0" algn="just">
              <a:buNone/>
            </a:pPr>
            <a:r>
              <a:rPr lang="en-US" dirty="0">
                <a:latin typeface="Times New Roman"/>
                <a:cs typeface="Times New Roman"/>
              </a:rPr>
              <a:t>· </a:t>
            </a:r>
            <a:r>
              <a:rPr lang="en-US" b="1" dirty="0">
                <a:latin typeface="Times New Roman"/>
                <a:cs typeface="Times New Roman"/>
              </a:rPr>
              <a:t>MARKET SEGMENT:</a:t>
            </a:r>
            <a:endParaRPr lang="en-US" dirty="0">
              <a:latin typeface="Times New Roman"/>
              <a:cs typeface="Times New Roman"/>
            </a:endParaRPr>
          </a:p>
          <a:p>
            <a:r>
              <a:rPr lang="en-US" dirty="0">
                <a:latin typeface="Times New Roman"/>
                <a:cs typeface="Times New Roman"/>
              </a:rPr>
              <a:t>Corporate Clients</a:t>
            </a:r>
          </a:p>
          <a:p>
            <a:r>
              <a:rPr lang="en-US" dirty="0">
                <a:latin typeface="Times New Roman"/>
                <a:cs typeface="Times New Roman"/>
              </a:rPr>
              <a:t>Events and Celebrations</a:t>
            </a:r>
          </a:p>
          <a:p>
            <a:r>
              <a:rPr lang="en-US" dirty="0">
                <a:latin typeface="Times New Roman"/>
                <a:cs typeface="Times New Roman"/>
              </a:rPr>
              <a:t>Fashion Apparel</a:t>
            </a:r>
          </a:p>
          <a:p>
            <a:r>
              <a:rPr lang="en-US" dirty="0">
                <a:latin typeface="Times New Roman"/>
                <a:cs typeface="Times New Roman"/>
              </a:rPr>
              <a:t>Sports Enthusiasts</a:t>
            </a:r>
          </a:p>
          <a:p>
            <a:r>
              <a:rPr lang="en-US" dirty="0">
                <a:latin typeface="Times New Roman"/>
                <a:cs typeface="Times New Roman"/>
              </a:rPr>
              <a:t>School And Universities</a:t>
            </a:r>
          </a:p>
          <a:p>
            <a:r>
              <a:rPr lang="en-US" dirty="0">
                <a:latin typeface="Times New Roman"/>
                <a:cs typeface="Times New Roman"/>
              </a:rPr>
              <a:t>Home Decor</a:t>
            </a:r>
            <a:br>
              <a:rPr lang="en-US" dirty="0">
                <a:latin typeface="Times New Roman"/>
                <a:cs typeface="Times New Roman"/>
              </a:rPr>
            </a:br>
            <a:r>
              <a:rPr lang="en-US" dirty="0">
                <a:latin typeface="Times New Roman"/>
                <a:cs typeface="Times New Roman"/>
              </a:rPr>
              <a:t> </a:t>
            </a:r>
            <a:endParaRPr lang="en-US">
              <a:latin typeface="Times New Roman"/>
              <a:cs typeface="Times New Roman"/>
            </a:endParaRPr>
          </a:p>
          <a:p>
            <a:pPr marL="0" indent="0">
              <a:buNone/>
            </a:pPr>
            <a:r>
              <a:rPr lang="en-US" b="1" dirty="0">
                <a:latin typeface="Times New Roman"/>
                <a:cs typeface="Times New Roman"/>
              </a:rPr>
              <a:t> NICHE SELECTION:</a:t>
            </a:r>
            <a:endParaRPr lang="en-US" dirty="0">
              <a:latin typeface="Times New Roman"/>
              <a:cs typeface="Times New Roman"/>
            </a:endParaRPr>
          </a:p>
          <a:p>
            <a:r>
              <a:rPr lang="en-US" dirty="0">
                <a:latin typeface="Times New Roman"/>
                <a:cs typeface="Times New Roman"/>
              </a:rPr>
              <a:t>Customize Corner, offers a wide range of customized items including locket bracelets, rings, wallets, keychains, pillows, frames, pens, mobile cases, hoodies, and T-shirts.</a:t>
            </a:r>
            <a:endParaRPr lang="en-US" dirty="0"/>
          </a:p>
          <a:p>
            <a:endParaRPr lang="en-US" dirty="0"/>
          </a:p>
        </p:txBody>
      </p:sp>
    </p:spTree>
    <p:extLst>
      <p:ext uri="{BB962C8B-B14F-4D97-AF65-F5344CB8AC3E}">
        <p14:creationId xmlns:p14="http://schemas.microsoft.com/office/powerpoint/2010/main" val="38717360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63FCA93-0377-C0BD-D70C-94C90837F8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5DFE77F4-6EBB-23B0-E297-86108EC6CF2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E77E5FFF-8E5E-9988-BC7B-AEAC9046643A}"/>
              </a:ext>
            </a:extLst>
          </p:cNvPr>
          <p:cNvSpPr>
            <a:spLocks noGrp="1"/>
          </p:cNvSpPr>
          <p:nvPr>
            <p:ph idx="1"/>
          </p:nvPr>
        </p:nvSpPr>
        <p:spPr>
          <a:xfrm>
            <a:off x="3653608" y="490297"/>
            <a:ext cx="7530860" cy="5494451"/>
          </a:xfrm>
        </p:spPr>
        <p:txBody>
          <a:bodyPr>
            <a:normAutofit fontScale="92500" lnSpcReduction="20000"/>
          </a:bodyPr>
          <a:lstStyle/>
          <a:p>
            <a:pPr marL="0" indent="0" algn="just">
              <a:buNone/>
            </a:pPr>
            <a:r>
              <a:rPr lang="en-US" dirty="0">
                <a:latin typeface="Times New Roman"/>
                <a:cs typeface="Times New Roman"/>
              </a:rPr>
              <a:t>· </a:t>
            </a:r>
            <a:endParaRPr lang="en-US" b="1" dirty="0">
              <a:latin typeface="Times New Roman"/>
              <a:cs typeface="Times New Roman"/>
            </a:endParaRPr>
          </a:p>
          <a:p>
            <a:pPr algn="just">
              <a:buNone/>
            </a:pPr>
            <a:r>
              <a:rPr lang="en-US" sz="700" dirty="0">
                <a:latin typeface="Times New Roman"/>
                <a:cs typeface="Times New Roman"/>
              </a:rPr>
              <a:t>  </a:t>
            </a:r>
            <a:r>
              <a:rPr lang="en-US" b="1" dirty="0">
                <a:latin typeface="Times New Roman"/>
                <a:cs typeface="Times New Roman"/>
              </a:rPr>
              <a:t>TARGET MARKET:</a:t>
            </a:r>
            <a:endParaRPr lang="en-US" dirty="0">
              <a:latin typeface="Times New Roman"/>
              <a:cs typeface="Times New Roman"/>
            </a:endParaRPr>
          </a:p>
          <a:p>
            <a:pPr>
              <a:buFont typeface="Wingdings 2"/>
              <a:buChar char=""/>
            </a:pPr>
            <a:r>
              <a:rPr lang="en-US" dirty="0">
                <a:latin typeface="Times New Roman"/>
                <a:cs typeface="Times New Roman"/>
              </a:rPr>
              <a:t>Young Couples</a:t>
            </a:r>
            <a:endParaRPr lang="en-US">
              <a:latin typeface="Times New Roman"/>
              <a:cs typeface="Times New Roman"/>
            </a:endParaRPr>
          </a:p>
          <a:p>
            <a:pPr>
              <a:buFont typeface="Wingdings 2"/>
              <a:buChar char=""/>
            </a:pPr>
            <a:r>
              <a:rPr lang="en-US" dirty="0">
                <a:latin typeface="Times New Roman"/>
                <a:cs typeface="Times New Roman"/>
              </a:rPr>
              <a:t>Pet Owners</a:t>
            </a:r>
            <a:endParaRPr lang="en-US">
              <a:latin typeface="Times New Roman"/>
              <a:cs typeface="Times New Roman"/>
            </a:endParaRPr>
          </a:p>
          <a:p>
            <a:pPr>
              <a:buFont typeface="Wingdings 2"/>
              <a:buChar char=""/>
            </a:pPr>
            <a:r>
              <a:rPr lang="en-US" dirty="0">
                <a:latin typeface="Times New Roman"/>
                <a:cs typeface="Times New Roman"/>
              </a:rPr>
              <a:t>Families and Parents</a:t>
            </a:r>
            <a:endParaRPr lang="en-US">
              <a:latin typeface="Times New Roman"/>
              <a:cs typeface="Times New Roman"/>
            </a:endParaRPr>
          </a:p>
          <a:p>
            <a:pPr>
              <a:buFont typeface="Wingdings 2"/>
              <a:buChar char=""/>
            </a:pPr>
            <a:r>
              <a:rPr lang="en-US" dirty="0">
                <a:latin typeface="Times New Roman"/>
                <a:cs typeface="Times New Roman"/>
              </a:rPr>
              <a:t>Art and Design Enthusiasts</a:t>
            </a:r>
            <a:endParaRPr lang="en-US">
              <a:latin typeface="Times New Roman"/>
              <a:cs typeface="Times New Roman"/>
            </a:endParaRPr>
          </a:p>
          <a:p>
            <a:pPr>
              <a:buFont typeface="Wingdings 2"/>
              <a:buChar char=""/>
            </a:pPr>
            <a:r>
              <a:rPr lang="en-US" dirty="0">
                <a:latin typeface="Times New Roman"/>
                <a:cs typeface="Times New Roman"/>
              </a:rPr>
              <a:t>Fitness and Wellness Seekers</a:t>
            </a:r>
            <a:endParaRPr lang="en-US">
              <a:latin typeface="Times New Roman"/>
              <a:cs typeface="Times New Roman"/>
            </a:endParaRPr>
          </a:p>
          <a:p>
            <a:pPr>
              <a:buFont typeface="Wingdings 2"/>
              <a:buChar char=""/>
            </a:pPr>
            <a:r>
              <a:rPr lang="en-US" dirty="0">
                <a:latin typeface="Times New Roman"/>
                <a:cs typeface="Times New Roman"/>
              </a:rPr>
              <a:t>Gifts Shoppers</a:t>
            </a:r>
            <a:endParaRPr lang="en-US">
              <a:latin typeface="Times New Roman"/>
              <a:cs typeface="Times New Roman"/>
            </a:endParaRPr>
          </a:p>
          <a:p>
            <a:pPr marL="0" indent="0">
              <a:buNone/>
            </a:pPr>
            <a:endParaRPr lang="en-US" b="1" dirty="0">
              <a:latin typeface="Times New Roman"/>
              <a:cs typeface="Times New Roman"/>
            </a:endParaRPr>
          </a:p>
          <a:p>
            <a:pPr marL="0" indent="0">
              <a:buNone/>
            </a:pPr>
            <a:r>
              <a:rPr lang="en-US" b="1" dirty="0">
                <a:latin typeface="Times New Roman"/>
                <a:cs typeface="Times New Roman"/>
              </a:rPr>
              <a:t>COMPETITION:</a:t>
            </a:r>
            <a:endParaRPr lang="en-US" dirty="0">
              <a:latin typeface="Times New Roman"/>
              <a:cs typeface="Times New Roman"/>
            </a:endParaRPr>
          </a:p>
          <a:p>
            <a:pPr>
              <a:buFont typeface="Wingdings 2"/>
              <a:buChar char=""/>
            </a:pPr>
            <a:r>
              <a:rPr lang="en-US" dirty="0">
                <a:latin typeface="Times New Roman"/>
                <a:cs typeface="Times New Roman"/>
              </a:rPr>
              <a:t>Local Artisans and Crafters</a:t>
            </a:r>
            <a:endParaRPr lang="en-US">
              <a:latin typeface="Times New Roman"/>
              <a:cs typeface="Times New Roman"/>
            </a:endParaRPr>
          </a:p>
          <a:p>
            <a:pPr>
              <a:buFont typeface="Wingdings 2"/>
              <a:buChar char=""/>
            </a:pPr>
            <a:r>
              <a:rPr lang="en-US" dirty="0">
                <a:latin typeface="Times New Roman"/>
                <a:cs typeface="Times New Roman"/>
              </a:rPr>
              <a:t>Online Customization Platforms</a:t>
            </a:r>
            <a:endParaRPr lang="en-US">
              <a:latin typeface="Times New Roman"/>
              <a:cs typeface="Times New Roman"/>
            </a:endParaRPr>
          </a:p>
          <a:p>
            <a:pPr>
              <a:buFont typeface="Wingdings 2"/>
              <a:buChar char=""/>
            </a:pPr>
            <a:r>
              <a:rPr lang="en-US" dirty="0">
                <a:latin typeface="Times New Roman"/>
                <a:cs typeface="Times New Roman"/>
              </a:rPr>
              <a:t>Specialized Customization Shops</a:t>
            </a:r>
            <a:endParaRPr lang="en-US">
              <a:latin typeface="Times New Roman"/>
              <a:cs typeface="Times New Roman"/>
            </a:endParaRPr>
          </a:p>
          <a:p>
            <a:pPr>
              <a:buFont typeface="Wingdings 2"/>
              <a:buChar char=""/>
            </a:pPr>
            <a:r>
              <a:rPr lang="en-US" dirty="0">
                <a:latin typeface="Times New Roman"/>
                <a:cs typeface="Times New Roman"/>
              </a:rPr>
              <a:t>Promotional Product Companies</a:t>
            </a:r>
            <a:endParaRPr lang="en-US">
              <a:latin typeface="Times New Roman"/>
              <a:cs typeface="Times New Roman"/>
            </a:endParaRPr>
          </a:p>
          <a:p>
            <a:pPr>
              <a:buFont typeface="Wingdings 2"/>
              <a:buChar char=""/>
            </a:pPr>
            <a:r>
              <a:rPr lang="en-US" dirty="0">
                <a:latin typeface="Times New Roman"/>
                <a:cs typeface="Times New Roman"/>
              </a:rPr>
              <a:t>Print-on-Demand Services</a:t>
            </a:r>
            <a:endParaRPr lang="en-US" dirty="0"/>
          </a:p>
          <a:p>
            <a:pPr marL="0" indent="0">
              <a:buNone/>
            </a:pPr>
            <a:endParaRPr lang="en-US" dirty="0">
              <a:latin typeface="Times New Roman"/>
              <a:cs typeface="Times New Roman"/>
            </a:endParaRPr>
          </a:p>
          <a:p>
            <a:endParaRPr lang="en-US" dirty="0"/>
          </a:p>
        </p:txBody>
      </p:sp>
    </p:spTree>
    <p:extLst>
      <p:ext uri="{BB962C8B-B14F-4D97-AF65-F5344CB8AC3E}">
        <p14:creationId xmlns:p14="http://schemas.microsoft.com/office/powerpoint/2010/main" val="4157540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0C0E7A2D-6F4C-BAF5-EE47-BD0DDEDE37ED}"/>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80516254-1D9F-4F3A-9870-3A3280BE2B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42DF97C-8640-5707-03AC-F693ABF9A378}"/>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latin typeface="Times New Roman"/>
                <a:cs typeface="Times New Roman"/>
              </a:rPr>
              <a:t>SWOT ANALYSIS OF THE COMPANY</a:t>
            </a:r>
            <a:r>
              <a:rPr lang="en-US" b="1">
                <a:solidFill>
                  <a:schemeClr val="tx1">
                    <a:lumMod val="85000"/>
                    <a:lumOff val="15000"/>
                  </a:schemeClr>
                </a:solidFill>
              </a:rPr>
              <a:t>:</a:t>
            </a:r>
            <a:endParaRPr lang="en-US">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12" name="Rectangle 11">
            <a:extLst>
              <a:ext uri="{FF2B5EF4-FFF2-40B4-BE49-F238E27FC236}">
                <a16:creationId xmlns:a16="http://schemas.microsoft.com/office/drawing/2014/main" xmlns="" id="{FC14672B-27A5-4CDA-ABAF-5E4CF4B41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8D89589C-2C90-4407-A995-05EC3DD7AB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4A6D2048-D37D-D64A-48B9-F8DBFBF912DD}"/>
              </a:ext>
            </a:extLst>
          </p:cNvPr>
          <p:cNvSpPr>
            <a:spLocks noGrp="1"/>
          </p:cNvSpPr>
          <p:nvPr>
            <p:ph idx="1"/>
          </p:nvPr>
        </p:nvSpPr>
        <p:spPr>
          <a:xfrm>
            <a:off x="4944173" y="245882"/>
            <a:ext cx="6255733" cy="6414601"/>
          </a:xfrm>
        </p:spPr>
        <p:txBody>
          <a:bodyPr>
            <a:normAutofit lnSpcReduction="10000"/>
          </a:bodyPr>
          <a:lstStyle/>
          <a:p>
            <a:pPr marL="0" indent="0">
              <a:buNone/>
            </a:pPr>
            <a:r>
              <a:rPr lang="en-US" sz="1700" dirty="0">
                <a:latin typeface="Times New Roman"/>
                <a:cs typeface="Times New Roman"/>
              </a:rPr>
              <a:t>   </a:t>
            </a:r>
            <a:endParaRPr lang="en-US" sz="1700" b="1">
              <a:latin typeface="Times New Roman"/>
              <a:cs typeface="Times New Roman"/>
            </a:endParaRPr>
          </a:p>
          <a:p>
            <a:pPr marL="0" indent="0">
              <a:buNone/>
            </a:pPr>
            <a:endParaRPr lang="en-US" b="1" dirty="0">
              <a:latin typeface="Times New Roman"/>
              <a:cs typeface="Times New Roman"/>
            </a:endParaRPr>
          </a:p>
          <a:p>
            <a:pPr marL="0" indent="0">
              <a:buNone/>
            </a:pPr>
            <a:r>
              <a:rPr lang="en-US" b="1" dirty="0">
                <a:latin typeface="Times New Roman"/>
                <a:cs typeface="Times New Roman"/>
              </a:rPr>
              <a:t>STRENGTHS: </a:t>
            </a:r>
            <a:endParaRPr lang="en-US" dirty="0">
              <a:latin typeface="Corbel" panose="020B0503020204020204"/>
              <a:cs typeface="Times New Roman"/>
            </a:endParaRPr>
          </a:p>
          <a:p>
            <a:pPr marL="0" indent="0" algn="just">
              <a:buNone/>
            </a:pPr>
            <a:r>
              <a:rPr lang="en-US" b="1" dirty="0">
                <a:latin typeface="Times New Roman"/>
                <a:cs typeface="Times New Roman"/>
              </a:rPr>
              <a:t>1.Unique Value Proposition:</a:t>
            </a:r>
            <a:endParaRPr lang="en-US" dirty="0"/>
          </a:p>
          <a:p>
            <a:pPr marL="0" indent="0" algn="just">
              <a:buNone/>
            </a:pPr>
            <a:r>
              <a:rPr lang="en-US" dirty="0">
                <a:latin typeface="Times New Roman"/>
                <a:cs typeface="Times New Roman"/>
              </a:rPr>
              <a:t>Customize Corner's focus on personalized and customizable products provides a unique selling point, differentiating it from competitors.</a:t>
            </a:r>
            <a:endParaRPr lang="en-US"/>
          </a:p>
          <a:p>
            <a:pPr marL="0" indent="0" algn="just">
              <a:buNone/>
            </a:pPr>
            <a:r>
              <a:rPr lang="en-US" b="1" dirty="0">
                <a:latin typeface="Times New Roman"/>
                <a:cs typeface="Times New Roman"/>
              </a:rPr>
              <a:t>2. Diverse Product Range:</a:t>
            </a:r>
            <a:endParaRPr lang="en-US" dirty="0"/>
          </a:p>
          <a:p>
            <a:pPr marL="0" indent="0" algn="just">
              <a:buNone/>
            </a:pPr>
            <a:r>
              <a:rPr lang="en-US" dirty="0">
                <a:latin typeface="Times New Roman"/>
                <a:cs typeface="Times New Roman"/>
              </a:rPr>
              <a:t>Offering a wide range of customizable products, including jewelry, t-shirts, and accessories, caters to diverse customer preferences and expands the potential market.</a:t>
            </a:r>
            <a:endParaRPr lang="en-US"/>
          </a:p>
          <a:p>
            <a:pPr marL="0" indent="0" algn="just">
              <a:buNone/>
            </a:pPr>
            <a:r>
              <a:rPr lang="en-US" b="1" dirty="0">
                <a:latin typeface="Times New Roman"/>
                <a:cs typeface="Times New Roman"/>
              </a:rPr>
              <a:t>3.</a:t>
            </a:r>
            <a:r>
              <a:rPr lang="en-US" dirty="0">
                <a:latin typeface="Times New Roman"/>
                <a:cs typeface="Times New Roman"/>
              </a:rPr>
              <a:t> </a:t>
            </a:r>
            <a:r>
              <a:rPr lang="en-US" b="1" dirty="0">
                <a:latin typeface="Times New Roman"/>
                <a:cs typeface="Times New Roman"/>
              </a:rPr>
              <a:t>Quality Assurance:</a:t>
            </a:r>
            <a:endParaRPr lang="en-US" dirty="0"/>
          </a:p>
          <a:p>
            <a:pPr marL="0" indent="0" algn="just">
              <a:buNone/>
            </a:pPr>
            <a:r>
              <a:rPr lang="en-US" dirty="0">
                <a:latin typeface="Times New Roman"/>
                <a:cs typeface="Times New Roman"/>
              </a:rPr>
              <a:t>Commitment to quality materials and craftsmanship builds trust among customers, contributing to positive brand perception.</a:t>
            </a:r>
            <a:endParaRPr lang="en-US"/>
          </a:p>
          <a:p>
            <a:pPr marL="0" indent="0" algn="just">
              <a:buNone/>
            </a:pPr>
            <a:r>
              <a:rPr lang="en-US" b="1" dirty="0">
                <a:latin typeface="Times New Roman"/>
                <a:cs typeface="Times New Roman"/>
              </a:rPr>
              <a:t>4.</a:t>
            </a:r>
            <a:r>
              <a:rPr lang="en-US" dirty="0">
                <a:latin typeface="Times New Roman"/>
                <a:cs typeface="Times New Roman"/>
              </a:rPr>
              <a:t> </a:t>
            </a:r>
            <a:r>
              <a:rPr lang="en-US" b="1" dirty="0">
                <a:latin typeface="Times New Roman"/>
                <a:cs typeface="Times New Roman"/>
              </a:rPr>
              <a:t>Customer Engagement:</a:t>
            </a:r>
            <a:endParaRPr lang="en-US" dirty="0"/>
          </a:p>
          <a:p>
            <a:pPr marL="0" indent="0" algn="just">
              <a:buNone/>
            </a:pPr>
            <a:r>
              <a:rPr lang="en-US" dirty="0">
                <a:latin typeface="Times New Roman"/>
                <a:cs typeface="Times New Roman"/>
              </a:rPr>
              <a:t>The encouragement of customers to share their personalized creations on social media fosters community engagement and word-of-mouth marketing.</a:t>
            </a:r>
            <a:endParaRPr lang="en-US" dirty="0"/>
          </a:p>
          <a:p>
            <a:pPr>
              <a:buAutoNum type="arabicPeriod"/>
            </a:pPr>
            <a:endParaRPr lang="en-US" sz="1700" b="1">
              <a:latin typeface="Times New Roman"/>
              <a:cs typeface="Times New Roman"/>
            </a:endParaRPr>
          </a:p>
          <a:p>
            <a:pPr marL="0" indent="0">
              <a:buNone/>
            </a:pPr>
            <a:endParaRPr lang="en-US" sz="1700" b="1">
              <a:latin typeface="Times New Roman"/>
              <a:cs typeface="Times New Roman"/>
            </a:endParaRPr>
          </a:p>
          <a:p>
            <a:pPr>
              <a:buAutoNum type="arabicPeriod"/>
            </a:pPr>
            <a:endParaRPr lang="en-US" sz="1700"/>
          </a:p>
        </p:txBody>
      </p:sp>
      <p:sp>
        <p:nvSpPr>
          <p:cNvPr id="16" name="Rectangle 15">
            <a:extLst>
              <a:ext uri="{FF2B5EF4-FFF2-40B4-BE49-F238E27FC236}">
                <a16:creationId xmlns:a16="http://schemas.microsoft.com/office/drawing/2014/main" xmlns="" id="{9A206779-5C74-4555-94BC-5845C92EC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444766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AD32EE71-CEC2-640E-0149-C6893A4A82EF}"/>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xmlns="" id="{E3B81883-2F71-7432-55FD-780732477666}"/>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EF57BC6-6CF7-1642-9402-A9846897FE0C}"/>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latin typeface="Times New Roman"/>
                <a:cs typeface="Times New Roman"/>
              </a:rPr>
              <a:t>SWOT ANALYSIS OF THE COMPANY</a:t>
            </a:r>
            <a:r>
              <a:rPr lang="en-US" b="1">
                <a:solidFill>
                  <a:schemeClr val="tx1">
                    <a:lumMod val="85000"/>
                    <a:lumOff val="15000"/>
                  </a:schemeClr>
                </a:solidFill>
              </a:rPr>
              <a:t>:</a:t>
            </a:r>
            <a:endParaRPr lang="en-US">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12" name="Rectangle 11">
            <a:extLst>
              <a:ext uri="{FF2B5EF4-FFF2-40B4-BE49-F238E27FC236}">
                <a16:creationId xmlns:a16="http://schemas.microsoft.com/office/drawing/2014/main" xmlns="" id="{1985CCE4-9498-4858-4E62-D1FD39B3678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xmlns="" id="{2615AE33-2E3F-74B8-6254-5BBF1CB1047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9C7DCA02-AF29-34C7-7BE0-81CBE2931D28}"/>
              </a:ext>
            </a:extLst>
          </p:cNvPr>
          <p:cNvSpPr>
            <a:spLocks noGrp="1"/>
          </p:cNvSpPr>
          <p:nvPr>
            <p:ph idx="1"/>
          </p:nvPr>
        </p:nvSpPr>
        <p:spPr>
          <a:xfrm>
            <a:off x="4944173" y="245882"/>
            <a:ext cx="6255733" cy="6414601"/>
          </a:xfrm>
        </p:spPr>
        <p:txBody>
          <a:bodyPr>
            <a:normAutofit/>
          </a:bodyPr>
          <a:lstStyle/>
          <a:p>
            <a:pPr marL="0" indent="0" algn="just">
              <a:buNone/>
            </a:pPr>
            <a:r>
              <a:rPr lang="en-US" sz="1700" dirty="0">
                <a:latin typeface="Times New Roman"/>
                <a:cs typeface="Times New Roman"/>
              </a:rPr>
              <a:t> </a:t>
            </a:r>
            <a:r>
              <a:rPr lang="en-US" dirty="0">
                <a:latin typeface="Times New Roman"/>
                <a:cs typeface="Times New Roman"/>
              </a:rPr>
              <a:t>   </a:t>
            </a:r>
            <a:r>
              <a:rPr lang="en-US" b="1" dirty="0">
                <a:latin typeface="Times New Roman"/>
                <a:cs typeface="Times New Roman"/>
              </a:rPr>
              <a:t>WEAKNESSES:</a:t>
            </a:r>
          </a:p>
          <a:p>
            <a:pPr algn="just">
              <a:buNone/>
            </a:pPr>
            <a:r>
              <a:rPr lang="en-US" b="1" dirty="0">
                <a:latin typeface="Times New Roman"/>
                <a:cs typeface="Times New Roman"/>
              </a:rPr>
              <a:t>1.</a:t>
            </a:r>
            <a:r>
              <a:rPr lang="en-US" dirty="0">
                <a:latin typeface="Times New Roman"/>
                <a:cs typeface="Times New Roman"/>
              </a:rPr>
              <a:t> </a:t>
            </a:r>
            <a:r>
              <a:rPr lang="en-US" b="1" dirty="0">
                <a:latin typeface="Times New Roman"/>
                <a:cs typeface="Times New Roman"/>
              </a:rPr>
              <a:t>Limited Physical Presence:</a:t>
            </a:r>
            <a:endParaRPr lang="en-US" dirty="0">
              <a:latin typeface="Times New Roman"/>
              <a:cs typeface="Times New Roman"/>
            </a:endParaRPr>
          </a:p>
          <a:p>
            <a:pPr algn="just">
              <a:buNone/>
            </a:pPr>
            <a:r>
              <a:rPr lang="en-US" dirty="0">
                <a:latin typeface="Times New Roman"/>
                <a:cs typeface="Times New Roman"/>
              </a:rPr>
              <a:t>  If Customize Corner operates primarily online, it might face limitations in reaching customers who prefer physical stores or in-person shopping experiences.</a:t>
            </a:r>
          </a:p>
          <a:p>
            <a:pPr algn="just">
              <a:buNone/>
            </a:pPr>
            <a:r>
              <a:rPr lang="en-US" b="1" dirty="0">
                <a:latin typeface="Times New Roman"/>
                <a:cs typeface="Times New Roman"/>
              </a:rPr>
              <a:t>2.</a:t>
            </a:r>
            <a:r>
              <a:rPr lang="en-US" dirty="0">
                <a:latin typeface="Times New Roman"/>
                <a:cs typeface="Times New Roman"/>
              </a:rPr>
              <a:t> </a:t>
            </a:r>
            <a:r>
              <a:rPr lang="en-US" b="1" dirty="0">
                <a:latin typeface="Times New Roman"/>
                <a:cs typeface="Times New Roman"/>
              </a:rPr>
              <a:t>Dependency on Online Presence:</a:t>
            </a:r>
            <a:endParaRPr lang="en-US" dirty="0">
              <a:latin typeface="Times New Roman"/>
              <a:cs typeface="Times New Roman"/>
            </a:endParaRPr>
          </a:p>
          <a:p>
            <a:pPr algn="just">
              <a:buNone/>
            </a:pPr>
            <a:r>
              <a:rPr lang="en-US" dirty="0">
                <a:latin typeface="Times New Roman"/>
                <a:cs typeface="Times New Roman"/>
              </a:rPr>
              <a:t>  Reliance on online platforms may expose the business to the risks associated with changes in e-commerce trends or online marketplaces.</a:t>
            </a:r>
            <a:endParaRPr lang="en-US">
              <a:latin typeface="Times New Roman"/>
              <a:cs typeface="Times New Roman"/>
            </a:endParaRPr>
          </a:p>
          <a:p>
            <a:pPr marL="0" indent="0">
              <a:buNone/>
            </a:pPr>
            <a:endParaRPr lang="en-US" sz="1700" dirty="0">
              <a:latin typeface="Times New Roman"/>
              <a:cs typeface="Times New Roman"/>
            </a:endParaRPr>
          </a:p>
          <a:p>
            <a:pPr>
              <a:buFont typeface="Arial" pitchFamily="18" charset="2"/>
              <a:buChar char="•"/>
            </a:pPr>
            <a:endParaRPr lang="en-US" sz="1700" b="1">
              <a:latin typeface="Times New Roman"/>
              <a:cs typeface="Times New Roman"/>
            </a:endParaRPr>
          </a:p>
          <a:p>
            <a:pPr marL="0" indent="0">
              <a:buNone/>
            </a:pPr>
            <a:endParaRPr lang="en-US" sz="1700" b="1">
              <a:latin typeface="Times New Roman"/>
              <a:cs typeface="Times New Roman"/>
            </a:endParaRPr>
          </a:p>
          <a:p>
            <a:pPr>
              <a:buFont typeface="Arial" pitchFamily="18" charset="2"/>
              <a:buChar char="•"/>
            </a:pPr>
            <a:endParaRPr lang="en-US" sz="1700"/>
          </a:p>
        </p:txBody>
      </p:sp>
      <p:sp>
        <p:nvSpPr>
          <p:cNvPr id="16" name="Rectangle 15">
            <a:extLst>
              <a:ext uri="{FF2B5EF4-FFF2-40B4-BE49-F238E27FC236}">
                <a16:creationId xmlns:a16="http://schemas.microsoft.com/office/drawing/2014/main" xmlns="" id="{A791E445-7185-A53C-9C46-07C2BEE51E7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908402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21314D59-9E82-42CA-CA60-E586A7A8A458}"/>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80516254-1D9F-4F3A-9870-3A3280BE2B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A3A7BE8D-2B16-0D02-EBD6-24BF0C83F779}"/>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latin typeface="Times New Roman"/>
                <a:cs typeface="Times New Roman"/>
              </a:rPr>
              <a:t>SWOT ANALYSIS OF THE COMPANY</a:t>
            </a:r>
            <a:r>
              <a:rPr lang="en-US" b="1">
                <a:solidFill>
                  <a:schemeClr val="tx1">
                    <a:lumMod val="85000"/>
                    <a:lumOff val="15000"/>
                  </a:schemeClr>
                </a:solidFill>
              </a:rPr>
              <a:t>:</a:t>
            </a:r>
            <a:endParaRPr lang="en-US">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FC14672B-27A5-4CDA-ABAF-5E4CF4B41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8D89589C-2C90-4407-A995-05EC3DD7AB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4C41A9D0-35B4-F09A-B7DA-FDC1C4A80557}"/>
              </a:ext>
            </a:extLst>
          </p:cNvPr>
          <p:cNvSpPr>
            <a:spLocks noGrp="1"/>
          </p:cNvSpPr>
          <p:nvPr>
            <p:ph idx="1"/>
          </p:nvPr>
        </p:nvSpPr>
        <p:spPr>
          <a:xfrm>
            <a:off x="5289229" y="864108"/>
            <a:ext cx="5910677" cy="5120640"/>
          </a:xfrm>
        </p:spPr>
        <p:txBody>
          <a:bodyPr>
            <a:normAutofit lnSpcReduction="10000"/>
          </a:bodyPr>
          <a:lstStyle/>
          <a:p>
            <a:pPr marL="0" indent="0">
              <a:buNone/>
            </a:pPr>
            <a:r>
              <a:rPr lang="en-US" dirty="0">
                <a:latin typeface="Times New Roman"/>
                <a:cs typeface="Times New Roman"/>
              </a:rPr>
              <a:t>    </a:t>
            </a:r>
            <a:endParaRPr lang="en-US" dirty="0">
              <a:latin typeface="Symbol"/>
              <a:cs typeface="Times New Roman"/>
              <a:sym typeface="Symbol"/>
            </a:endParaRPr>
          </a:p>
          <a:p>
            <a:pPr marL="0" indent="0">
              <a:buNone/>
            </a:pPr>
            <a:endParaRPr lang="en-US" dirty="0">
              <a:latin typeface="Times New Roman"/>
              <a:cs typeface="Times New Roman"/>
            </a:endParaRPr>
          </a:p>
          <a:p>
            <a:pPr marL="0" indent="0">
              <a:buNone/>
            </a:pPr>
            <a:r>
              <a:rPr lang="en-US" dirty="0">
                <a:latin typeface="Times New Roman"/>
                <a:cs typeface="Times New Roman"/>
              </a:rPr>
              <a:t> </a:t>
            </a:r>
            <a:r>
              <a:rPr lang="en-US" b="1" dirty="0">
                <a:latin typeface="Times New Roman"/>
                <a:cs typeface="Times New Roman"/>
              </a:rPr>
              <a:t>OPPORTUNITIES:</a:t>
            </a:r>
            <a:endParaRPr lang="en-US">
              <a:latin typeface="Times New Roman"/>
              <a:cs typeface="Times New Roman"/>
            </a:endParaRPr>
          </a:p>
          <a:p>
            <a:pPr algn="just">
              <a:buNone/>
            </a:pPr>
            <a:r>
              <a:rPr lang="en-US" b="1" dirty="0">
                <a:latin typeface="Times New Roman"/>
                <a:cs typeface="Times New Roman"/>
              </a:rPr>
              <a:t>1.</a:t>
            </a:r>
            <a:r>
              <a:rPr lang="en-US" dirty="0">
                <a:latin typeface="Times New Roman"/>
                <a:cs typeface="Times New Roman"/>
              </a:rPr>
              <a:t> </a:t>
            </a:r>
            <a:r>
              <a:rPr lang="en-US" b="1" dirty="0">
                <a:latin typeface="Times New Roman"/>
                <a:cs typeface="Times New Roman"/>
              </a:rPr>
              <a:t>Market Expansion:</a:t>
            </a:r>
            <a:endParaRPr lang="en-US" dirty="0">
              <a:latin typeface="Times New Roman"/>
              <a:cs typeface="Times New Roman"/>
            </a:endParaRPr>
          </a:p>
          <a:p>
            <a:pPr algn="just">
              <a:buNone/>
            </a:pPr>
            <a:r>
              <a:rPr lang="en-US" dirty="0">
                <a:latin typeface="Times New Roman"/>
                <a:cs typeface="Times New Roman"/>
              </a:rPr>
              <a:t>  Explore opportunities to expand into new markets or demographics to increase the customer base.</a:t>
            </a:r>
            <a:endParaRPr lang="en-US">
              <a:latin typeface="Times New Roman"/>
              <a:cs typeface="Times New Roman"/>
            </a:endParaRPr>
          </a:p>
          <a:p>
            <a:pPr algn="just">
              <a:buNone/>
            </a:pPr>
            <a:r>
              <a:rPr lang="en-US" b="1">
                <a:latin typeface="Times New Roman"/>
                <a:cs typeface="Times New Roman"/>
              </a:rPr>
              <a:t>2.</a:t>
            </a:r>
            <a:r>
              <a:rPr lang="en-US" dirty="0">
                <a:latin typeface="Times New Roman"/>
                <a:cs typeface="Times New Roman"/>
              </a:rPr>
              <a:t> </a:t>
            </a:r>
            <a:r>
              <a:rPr lang="en-US" b="1">
                <a:latin typeface="Times New Roman"/>
                <a:cs typeface="Times New Roman"/>
              </a:rPr>
              <a:t>Collaborations and Partnerships:</a:t>
            </a:r>
            <a:endParaRPr lang="en-US">
              <a:latin typeface="Times New Roman"/>
              <a:cs typeface="Times New Roman"/>
            </a:endParaRPr>
          </a:p>
          <a:p>
            <a:pPr algn="just">
              <a:buNone/>
            </a:pPr>
            <a:r>
              <a:rPr lang="en-US" dirty="0">
                <a:latin typeface="Times New Roman"/>
                <a:cs typeface="Times New Roman"/>
              </a:rPr>
              <a:t> Collaborating with influencers, designers, or other brands can open new avenues for marketing and product development.</a:t>
            </a:r>
            <a:endParaRPr lang="en-US">
              <a:latin typeface="Times New Roman"/>
              <a:cs typeface="Times New Roman"/>
            </a:endParaRPr>
          </a:p>
          <a:p>
            <a:pPr algn="just">
              <a:buNone/>
            </a:pPr>
            <a:r>
              <a:rPr lang="en-US" b="1" dirty="0">
                <a:latin typeface="Times New Roman"/>
                <a:cs typeface="Times New Roman"/>
              </a:rPr>
              <a:t>3.</a:t>
            </a:r>
            <a:r>
              <a:rPr lang="en-US" dirty="0">
                <a:latin typeface="Times New Roman"/>
                <a:cs typeface="Times New Roman"/>
              </a:rPr>
              <a:t> </a:t>
            </a:r>
            <a:r>
              <a:rPr lang="en-US" b="1" dirty="0">
                <a:latin typeface="Times New Roman"/>
                <a:cs typeface="Times New Roman"/>
              </a:rPr>
              <a:t>Technological Advancements:</a:t>
            </a:r>
            <a:endParaRPr lang="en-US" dirty="0">
              <a:latin typeface="Times New Roman"/>
              <a:cs typeface="Times New Roman"/>
            </a:endParaRPr>
          </a:p>
          <a:p>
            <a:pPr algn="just">
              <a:buNone/>
            </a:pPr>
            <a:r>
              <a:rPr lang="en-US" dirty="0">
                <a:latin typeface="Times New Roman"/>
                <a:cs typeface="Times New Roman"/>
              </a:rPr>
              <a:t>   Embrace new technologies, such as augmented reality (AR) for enhanced product visualization, to stay at the forefront of innovation.</a:t>
            </a:r>
            <a:endParaRPr lang="en-US" dirty="0"/>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9A206779-5C74-4555-94BC-5845C92EC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36824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9038122D-8ECA-2F6C-DBD2-8EC7D11AC28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56A82EB5-E35B-336A-B173-3E3CCB6ACD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C1B051A-7981-EF8C-BC09-9772772F4EF5}"/>
              </a:ext>
            </a:extLst>
          </p:cNvPr>
          <p:cNvSpPr>
            <a:spLocks noGrp="1"/>
          </p:cNvSpPr>
          <p:nvPr>
            <p:ph type="title"/>
          </p:nvPr>
        </p:nvSpPr>
        <p:spPr>
          <a:xfrm>
            <a:off x="1539116" y="864108"/>
            <a:ext cx="3073914" cy="5120639"/>
          </a:xfrm>
        </p:spPr>
        <p:txBody>
          <a:bodyPr>
            <a:normAutofit/>
          </a:bodyPr>
          <a:lstStyle/>
          <a:p>
            <a:pPr algn="r"/>
            <a:r>
              <a:rPr lang="en-US">
                <a:solidFill>
                  <a:schemeClr val="tx1">
                    <a:lumMod val="85000"/>
                    <a:lumOff val="15000"/>
                  </a:schemeClr>
                </a:solidFill>
                <a:latin typeface="Times New Roman"/>
                <a:cs typeface="Times New Roman"/>
              </a:rPr>
              <a:t>SWOT ANALYSIS OF THE COMPANY</a:t>
            </a:r>
            <a:r>
              <a:rPr lang="en-US" b="1">
                <a:solidFill>
                  <a:schemeClr val="tx1">
                    <a:lumMod val="85000"/>
                    <a:lumOff val="15000"/>
                  </a:schemeClr>
                </a:solidFill>
              </a:rPr>
              <a:t>:</a:t>
            </a:r>
            <a:endParaRPr lang="en-US">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CD1E84E6-8F0E-93AB-934A-237B8DFB8E9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9AC87A64-6DFA-01B5-8F41-448BE1701D9A}"/>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4CAAD2D8-E847-2E87-59B2-D35079D03BDE}"/>
              </a:ext>
            </a:extLst>
          </p:cNvPr>
          <p:cNvSpPr>
            <a:spLocks noGrp="1"/>
          </p:cNvSpPr>
          <p:nvPr>
            <p:ph idx="1"/>
          </p:nvPr>
        </p:nvSpPr>
        <p:spPr>
          <a:xfrm>
            <a:off x="5289229" y="490297"/>
            <a:ext cx="5910677" cy="6069545"/>
          </a:xfrm>
        </p:spPr>
        <p:txBody>
          <a:bodyPr>
            <a:normAutofit/>
          </a:bodyPr>
          <a:lstStyle/>
          <a:p>
            <a:pPr marL="0" indent="0">
              <a:buNone/>
            </a:pPr>
            <a:r>
              <a:rPr lang="en-US" dirty="0">
                <a:latin typeface="Times New Roman"/>
                <a:cs typeface="Times New Roman"/>
              </a:rPr>
              <a:t>    </a:t>
            </a:r>
            <a:endParaRPr lang="en-US" dirty="0">
              <a:latin typeface="Symbol"/>
              <a:cs typeface="Times New Roman"/>
              <a:sym typeface="Symbol"/>
            </a:endParaRPr>
          </a:p>
          <a:p>
            <a:pPr marL="0" indent="0">
              <a:buNone/>
            </a:pPr>
            <a:endParaRPr lang="en-US" dirty="0">
              <a:latin typeface="Times New Roman"/>
              <a:cs typeface="Times New Roman"/>
            </a:endParaRPr>
          </a:p>
          <a:p>
            <a:pPr marL="0" indent="0" algn="just">
              <a:buNone/>
            </a:pPr>
            <a:r>
              <a:rPr lang="en-US" dirty="0">
                <a:latin typeface="Times New Roman"/>
                <a:cs typeface="Times New Roman"/>
              </a:rPr>
              <a:t> </a:t>
            </a:r>
            <a:r>
              <a:rPr lang="en-US" sz="700" dirty="0">
                <a:latin typeface="Times New Roman"/>
                <a:cs typeface="Times New Roman"/>
              </a:rPr>
              <a:t> </a:t>
            </a:r>
            <a:r>
              <a:rPr lang="en-US" b="1" dirty="0">
                <a:latin typeface="Times New Roman"/>
                <a:cs typeface="Times New Roman"/>
              </a:rPr>
              <a:t>THREATS:</a:t>
            </a:r>
            <a:endParaRPr lang="en-US" dirty="0">
              <a:latin typeface="Times New Roman"/>
              <a:cs typeface="Times New Roman"/>
            </a:endParaRPr>
          </a:p>
          <a:p>
            <a:pPr algn="just">
              <a:buNone/>
            </a:pPr>
            <a:r>
              <a:rPr lang="en-US" b="1" dirty="0">
                <a:latin typeface="Times New Roman"/>
                <a:cs typeface="Times New Roman"/>
              </a:rPr>
              <a:t>1.</a:t>
            </a:r>
            <a:r>
              <a:rPr lang="en-US" sz="700" dirty="0">
                <a:latin typeface="Times New Roman"/>
                <a:cs typeface="Times New Roman"/>
              </a:rPr>
              <a:t>      </a:t>
            </a:r>
            <a:r>
              <a:rPr lang="en-US" b="1" dirty="0">
                <a:latin typeface="Times New Roman"/>
                <a:cs typeface="Times New Roman"/>
              </a:rPr>
              <a:t>Competition:</a:t>
            </a:r>
            <a:endParaRPr lang="en-US">
              <a:latin typeface="Times New Roman"/>
              <a:cs typeface="Times New Roman"/>
            </a:endParaRPr>
          </a:p>
          <a:p>
            <a:pPr algn="just">
              <a:buNone/>
            </a:pPr>
            <a:r>
              <a:rPr lang="en-US" dirty="0">
                <a:latin typeface="Times New Roman"/>
                <a:cs typeface="Times New Roman"/>
              </a:rPr>
              <a:t>  Intense competition in the e-commerce customization space may pose a threat, requiring continuous innovation and strategic marketing efforts.</a:t>
            </a:r>
            <a:endParaRPr lang="en-US">
              <a:latin typeface="Times New Roman"/>
              <a:cs typeface="Times New Roman"/>
            </a:endParaRPr>
          </a:p>
          <a:p>
            <a:pPr algn="just">
              <a:buNone/>
            </a:pPr>
            <a:r>
              <a:rPr lang="en-US" b="1" dirty="0">
                <a:latin typeface="Times New Roman"/>
                <a:cs typeface="Times New Roman"/>
              </a:rPr>
              <a:t>2.</a:t>
            </a:r>
            <a:r>
              <a:rPr lang="en-US" sz="700" dirty="0">
                <a:latin typeface="Times New Roman"/>
                <a:cs typeface="Times New Roman"/>
              </a:rPr>
              <a:t>      </a:t>
            </a:r>
            <a:r>
              <a:rPr lang="en-US" b="1" dirty="0">
                <a:latin typeface="Times New Roman"/>
                <a:cs typeface="Times New Roman"/>
              </a:rPr>
              <a:t>Economic Downturn:</a:t>
            </a:r>
            <a:endParaRPr lang="en-US">
              <a:latin typeface="Times New Roman"/>
              <a:cs typeface="Times New Roman"/>
            </a:endParaRPr>
          </a:p>
          <a:p>
            <a:pPr algn="just">
              <a:buNone/>
            </a:pPr>
            <a:r>
              <a:rPr lang="en-US" dirty="0">
                <a:latin typeface="Times New Roman"/>
                <a:cs typeface="Times New Roman"/>
              </a:rPr>
              <a:t>  Economic uncertainties and downturns could impact consumer spending on non-essential items, affecting the demand for customized products.</a:t>
            </a:r>
            <a:endParaRPr lang="en-US">
              <a:latin typeface="Times New Roman"/>
              <a:cs typeface="Times New Roman"/>
            </a:endParaRPr>
          </a:p>
          <a:p>
            <a:pPr algn="just">
              <a:buNone/>
            </a:pPr>
            <a:r>
              <a:rPr lang="en-US" b="1" dirty="0">
                <a:latin typeface="Times New Roman"/>
                <a:cs typeface="Times New Roman"/>
              </a:rPr>
              <a:t>3.</a:t>
            </a:r>
            <a:r>
              <a:rPr lang="en-US" sz="700" dirty="0">
                <a:latin typeface="Times New Roman"/>
                <a:cs typeface="Times New Roman"/>
              </a:rPr>
              <a:t>      </a:t>
            </a:r>
            <a:r>
              <a:rPr lang="en-US" b="1" dirty="0">
                <a:latin typeface="Times New Roman"/>
                <a:cs typeface="Times New Roman"/>
              </a:rPr>
              <a:t>Changing Consumer Preferences:</a:t>
            </a:r>
            <a:endParaRPr lang="en-US">
              <a:latin typeface="Times New Roman"/>
              <a:cs typeface="Times New Roman"/>
            </a:endParaRPr>
          </a:p>
          <a:p>
            <a:pPr marL="0" indent="0" algn="just">
              <a:buNone/>
            </a:pPr>
            <a:r>
              <a:rPr lang="en-US" dirty="0">
                <a:latin typeface="Times New Roman"/>
                <a:cs typeface="Times New Roman"/>
              </a:rPr>
              <a:t>   Shifts in consumer preferences or trends may impact    the demand for certain types of customization,            necessitating flexibility and adaptability</a:t>
            </a:r>
            <a:endParaRPr lang="en-US">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0B982D7F-D090-C1B9-66FD-9907521BBD7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819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D4991D59-3286-D1E0-65A3-7E2A18134614}"/>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30629DF5-343F-D4C0-058B-B5930E1EBB4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CF443A08-FF12-FB06-FF21-B196536C1CC0}"/>
              </a:ext>
            </a:extLst>
          </p:cNvPr>
          <p:cNvSpPr>
            <a:spLocks noGrp="1"/>
          </p:cNvSpPr>
          <p:nvPr>
            <p:ph type="title"/>
          </p:nvPr>
        </p:nvSpPr>
        <p:spPr>
          <a:xfrm>
            <a:off x="1539116" y="864108"/>
            <a:ext cx="3073914" cy="5120639"/>
          </a:xfrm>
        </p:spPr>
        <p:txBody>
          <a:bodyPr>
            <a:normAutofit/>
          </a:bodyPr>
          <a:lstStyle/>
          <a:p>
            <a:pPr algn="r"/>
            <a:endParaRPr lang="en-US" b="1" dirty="0">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FF79675A-64FF-B37E-7EDE-D096A7A1656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72969940-7752-439F-04C3-B3AA8023A655}"/>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0A1C1862-5E32-8BA8-FA9C-F4E2253BEB30}"/>
              </a:ext>
            </a:extLst>
          </p:cNvPr>
          <p:cNvSpPr>
            <a:spLocks noGrp="1"/>
          </p:cNvSpPr>
          <p:nvPr>
            <p:ph idx="1"/>
          </p:nvPr>
        </p:nvSpPr>
        <p:spPr>
          <a:xfrm>
            <a:off x="5289229" y="490297"/>
            <a:ext cx="5910677" cy="6069545"/>
          </a:xfrm>
        </p:spPr>
        <p:txBody>
          <a:bodyPr>
            <a:normAutofit lnSpcReduction="10000"/>
          </a:bodyPr>
          <a:lstStyle/>
          <a:p>
            <a:pPr marL="0" indent="0">
              <a:buNone/>
            </a:pPr>
            <a:r>
              <a:rPr lang="en-US" dirty="0">
                <a:latin typeface="Times New Roman"/>
                <a:cs typeface="Times New Roman"/>
              </a:rPr>
              <a:t>    </a:t>
            </a:r>
            <a:endParaRPr lang="en-US" dirty="0">
              <a:latin typeface="Symbol"/>
              <a:cs typeface="Times New Roman"/>
              <a:sym typeface="Symbol"/>
            </a:endParaRPr>
          </a:p>
          <a:p>
            <a:pPr marL="0" indent="0">
              <a:buNone/>
            </a:pPr>
            <a:endParaRPr lang="en-US" dirty="0">
              <a:latin typeface="Times New Roman"/>
              <a:cs typeface="Times New Roman"/>
            </a:endParaRPr>
          </a:p>
          <a:p>
            <a:pPr marL="0" indent="0">
              <a:buNone/>
            </a:pPr>
            <a:r>
              <a:rPr lang="en-US" dirty="0">
                <a:latin typeface="Times New Roman"/>
                <a:cs typeface="Times New Roman"/>
              </a:rPr>
              <a:t> </a:t>
            </a:r>
            <a:r>
              <a:rPr lang="en-US" sz="700" dirty="0">
                <a:latin typeface="Times New Roman"/>
                <a:cs typeface="Times New Roman"/>
              </a:rPr>
              <a:t> </a:t>
            </a:r>
            <a:endParaRPr lang="en-US" sz="2400" b="1" dirty="0">
              <a:latin typeface="Times New Roman"/>
              <a:cs typeface="Times New Roman"/>
            </a:endParaRPr>
          </a:p>
          <a:p>
            <a:pPr marL="0" indent="0">
              <a:buNone/>
            </a:pPr>
            <a:r>
              <a:rPr lang="en-US" sz="2400" dirty="0">
                <a:latin typeface="Times New Roman"/>
                <a:cs typeface="Times New Roman"/>
              </a:rPr>
              <a:t>        </a:t>
            </a:r>
            <a:endParaRPr lang="en-US" sz="2400" b="1" dirty="0">
              <a:latin typeface="Times New Roman"/>
              <a:cs typeface="Times New Roman"/>
            </a:endParaRPr>
          </a:p>
          <a:p>
            <a:pPr marL="0" indent="0" algn="just">
              <a:buNone/>
            </a:pPr>
            <a:endParaRPr lang="en-US" b="1" dirty="0">
              <a:latin typeface="Times New Roman"/>
              <a:cs typeface="Times New Roman"/>
            </a:endParaRPr>
          </a:p>
          <a:p>
            <a:pPr algn="just">
              <a:buNone/>
            </a:pPr>
            <a:r>
              <a:rPr lang="en-US" dirty="0">
                <a:latin typeface="Times New Roman"/>
                <a:cs typeface="Times New Roman"/>
              </a:rPr>
              <a:t> </a:t>
            </a:r>
            <a:r>
              <a:rPr lang="en-US" b="1" dirty="0">
                <a:latin typeface="Times New Roman"/>
                <a:cs typeface="Times New Roman"/>
              </a:rPr>
              <a:t>Customizable Jewelry:</a:t>
            </a:r>
            <a:endParaRPr lang="en-US" dirty="0">
              <a:latin typeface="Times New Roman"/>
              <a:cs typeface="Times New Roman"/>
            </a:endParaRPr>
          </a:p>
          <a:p>
            <a:pPr algn="just">
              <a:buNone/>
            </a:pPr>
            <a:r>
              <a:rPr lang="en-US" dirty="0">
                <a:latin typeface="Times New Roman"/>
                <a:cs typeface="Times New Roman"/>
              </a:rPr>
              <a:t> Offer a diverse range of jewelry options, including personalized necklaces, bracelets, and rings. Allow customers to choose materials, styles, and engraving options.</a:t>
            </a:r>
          </a:p>
          <a:p>
            <a:pPr algn="just">
              <a:buNone/>
            </a:pPr>
            <a:r>
              <a:rPr lang="en-US" b="1" dirty="0">
                <a:latin typeface="Times New Roman"/>
                <a:cs typeface="Times New Roman"/>
              </a:rPr>
              <a:t>Customized T-Shirts:</a:t>
            </a:r>
            <a:endParaRPr lang="en-US" dirty="0">
              <a:latin typeface="Times New Roman"/>
              <a:cs typeface="Times New Roman"/>
            </a:endParaRPr>
          </a:p>
          <a:p>
            <a:pPr algn="just">
              <a:buNone/>
            </a:pPr>
            <a:r>
              <a:rPr lang="en-US" dirty="0">
                <a:latin typeface="Times New Roman"/>
                <a:cs typeface="Times New Roman"/>
              </a:rPr>
              <a:t>  Provide a variety of t-shirt styles, colors, and designs that customers can personalize to suit their preferences.</a:t>
            </a:r>
          </a:p>
          <a:p>
            <a:pPr algn="just">
              <a:buNone/>
            </a:pPr>
            <a:r>
              <a:rPr lang="en-US" b="1" dirty="0">
                <a:latin typeface="Times New Roman"/>
                <a:cs typeface="Times New Roman"/>
              </a:rPr>
              <a:t>Custom Accessories:</a:t>
            </a:r>
            <a:endParaRPr lang="en-US" dirty="0">
              <a:latin typeface="Times New Roman"/>
              <a:cs typeface="Times New Roman"/>
            </a:endParaRPr>
          </a:p>
          <a:p>
            <a:pPr algn="just">
              <a:buNone/>
            </a:pPr>
            <a:r>
              <a:rPr lang="en-US" dirty="0">
                <a:latin typeface="Times New Roman"/>
                <a:cs typeface="Times New Roman"/>
              </a:rPr>
              <a:t>  Include a selection of accessories like phone cases, bags, and keychains that customers can customize with their own designs.</a:t>
            </a:r>
          </a:p>
          <a:p>
            <a:pPr algn="just">
              <a:buNone/>
            </a:pPr>
            <a:endParaRPr lang="en-US" dirty="0">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9A75C4A7-9991-B4B5-68F0-9B1B1F4D519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8CC94D26-CDB9-06E0-93AC-F6DE3746B2AD}"/>
              </a:ext>
            </a:extLst>
          </p:cNvPr>
          <p:cNvSpPr txBox="1"/>
          <p:nvPr/>
        </p:nvSpPr>
        <p:spPr>
          <a:xfrm>
            <a:off x="1805796" y="2639683"/>
            <a:ext cx="2743200" cy="45720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solidFill>
                  <a:srgbClr val="595959"/>
                </a:solidFill>
                <a:latin typeface="Times New Roman"/>
              </a:rPr>
              <a:t>PRODUCT:</a:t>
            </a:r>
            <a:endParaRPr lang="en-US"/>
          </a:p>
        </p:txBody>
      </p:sp>
    </p:spTree>
    <p:extLst>
      <p:ext uri="{BB962C8B-B14F-4D97-AF65-F5344CB8AC3E}">
        <p14:creationId xmlns:p14="http://schemas.microsoft.com/office/powerpoint/2010/main" val="34154262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25770AF5-032F-A392-0BF8-10DBE60827A5}"/>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C11BF3A0-44B0-E4D6-1AC8-79E689DB0AB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086D9577-EC80-F795-FD71-33A93DE2354B}"/>
              </a:ext>
            </a:extLst>
          </p:cNvPr>
          <p:cNvSpPr>
            <a:spLocks noGrp="1"/>
          </p:cNvSpPr>
          <p:nvPr>
            <p:ph type="title"/>
          </p:nvPr>
        </p:nvSpPr>
        <p:spPr>
          <a:xfrm>
            <a:off x="1539116" y="864108"/>
            <a:ext cx="3073914" cy="5120639"/>
          </a:xfrm>
        </p:spPr>
        <p:txBody>
          <a:bodyPr>
            <a:normAutofit/>
          </a:bodyPr>
          <a:lstStyle/>
          <a:p>
            <a:pPr algn="r"/>
            <a:endParaRPr lang="en-US" b="1" dirty="0">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1B040938-01B3-7BD6-9995-DBB42B6C7FF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377A448D-9BFE-D380-8CF7-424EEF65B0E6}"/>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D4F8C8A1-4D23-E7BC-D7D3-4776B683575C}"/>
              </a:ext>
            </a:extLst>
          </p:cNvPr>
          <p:cNvSpPr>
            <a:spLocks noGrp="1"/>
          </p:cNvSpPr>
          <p:nvPr>
            <p:ph idx="1"/>
          </p:nvPr>
        </p:nvSpPr>
        <p:spPr>
          <a:xfrm>
            <a:off x="5289229" y="490297"/>
            <a:ext cx="5910677" cy="6069545"/>
          </a:xfrm>
        </p:spPr>
        <p:txBody>
          <a:bodyPr>
            <a:normAutofit/>
          </a:bodyPr>
          <a:lstStyle/>
          <a:p>
            <a:pPr marL="0" indent="0">
              <a:buNone/>
            </a:pPr>
            <a:r>
              <a:rPr lang="en-US" b="1" dirty="0">
                <a:latin typeface="Times New Roman"/>
                <a:cs typeface="Times New Roman"/>
              </a:rPr>
              <a:t>PRICE:</a:t>
            </a:r>
            <a:endParaRPr lang="en-US" dirty="0">
              <a:latin typeface="Times New Roman"/>
              <a:cs typeface="Times New Roman"/>
            </a:endParaRPr>
          </a:p>
          <a:p>
            <a:pPr algn="just">
              <a:buNone/>
            </a:pPr>
            <a:r>
              <a:rPr lang="en-US" b="1" dirty="0">
                <a:latin typeface="Times New Roman"/>
                <a:cs typeface="Times New Roman"/>
              </a:rPr>
              <a:t>1.</a:t>
            </a:r>
            <a:r>
              <a:rPr lang="en-US" dirty="0">
                <a:latin typeface="Times New Roman"/>
                <a:cs typeface="Times New Roman"/>
              </a:rPr>
              <a:t> </a:t>
            </a:r>
            <a:r>
              <a:rPr lang="en-US" b="1" dirty="0">
                <a:latin typeface="Times New Roman"/>
                <a:cs typeface="Times New Roman"/>
              </a:rPr>
              <a:t>Transparent Pricing:</a:t>
            </a:r>
            <a:endParaRPr lang="en-US" dirty="0">
              <a:latin typeface="Times New Roman"/>
              <a:cs typeface="Times New Roman"/>
            </a:endParaRPr>
          </a:p>
          <a:p>
            <a:pPr algn="just">
              <a:buNone/>
            </a:pPr>
            <a:r>
              <a:rPr lang="en-US" dirty="0">
                <a:latin typeface="Times New Roman"/>
                <a:cs typeface="Times New Roman"/>
              </a:rPr>
              <a:t>  Clearly communicate the base prices for each product and any additional costs associated with specific customizations.</a:t>
            </a:r>
          </a:p>
          <a:p>
            <a:pPr algn="just">
              <a:buNone/>
            </a:pPr>
            <a:r>
              <a:rPr lang="en-US" b="1" dirty="0">
                <a:latin typeface="Times New Roman"/>
                <a:cs typeface="Times New Roman"/>
              </a:rPr>
              <a:t>2.</a:t>
            </a:r>
            <a:r>
              <a:rPr lang="en-US" dirty="0">
                <a:latin typeface="Times New Roman"/>
                <a:cs typeface="Times New Roman"/>
              </a:rPr>
              <a:t> </a:t>
            </a:r>
            <a:r>
              <a:rPr lang="en-US" b="1" dirty="0">
                <a:latin typeface="Times New Roman"/>
                <a:cs typeface="Times New Roman"/>
              </a:rPr>
              <a:t>Promotional Pricing:</a:t>
            </a:r>
            <a:endParaRPr lang="en-US" dirty="0">
              <a:latin typeface="Times New Roman"/>
              <a:cs typeface="Times New Roman"/>
            </a:endParaRPr>
          </a:p>
          <a:p>
            <a:pPr algn="just">
              <a:buNone/>
            </a:pPr>
            <a:r>
              <a:rPr lang="en-US" dirty="0">
                <a:latin typeface="Times New Roman"/>
                <a:cs typeface="Times New Roman"/>
              </a:rPr>
              <a:t>   Run occasional promotions or discounts to attract new customers or encourage repeat business.</a:t>
            </a:r>
            <a:endParaRPr lang="en-US" dirty="0"/>
          </a:p>
          <a:p>
            <a:pPr algn="just">
              <a:buNone/>
            </a:pPr>
            <a:endParaRPr lang="en-US" b="1" dirty="0">
              <a:latin typeface="Times New Roman"/>
              <a:cs typeface="Times New Roman"/>
            </a:endParaRPr>
          </a:p>
          <a:p>
            <a:pPr algn="just">
              <a:buNone/>
            </a:pPr>
            <a:endParaRPr lang="en-US" dirty="0">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3C530B50-E9CC-5FB9-FF6D-1484320238A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6AE9CD6E-DF76-2409-B6E4-0E2A54E5BADB}"/>
              </a:ext>
            </a:extLst>
          </p:cNvPr>
          <p:cNvSpPr txBox="1"/>
          <p:nvPr/>
        </p:nvSpPr>
        <p:spPr>
          <a:xfrm>
            <a:off x="1791419" y="276907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595959"/>
                </a:solidFill>
                <a:latin typeface="Times New Roman"/>
              </a:rPr>
              <a:t>PRICE:</a:t>
            </a:r>
            <a:endParaRPr lang="en-US"/>
          </a:p>
        </p:txBody>
      </p:sp>
    </p:spTree>
    <p:extLst>
      <p:ext uri="{BB962C8B-B14F-4D97-AF65-F5344CB8AC3E}">
        <p14:creationId xmlns:p14="http://schemas.microsoft.com/office/powerpoint/2010/main" val="38148036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29FCBC9F-FD7E-7447-95E0-B2474630A249}"/>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7B58EE2A-792F-4E05-8637-E237ED01ED4B}"/>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49BBDF0E-A4ED-738B-70CC-3EA7FD196EED}"/>
              </a:ext>
            </a:extLst>
          </p:cNvPr>
          <p:cNvSpPr>
            <a:spLocks noGrp="1"/>
          </p:cNvSpPr>
          <p:nvPr>
            <p:ph type="title"/>
          </p:nvPr>
        </p:nvSpPr>
        <p:spPr>
          <a:xfrm>
            <a:off x="1539116" y="864108"/>
            <a:ext cx="3073914" cy="5120639"/>
          </a:xfrm>
        </p:spPr>
        <p:txBody>
          <a:bodyPr>
            <a:normAutofit/>
          </a:bodyPr>
          <a:lstStyle/>
          <a:p>
            <a:pPr algn="r"/>
            <a:endParaRPr lang="en-US" b="1" dirty="0">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2031283E-1F1E-1E59-4B27-8A3ED84F6BB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C28B7DB6-C829-1823-2325-5E4175C0DBE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5DEEC125-BDC1-396B-632B-66067CB56079}"/>
              </a:ext>
            </a:extLst>
          </p:cNvPr>
          <p:cNvSpPr>
            <a:spLocks noGrp="1"/>
          </p:cNvSpPr>
          <p:nvPr>
            <p:ph idx="1"/>
          </p:nvPr>
        </p:nvSpPr>
        <p:spPr>
          <a:xfrm>
            <a:off x="4958550" y="231507"/>
            <a:ext cx="6241356" cy="5551958"/>
          </a:xfrm>
        </p:spPr>
        <p:txBody>
          <a:bodyPr vert="horz" lIns="91440" tIns="45720" rIns="91440" bIns="45720" rtlCol="0" anchor="ctr">
            <a:noAutofit/>
          </a:bodyPr>
          <a:lstStyle/>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sz="1800" b="1" dirty="0">
              <a:latin typeface="Times New Roman"/>
              <a:cs typeface="Times New Roman"/>
            </a:endParaRPr>
          </a:p>
          <a:p>
            <a:pPr marL="0" indent="0">
              <a:buNone/>
            </a:pPr>
            <a:endParaRPr lang="en-US" b="1" dirty="0">
              <a:latin typeface="Times New Roman"/>
              <a:cs typeface="Times New Roman"/>
            </a:endParaRPr>
          </a:p>
          <a:p>
            <a:pPr algn="just">
              <a:buNone/>
            </a:pPr>
            <a:r>
              <a:rPr lang="en-US" b="1" dirty="0">
                <a:latin typeface="Times New Roman"/>
                <a:cs typeface="Times New Roman"/>
              </a:rPr>
              <a:t>1.</a:t>
            </a:r>
            <a:r>
              <a:rPr lang="en-US" dirty="0">
                <a:latin typeface="Times New Roman"/>
                <a:cs typeface="Times New Roman"/>
              </a:rPr>
              <a:t> </a:t>
            </a:r>
            <a:r>
              <a:rPr lang="en-US" b="1" dirty="0">
                <a:latin typeface="Times New Roman"/>
                <a:cs typeface="Times New Roman"/>
              </a:rPr>
              <a:t>Online Platform:</a:t>
            </a:r>
            <a:endParaRPr lang="en-US" dirty="0">
              <a:latin typeface="Times New Roman"/>
              <a:cs typeface="Times New Roman"/>
            </a:endParaRPr>
          </a:p>
          <a:p>
            <a:pPr algn="just">
              <a:buNone/>
            </a:pPr>
            <a:r>
              <a:rPr lang="en-US" dirty="0">
                <a:latin typeface="Times New Roman"/>
                <a:cs typeface="Times New Roman"/>
              </a:rPr>
              <a:t>   As an e-commerce platform, focus on a user-friendly and secure online shopping experience.</a:t>
            </a:r>
          </a:p>
          <a:p>
            <a:pPr algn="just">
              <a:buNone/>
            </a:pPr>
            <a:r>
              <a:rPr lang="en-US" b="1" dirty="0">
                <a:latin typeface="Times New Roman"/>
                <a:cs typeface="Times New Roman"/>
              </a:rPr>
              <a:t>2.</a:t>
            </a:r>
            <a:r>
              <a:rPr lang="en-US" dirty="0">
                <a:latin typeface="Times New Roman"/>
                <a:cs typeface="Times New Roman"/>
              </a:rPr>
              <a:t> </a:t>
            </a:r>
            <a:r>
              <a:rPr lang="en-US" b="1" dirty="0">
                <a:latin typeface="Times New Roman"/>
                <a:cs typeface="Times New Roman"/>
              </a:rPr>
              <a:t>Mobile Accessibility:</a:t>
            </a:r>
            <a:endParaRPr lang="en-US" dirty="0">
              <a:latin typeface="Times New Roman"/>
              <a:cs typeface="Times New Roman"/>
            </a:endParaRPr>
          </a:p>
          <a:p>
            <a:pPr algn="just">
              <a:buNone/>
            </a:pPr>
            <a:r>
              <a:rPr lang="en-US" dirty="0">
                <a:latin typeface="Times New Roman"/>
                <a:cs typeface="Times New Roman"/>
              </a:rPr>
              <a:t>  Ensure that the website is optimized for mobile devices, considering the increasing trend of mobile shopping.</a:t>
            </a:r>
          </a:p>
          <a:p>
            <a:pPr algn="just">
              <a:buNone/>
            </a:pPr>
            <a:r>
              <a:rPr lang="en-US" b="1" dirty="0">
                <a:latin typeface="Times New Roman"/>
                <a:cs typeface="Times New Roman"/>
              </a:rPr>
              <a:t>3.</a:t>
            </a:r>
            <a:r>
              <a:rPr lang="en-US" dirty="0">
                <a:latin typeface="Times New Roman"/>
                <a:cs typeface="Times New Roman"/>
              </a:rPr>
              <a:t> </a:t>
            </a:r>
            <a:r>
              <a:rPr lang="en-US" b="1" dirty="0">
                <a:latin typeface="Times New Roman"/>
                <a:cs typeface="Times New Roman"/>
              </a:rPr>
              <a:t>Global Shipping:</a:t>
            </a:r>
            <a:endParaRPr lang="en-US" dirty="0">
              <a:latin typeface="Times New Roman"/>
              <a:cs typeface="Times New Roman"/>
            </a:endParaRPr>
          </a:p>
          <a:p>
            <a:pPr algn="just">
              <a:buNone/>
            </a:pPr>
            <a:r>
              <a:rPr lang="en-US" dirty="0">
                <a:latin typeface="Times New Roman"/>
                <a:cs typeface="Times New Roman"/>
              </a:rPr>
              <a:t> Provide international shipping options to reach a broader audience.</a:t>
            </a:r>
          </a:p>
          <a:p>
            <a:pPr algn="just">
              <a:buNone/>
            </a:pPr>
            <a:endParaRPr lang="en-US" sz="1800" dirty="0">
              <a:latin typeface="Times New Roman"/>
              <a:cs typeface="Times New Roman"/>
            </a:endParaRPr>
          </a:p>
          <a:p>
            <a:pPr algn="just">
              <a:buNone/>
            </a:pPr>
            <a:endParaRPr lang="en-US" sz="1800" dirty="0">
              <a:latin typeface="Times New Roman"/>
              <a:cs typeface="Times New Roman"/>
            </a:endParaRPr>
          </a:p>
          <a:p>
            <a:pPr algn="just">
              <a:buNone/>
            </a:pPr>
            <a:endParaRPr lang="en-US" sz="1600" dirty="0"/>
          </a:p>
          <a:p>
            <a:pPr algn="just">
              <a:buNone/>
            </a:pPr>
            <a:endParaRPr lang="en-US" sz="1600" b="1" dirty="0">
              <a:latin typeface="Times New Roman"/>
              <a:cs typeface="Times New Roman"/>
            </a:endParaRPr>
          </a:p>
          <a:p>
            <a:pPr algn="just">
              <a:buNone/>
            </a:pPr>
            <a:endParaRPr lang="en-US" b="1" dirty="0">
              <a:latin typeface="Times New Roman"/>
              <a:cs typeface="Times New Roman"/>
            </a:endParaRPr>
          </a:p>
          <a:p>
            <a:pPr algn="just">
              <a:buNone/>
            </a:pPr>
            <a:endParaRPr lang="en-US" dirty="0">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32B47305-2510-5F0E-8675-E85407F2F87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B9DB32EA-851B-F533-1B74-3296849850DE}"/>
              </a:ext>
            </a:extLst>
          </p:cNvPr>
          <p:cNvSpPr txBox="1"/>
          <p:nvPr/>
        </p:nvSpPr>
        <p:spPr>
          <a:xfrm>
            <a:off x="1676400" y="2625305"/>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595959"/>
                </a:solidFill>
                <a:latin typeface="Times New Roman"/>
              </a:rPr>
              <a:t>PLACE:</a:t>
            </a:r>
            <a:endParaRPr lang="en-US"/>
          </a:p>
        </p:txBody>
      </p:sp>
    </p:spTree>
    <p:extLst>
      <p:ext uri="{BB962C8B-B14F-4D97-AF65-F5344CB8AC3E}">
        <p14:creationId xmlns:p14="http://schemas.microsoft.com/office/powerpoint/2010/main" val="1107628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5DB23C2B-2054-4D8B-9E98-9190F8E05EAD}"/>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xmlns="" id="{8797B5BC-9873-45F9-97D6-298FB5AF08F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B93752DB-1EA4-310E-96DB-6C2462D1E913}"/>
              </a:ext>
            </a:extLst>
          </p:cNvPr>
          <p:cNvSpPr>
            <a:spLocks noGrp="1"/>
          </p:cNvSpPr>
          <p:nvPr>
            <p:ph type="title"/>
          </p:nvPr>
        </p:nvSpPr>
        <p:spPr>
          <a:xfrm>
            <a:off x="494260" y="1683144"/>
            <a:ext cx="2774922" cy="3491712"/>
          </a:xfrm>
        </p:spPr>
        <p:txBody>
          <a:bodyPr>
            <a:normAutofit/>
          </a:bodyPr>
          <a:lstStyle/>
          <a:p>
            <a:r>
              <a:rPr lang="en-US" b="1">
                <a:latin typeface="Times New Roman"/>
                <a:cs typeface="Times New Roman"/>
              </a:rPr>
              <a:t>Business plan for </a:t>
            </a:r>
            <a:br>
              <a:rPr lang="en-US" b="1">
                <a:latin typeface="Times New Roman"/>
                <a:cs typeface="Times New Roman"/>
              </a:rPr>
            </a:br>
            <a:r>
              <a:rPr lang="en-US" b="1">
                <a:latin typeface="Times New Roman"/>
                <a:cs typeface="Times New Roman"/>
              </a:rPr>
              <a:t>Customized products:</a:t>
            </a:r>
            <a:endParaRPr lang="en-US"/>
          </a:p>
        </p:txBody>
      </p:sp>
      <p:sp>
        <p:nvSpPr>
          <p:cNvPr id="3" name="Content Placeholder 2">
            <a:extLst>
              <a:ext uri="{FF2B5EF4-FFF2-40B4-BE49-F238E27FC236}">
                <a16:creationId xmlns:a16="http://schemas.microsoft.com/office/drawing/2014/main" xmlns="" id="{ADECD734-6DED-7558-758A-6E36573D0E37}"/>
              </a:ext>
            </a:extLst>
          </p:cNvPr>
          <p:cNvSpPr>
            <a:spLocks noGrp="1"/>
          </p:cNvSpPr>
          <p:nvPr>
            <p:ph idx="1"/>
          </p:nvPr>
        </p:nvSpPr>
        <p:spPr>
          <a:xfrm>
            <a:off x="4361606" y="1683143"/>
            <a:ext cx="6627377" cy="3491713"/>
          </a:xfrm>
        </p:spPr>
        <p:txBody>
          <a:bodyPr vert="horz" lIns="91440" tIns="45720" rIns="91440" bIns="45720" rtlCol="0">
            <a:normAutofit/>
          </a:bodyPr>
          <a:lstStyle/>
          <a:p>
            <a:pPr marL="0" indent="0">
              <a:buNone/>
            </a:pPr>
            <a:r>
              <a:rPr lang="en-US" b="1">
                <a:latin typeface="Times New Roman"/>
                <a:cs typeface="Times New Roman"/>
              </a:rPr>
              <a:t> Who are we selling?</a:t>
            </a:r>
            <a:endParaRPr lang="en-US"/>
          </a:p>
          <a:p>
            <a:r>
              <a:rPr lang="en-US" dirty="0">
                <a:latin typeface="Times New Roman"/>
                <a:cs typeface="Times New Roman"/>
              </a:rPr>
              <a:t>Primarily a business-to-consumer (B2C) model.</a:t>
            </a:r>
            <a:endParaRPr lang="en-US">
              <a:latin typeface="Times New Roman"/>
              <a:cs typeface="Times New Roman"/>
            </a:endParaRPr>
          </a:p>
          <a:p>
            <a:r>
              <a:rPr lang="en-US" dirty="0">
                <a:latin typeface="Times New Roman"/>
                <a:cs typeface="Times New Roman"/>
              </a:rPr>
              <a:t>Act as an online marketplace for customized products.</a:t>
            </a:r>
            <a:endParaRPr lang="en-US">
              <a:latin typeface="Times New Roman"/>
              <a:cs typeface="Times New Roman"/>
            </a:endParaRPr>
          </a:p>
          <a:p>
            <a:r>
              <a:rPr lang="en-US" dirty="0">
                <a:latin typeface="Times New Roman"/>
                <a:cs typeface="Times New Roman"/>
              </a:rPr>
              <a:t>Offer both physical and digital customization options.</a:t>
            </a:r>
            <a:endParaRPr lang="en-US">
              <a:latin typeface="Times New Roman"/>
              <a:cs typeface="Times New Roman"/>
            </a:endParaRPr>
          </a:p>
          <a:p>
            <a:r>
              <a:rPr lang="en-US" dirty="0">
                <a:latin typeface="Times New Roman"/>
                <a:cs typeface="Times New Roman"/>
              </a:rPr>
              <a:t>Focus on delivering excellent customer service throughout the customization process.</a:t>
            </a:r>
            <a:endParaRPr lang="en-US"/>
          </a:p>
          <a:p>
            <a:endParaRPr lang="en-US"/>
          </a:p>
          <a:p>
            <a:endParaRPr lang="en-US" dirty="0">
              <a:cs typeface="Calibri"/>
            </a:endParaRPr>
          </a:p>
        </p:txBody>
      </p:sp>
      <p:sp>
        <p:nvSpPr>
          <p:cNvPr id="23" name="Freeform: Shape 22">
            <a:extLst>
              <a:ext uri="{FF2B5EF4-FFF2-40B4-BE49-F238E27FC236}">
                <a16:creationId xmlns:a16="http://schemas.microsoft.com/office/drawing/2014/main" xmlns="" id="{665C2FCD-09A4-4B4B-AA73-F330DFE9179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810665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59E6955D-82CE-68CC-361E-BD4180ACBBC1}"/>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463FB251-A19E-D8D7-5D51-13B4D4B8B27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2336213A-A2BB-0DAE-3EF4-26936123F3AD}"/>
              </a:ext>
            </a:extLst>
          </p:cNvPr>
          <p:cNvSpPr>
            <a:spLocks noGrp="1"/>
          </p:cNvSpPr>
          <p:nvPr>
            <p:ph type="title"/>
          </p:nvPr>
        </p:nvSpPr>
        <p:spPr>
          <a:xfrm>
            <a:off x="1539116" y="864108"/>
            <a:ext cx="3073914" cy="5120639"/>
          </a:xfrm>
        </p:spPr>
        <p:txBody>
          <a:bodyPr>
            <a:normAutofit/>
          </a:bodyPr>
          <a:lstStyle/>
          <a:p>
            <a:pPr algn="r"/>
            <a:endParaRPr lang="en-US" b="1" dirty="0">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2D12289A-F5D9-6328-9BF9-00D86567C50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4AC8583D-C99E-00B8-97C0-A393EA88E703}"/>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909B0918-7BB8-7936-85A9-7041B03C930D}"/>
              </a:ext>
            </a:extLst>
          </p:cNvPr>
          <p:cNvSpPr>
            <a:spLocks noGrp="1"/>
          </p:cNvSpPr>
          <p:nvPr>
            <p:ph idx="1"/>
          </p:nvPr>
        </p:nvSpPr>
        <p:spPr>
          <a:xfrm>
            <a:off x="4958550" y="102111"/>
            <a:ext cx="6241356" cy="5551958"/>
          </a:xfrm>
        </p:spPr>
        <p:txBody>
          <a:bodyPr>
            <a:normAutofit/>
          </a:bodyPr>
          <a:lstStyle/>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lgn="just">
              <a:buNone/>
            </a:pPr>
            <a:endParaRPr lang="en-US" b="1" dirty="0">
              <a:latin typeface="Times New Roman"/>
              <a:cs typeface="Times New Roman"/>
            </a:endParaRPr>
          </a:p>
          <a:p>
            <a:pPr algn="just">
              <a:buNone/>
            </a:pPr>
            <a:endParaRPr lang="en-US" dirty="0">
              <a:latin typeface="Times New Roman"/>
              <a:cs typeface="Times New Roman"/>
            </a:endParaRPr>
          </a:p>
          <a:p>
            <a:pPr algn="just">
              <a:buNone/>
            </a:pPr>
            <a:r>
              <a:rPr lang="en-US" dirty="0">
                <a:latin typeface="Times New Roman"/>
                <a:cs typeface="Times New Roman"/>
              </a:rPr>
              <a:t>·</a:t>
            </a:r>
            <a:endParaRPr lang="en-US" b="1" dirty="0">
              <a:latin typeface="Times New Roman"/>
              <a:cs typeface="Times New Roman"/>
            </a:endParaRPr>
          </a:p>
          <a:p>
            <a:pPr algn="just">
              <a:buNone/>
            </a:pPr>
            <a:r>
              <a:rPr lang="en-US" sz="2400" b="1" dirty="0">
                <a:latin typeface="Times New Roman"/>
                <a:cs typeface="Times New Roman"/>
              </a:rPr>
              <a:t>Social Media Marketing:</a:t>
            </a:r>
            <a:endParaRPr lang="en-US" sz="2400" dirty="0">
              <a:latin typeface="Corbel" panose="020B0503020204020204"/>
              <a:cs typeface="Times New Roman"/>
            </a:endParaRPr>
          </a:p>
          <a:p>
            <a:pPr algn="just">
              <a:buNone/>
            </a:pPr>
            <a:r>
              <a:rPr lang="en-US" sz="2400" dirty="0">
                <a:latin typeface="Times New Roman"/>
                <a:cs typeface="Times New Roman"/>
              </a:rPr>
              <a:t>  Leverage platforms like Instagram, Facebook, and Pinterest for visual content showcasing customizable products. Encourage user-generated content through hashtags and contests.</a:t>
            </a:r>
            <a:endParaRPr lang="en-US" sz="2400"/>
          </a:p>
          <a:p>
            <a:pPr algn="just">
              <a:buNone/>
            </a:pPr>
            <a:endParaRPr lang="en-US" sz="1600" dirty="0"/>
          </a:p>
          <a:p>
            <a:pPr algn="just">
              <a:buNone/>
            </a:pPr>
            <a:endParaRPr lang="en-US" sz="1600" b="1" dirty="0">
              <a:latin typeface="Times New Roman"/>
              <a:cs typeface="Times New Roman"/>
            </a:endParaRPr>
          </a:p>
          <a:p>
            <a:pPr algn="just">
              <a:buNone/>
            </a:pPr>
            <a:endParaRPr lang="en-US" b="1" dirty="0">
              <a:latin typeface="Times New Roman"/>
              <a:cs typeface="Times New Roman"/>
            </a:endParaRPr>
          </a:p>
          <a:p>
            <a:pPr algn="just">
              <a:buNone/>
            </a:pPr>
            <a:endParaRPr lang="en-US" dirty="0">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4FA9A0C0-38A4-1208-4F0C-4A85BFA1EB3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xmlns="" id="{A1CFC711-501B-BC42-9987-CCAB04698E09}"/>
              </a:ext>
            </a:extLst>
          </p:cNvPr>
          <p:cNvSpPr txBox="1"/>
          <p:nvPr/>
        </p:nvSpPr>
        <p:spPr>
          <a:xfrm>
            <a:off x="1762664" y="249590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solidFill>
                  <a:srgbClr val="595959"/>
                </a:solidFill>
                <a:latin typeface="Times New Roman"/>
              </a:rPr>
              <a:t>PROMOTION:</a:t>
            </a:r>
            <a:endParaRPr lang="en-US"/>
          </a:p>
        </p:txBody>
      </p:sp>
    </p:spTree>
    <p:extLst>
      <p:ext uri="{BB962C8B-B14F-4D97-AF65-F5344CB8AC3E}">
        <p14:creationId xmlns:p14="http://schemas.microsoft.com/office/powerpoint/2010/main" val="663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xmlns="" id="{81209E4C-1179-BFD8-DF3F-E1B27E575AEA}"/>
            </a:ext>
          </a:extLst>
        </p:cNvPr>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xmlns="" id="{52DD5602-40DD-70A7-5982-395AB4C817C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3E58CF4-DEFE-4C00-7CF4-7C86796B53D8}"/>
              </a:ext>
            </a:extLst>
          </p:cNvPr>
          <p:cNvSpPr>
            <a:spLocks noGrp="1"/>
          </p:cNvSpPr>
          <p:nvPr>
            <p:ph type="title"/>
          </p:nvPr>
        </p:nvSpPr>
        <p:spPr>
          <a:xfrm>
            <a:off x="1539116" y="864108"/>
            <a:ext cx="3073914" cy="5120639"/>
          </a:xfrm>
        </p:spPr>
        <p:txBody>
          <a:bodyPr>
            <a:normAutofit/>
          </a:bodyPr>
          <a:lstStyle/>
          <a:p>
            <a:pPr algn="r"/>
            <a:endParaRPr lang="en-US" b="1" dirty="0">
              <a:solidFill>
                <a:schemeClr val="tx1">
                  <a:lumMod val="85000"/>
                  <a:lumOff val="15000"/>
                </a:schemeClr>
              </a:solidFill>
            </a:endParaRPr>
          </a:p>
          <a:p>
            <a:pPr algn="r"/>
            <a:endParaRPr lang="en-US" b="1">
              <a:solidFill>
                <a:schemeClr val="tx1">
                  <a:lumMod val="85000"/>
                  <a:lumOff val="15000"/>
                </a:schemeClr>
              </a:solidFill>
              <a:latin typeface="Times New Roman"/>
              <a:cs typeface="Times New Roman"/>
            </a:endParaRPr>
          </a:p>
          <a:p>
            <a:pPr algn="r"/>
            <a:endParaRPr lang="en-US">
              <a:solidFill>
                <a:schemeClr val="tx1">
                  <a:lumMod val="85000"/>
                  <a:lumOff val="15000"/>
                </a:schemeClr>
              </a:solidFill>
            </a:endParaRPr>
          </a:p>
        </p:txBody>
      </p:sp>
      <p:sp>
        <p:nvSpPr>
          <p:cNvPr id="23" name="Rectangle 22">
            <a:extLst>
              <a:ext uri="{FF2B5EF4-FFF2-40B4-BE49-F238E27FC236}">
                <a16:creationId xmlns:a16="http://schemas.microsoft.com/office/drawing/2014/main" xmlns="" id="{27503A3F-017C-ED3F-E206-1848EB1102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24">
            <a:extLst>
              <a:ext uri="{FF2B5EF4-FFF2-40B4-BE49-F238E27FC236}">
                <a16:creationId xmlns:a16="http://schemas.microsoft.com/office/drawing/2014/main" xmlns="" id="{6A6BF781-8787-4BCD-F843-CFFDDF98A8DF}"/>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5" name="Content Placeholder 4">
            <a:extLst>
              <a:ext uri="{FF2B5EF4-FFF2-40B4-BE49-F238E27FC236}">
                <a16:creationId xmlns:a16="http://schemas.microsoft.com/office/drawing/2014/main" xmlns="" id="{9B88EAB5-AB09-64C7-904B-431E37066B51}"/>
              </a:ext>
            </a:extLst>
          </p:cNvPr>
          <p:cNvSpPr>
            <a:spLocks noGrp="1"/>
          </p:cNvSpPr>
          <p:nvPr>
            <p:ph idx="1"/>
          </p:nvPr>
        </p:nvSpPr>
        <p:spPr>
          <a:xfrm>
            <a:off x="5188588" y="231506"/>
            <a:ext cx="5910677" cy="6256450"/>
          </a:xfrm>
        </p:spPr>
        <p:txBody>
          <a:bodyPr vert="horz" lIns="91440" tIns="45720" rIns="91440" bIns="45720" rtlCol="0" anchor="ctr">
            <a:noAutofit/>
          </a:bodyPr>
          <a:lstStyle/>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endParaRPr lang="en-US" b="1" dirty="0">
              <a:latin typeface="Times New Roman"/>
              <a:cs typeface="Times New Roman"/>
            </a:endParaRPr>
          </a:p>
          <a:p>
            <a:pPr marL="0" indent="0">
              <a:buNone/>
            </a:pPr>
            <a:r>
              <a:rPr lang="en-US" b="1" dirty="0">
                <a:latin typeface="Times New Roman"/>
                <a:cs typeface="Times New Roman"/>
              </a:rPr>
              <a:t>MARKETING PLAN AND OPERATIONS:</a:t>
            </a:r>
            <a:endParaRPr lang="en-US" dirty="0">
              <a:latin typeface="Times New Roman"/>
              <a:cs typeface="Times New Roman"/>
            </a:endParaRPr>
          </a:p>
          <a:p>
            <a:pPr algn="just">
              <a:buNone/>
            </a:pPr>
            <a:r>
              <a:rPr lang="en-US" b="1" dirty="0">
                <a:latin typeface="Times New Roman"/>
                <a:cs typeface="Times New Roman"/>
              </a:rPr>
              <a:t>1.</a:t>
            </a:r>
            <a:r>
              <a:rPr lang="en-US" dirty="0">
                <a:latin typeface="Times New Roman"/>
                <a:cs typeface="Times New Roman"/>
              </a:rPr>
              <a:t> </a:t>
            </a:r>
            <a:r>
              <a:rPr lang="en-US" b="1" dirty="0">
                <a:latin typeface="Times New Roman"/>
                <a:cs typeface="Times New Roman"/>
              </a:rPr>
              <a:t>How old is your customer? </a:t>
            </a:r>
            <a:endParaRPr lang="en-US" dirty="0">
              <a:latin typeface="Times New Roman"/>
              <a:cs typeface="Times New Roman"/>
            </a:endParaRPr>
          </a:p>
          <a:p>
            <a:pPr algn="just">
              <a:buNone/>
            </a:pPr>
            <a:r>
              <a:rPr lang="en-US" dirty="0">
                <a:latin typeface="Times New Roman"/>
                <a:cs typeface="Times New Roman"/>
              </a:rPr>
              <a:t>    18-30 years.</a:t>
            </a:r>
          </a:p>
          <a:p>
            <a:pPr algn="just">
              <a:buNone/>
            </a:pPr>
            <a:r>
              <a:rPr lang="en-US" b="1" dirty="0">
                <a:latin typeface="Times New Roman"/>
                <a:cs typeface="Times New Roman"/>
              </a:rPr>
              <a:t>2.</a:t>
            </a:r>
            <a:r>
              <a:rPr lang="en-US" dirty="0">
                <a:latin typeface="Times New Roman"/>
                <a:cs typeface="Times New Roman"/>
              </a:rPr>
              <a:t> </a:t>
            </a:r>
            <a:r>
              <a:rPr lang="en-US" b="1" dirty="0">
                <a:latin typeface="Times New Roman"/>
                <a:cs typeface="Times New Roman"/>
              </a:rPr>
              <a:t>Where does your customer live?</a:t>
            </a:r>
            <a:endParaRPr lang="en-US" dirty="0">
              <a:latin typeface="Times New Roman"/>
              <a:cs typeface="Times New Roman"/>
            </a:endParaRPr>
          </a:p>
          <a:p>
            <a:pPr algn="just">
              <a:buNone/>
            </a:pPr>
            <a:r>
              <a:rPr lang="en-US" dirty="0">
                <a:latin typeface="Times New Roman"/>
                <a:cs typeface="Times New Roman"/>
              </a:rPr>
              <a:t>    Most of the Cities in Pakistan.</a:t>
            </a:r>
          </a:p>
          <a:p>
            <a:pPr algn="just">
              <a:buNone/>
            </a:pPr>
            <a:r>
              <a:rPr lang="en-US" b="1" dirty="0">
                <a:latin typeface="Times New Roman"/>
                <a:cs typeface="Times New Roman"/>
              </a:rPr>
              <a:t>3.</a:t>
            </a:r>
            <a:r>
              <a:rPr lang="en-US" dirty="0">
                <a:latin typeface="Times New Roman"/>
                <a:cs typeface="Times New Roman"/>
              </a:rPr>
              <a:t> </a:t>
            </a:r>
            <a:r>
              <a:rPr lang="en-US" b="1" dirty="0">
                <a:latin typeface="Times New Roman"/>
                <a:cs typeface="Times New Roman"/>
              </a:rPr>
              <a:t>What is the population of your customer base?</a:t>
            </a:r>
            <a:endParaRPr lang="en-US" dirty="0">
              <a:latin typeface="Times New Roman"/>
              <a:cs typeface="Times New Roman"/>
            </a:endParaRPr>
          </a:p>
          <a:p>
            <a:pPr algn="just">
              <a:buNone/>
            </a:pPr>
            <a:r>
              <a:rPr lang="en-US" dirty="0">
                <a:latin typeface="Times New Roman"/>
                <a:cs typeface="Times New Roman"/>
              </a:rPr>
              <a:t>   100K.</a:t>
            </a:r>
          </a:p>
          <a:p>
            <a:pPr algn="just">
              <a:buNone/>
            </a:pPr>
            <a:r>
              <a:rPr lang="en-US" b="1" dirty="0">
                <a:latin typeface="Times New Roman"/>
                <a:cs typeface="Times New Roman"/>
              </a:rPr>
              <a:t>4.</a:t>
            </a:r>
            <a:r>
              <a:rPr lang="en-US" dirty="0">
                <a:latin typeface="Times New Roman"/>
                <a:cs typeface="Times New Roman"/>
              </a:rPr>
              <a:t> </a:t>
            </a:r>
            <a:r>
              <a:rPr lang="en-US" b="1" dirty="0">
                <a:latin typeface="Times New Roman"/>
                <a:cs typeface="Times New Roman"/>
              </a:rPr>
              <a:t>What is their education level?</a:t>
            </a:r>
            <a:endParaRPr lang="en-US" dirty="0">
              <a:latin typeface="Times New Roman"/>
              <a:cs typeface="Times New Roman"/>
            </a:endParaRPr>
          </a:p>
          <a:p>
            <a:pPr algn="just">
              <a:buNone/>
            </a:pPr>
            <a:r>
              <a:rPr lang="en-US" dirty="0">
                <a:latin typeface="Times New Roman"/>
                <a:cs typeface="Times New Roman"/>
              </a:rPr>
              <a:t>    Intermediate Or Graduates.</a:t>
            </a:r>
          </a:p>
          <a:p>
            <a:pPr algn="just">
              <a:buNone/>
            </a:pPr>
            <a:r>
              <a:rPr lang="en-US" b="1" dirty="0">
                <a:latin typeface="Times New Roman"/>
                <a:cs typeface="Times New Roman"/>
              </a:rPr>
              <a:t>5.</a:t>
            </a:r>
            <a:r>
              <a:rPr lang="en-US" dirty="0">
                <a:latin typeface="Times New Roman"/>
                <a:cs typeface="Times New Roman"/>
              </a:rPr>
              <a:t> </a:t>
            </a:r>
            <a:r>
              <a:rPr lang="en-US" b="1" dirty="0">
                <a:latin typeface="Times New Roman"/>
                <a:cs typeface="Times New Roman"/>
              </a:rPr>
              <a:t>What is their income level?</a:t>
            </a:r>
            <a:endParaRPr lang="en-US" dirty="0">
              <a:latin typeface="Times New Roman"/>
              <a:cs typeface="Times New Roman"/>
            </a:endParaRPr>
          </a:p>
          <a:p>
            <a:pPr algn="just">
              <a:buNone/>
            </a:pPr>
            <a:r>
              <a:rPr lang="en-US" dirty="0">
                <a:latin typeface="Times New Roman"/>
                <a:cs typeface="Times New Roman"/>
              </a:rPr>
              <a:t>    50k-100k.</a:t>
            </a:r>
          </a:p>
          <a:p>
            <a:pPr algn="just">
              <a:buNone/>
            </a:pPr>
            <a:r>
              <a:rPr lang="en-US" b="1" dirty="0">
                <a:latin typeface="Times New Roman"/>
                <a:cs typeface="Times New Roman"/>
              </a:rPr>
              <a:t>6.</a:t>
            </a:r>
            <a:r>
              <a:rPr lang="en-US" dirty="0">
                <a:latin typeface="Times New Roman"/>
                <a:cs typeface="Times New Roman"/>
              </a:rPr>
              <a:t> </a:t>
            </a:r>
            <a:r>
              <a:rPr lang="en-US" b="1" dirty="0">
                <a:latin typeface="Times New Roman"/>
                <a:cs typeface="Times New Roman"/>
              </a:rPr>
              <a:t>What are your customers’ pain points?</a:t>
            </a:r>
            <a:endParaRPr lang="en-US" dirty="0">
              <a:latin typeface="Times New Roman"/>
              <a:cs typeface="Times New Roman"/>
            </a:endParaRPr>
          </a:p>
          <a:p>
            <a:pPr algn="just">
              <a:buNone/>
            </a:pPr>
            <a:r>
              <a:rPr lang="en-US" dirty="0">
                <a:latin typeface="Times New Roman"/>
                <a:ea typeface="+mn-lt"/>
                <a:cs typeface="+mn-lt"/>
              </a:rPr>
              <a:t>    Out-Of-Stock Items.</a:t>
            </a:r>
            <a:endParaRPr lang="en-US" dirty="0">
              <a:latin typeface="Times New Roman"/>
              <a:cs typeface="Times New Roman"/>
            </a:endParaRPr>
          </a:p>
          <a:p>
            <a:pPr algn="just">
              <a:buNone/>
            </a:pPr>
            <a:endParaRPr lang="en-US" sz="1200" b="1" dirty="0">
              <a:latin typeface="Times New Roman"/>
              <a:cs typeface="Times New Roman"/>
            </a:endParaRPr>
          </a:p>
          <a:p>
            <a:pPr algn="just">
              <a:buNone/>
            </a:pPr>
            <a:endParaRPr lang="en-US" b="1" dirty="0">
              <a:latin typeface="Times New Roman"/>
              <a:cs typeface="Times New Roman"/>
            </a:endParaRPr>
          </a:p>
          <a:p>
            <a:pPr algn="just">
              <a:buNone/>
            </a:pPr>
            <a:endParaRPr lang="en-US" sz="1600" dirty="0"/>
          </a:p>
          <a:p>
            <a:pPr algn="just">
              <a:buNone/>
            </a:pPr>
            <a:endParaRPr lang="en-US" sz="1600" b="1" dirty="0">
              <a:latin typeface="Times New Roman"/>
              <a:cs typeface="Times New Roman"/>
            </a:endParaRPr>
          </a:p>
          <a:p>
            <a:pPr algn="just">
              <a:buNone/>
            </a:pPr>
            <a:endParaRPr lang="en-US" b="1" dirty="0">
              <a:latin typeface="Times New Roman"/>
              <a:cs typeface="Times New Roman"/>
            </a:endParaRPr>
          </a:p>
          <a:p>
            <a:pPr algn="just">
              <a:buNone/>
            </a:pPr>
            <a:endParaRPr lang="en-US" dirty="0">
              <a:latin typeface="Times New Roman"/>
              <a:cs typeface="Times New Roman"/>
            </a:endParaRPr>
          </a:p>
          <a:p>
            <a:pPr marL="0" indent="0">
              <a:buNone/>
            </a:pPr>
            <a:endParaRPr lang="en-US">
              <a:latin typeface="Times New Roman"/>
              <a:cs typeface="Times New Roman"/>
            </a:endParaRPr>
          </a:p>
          <a:p>
            <a:pPr marL="0" indent="0">
              <a:buNone/>
            </a:pPr>
            <a:endParaRPr lang="en-US">
              <a:latin typeface="Times New Roman"/>
              <a:cs typeface="Times New Roman"/>
            </a:endParaRPr>
          </a:p>
          <a:p>
            <a:pPr>
              <a:buFont typeface="Arial" pitchFamily="18" charset="2"/>
              <a:buChar char="•"/>
            </a:pPr>
            <a:endParaRPr lang="en-US" b="1">
              <a:latin typeface="Times New Roman"/>
              <a:cs typeface="Times New Roman"/>
            </a:endParaRPr>
          </a:p>
          <a:p>
            <a:pPr marL="0" indent="0">
              <a:buNone/>
            </a:pPr>
            <a:endParaRPr lang="en-US" b="1">
              <a:latin typeface="Times New Roman"/>
              <a:cs typeface="Times New Roman"/>
            </a:endParaRPr>
          </a:p>
          <a:p>
            <a:pPr>
              <a:buFont typeface="Arial" pitchFamily="18" charset="2"/>
              <a:buChar char="•"/>
            </a:pPr>
            <a:endParaRPr lang="en-US"/>
          </a:p>
        </p:txBody>
      </p:sp>
      <p:sp>
        <p:nvSpPr>
          <p:cNvPr id="27" name="Rectangle 26">
            <a:extLst>
              <a:ext uri="{FF2B5EF4-FFF2-40B4-BE49-F238E27FC236}">
                <a16:creationId xmlns:a16="http://schemas.microsoft.com/office/drawing/2014/main" xmlns="" id="{4022543D-6A03-7E04-C1A5-6393DE7B52DC}"/>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80231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BF22A73-8D4E-C904-A1EA-51ED8ED1145D}"/>
              </a:ext>
            </a:extLst>
          </p:cNvPr>
          <p:cNvSpPr>
            <a:spLocks noGrp="1"/>
          </p:cNvSpPr>
          <p:nvPr>
            <p:ph type="title"/>
          </p:nvPr>
        </p:nvSpPr>
        <p:spPr/>
        <p:txBody>
          <a:bodyPr/>
          <a:lstStyle/>
          <a:p>
            <a:r>
              <a:rPr lang="en-US" sz="2000" b="1" dirty="0">
                <a:latin typeface="Times New Roman"/>
                <a:cs typeface="Times New Roman"/>
              </a:rPr>
              <a:t>CHANNELS TO REACH CUSTOMERS</a:t>
            </a:r>
            <a:endParaRPr lang="en-US" sz="2000" dirty="0"/>
          </a:p>
        </p:txBody>
      </p:sp>
      <p:sp>
        <p:nvSpPr>
          <p:cNvPr id="3" name="Content Placeholder 2">
            <a:extLst>
              <a:ext uri="{FF2B5EF4-FFF2-40B4-BE49-F238E27FC236}">
                <a16:creationId xmlns:a16="http://schemas.microsoft.com/office/drawing/2014/main" xmlns="" id="{E43FC4FF-D56A-D4B5-A7B9-E3CA3218E225}"/>
              </a:ext>
            </a:extLst>
          </p:cNvPr>
          <p:cNvSpPr>
            <a:spLocks noGrp="1"/>
          </p:cNvSpPr>
          <p:nvPr>
            <p:ph idx="1"/>
          </p:nvPr>
        </p:nvSpPr>
        <p:spPr>
          <a:xfrm>
            <a:off x="3524212" y="1396071"/>
            <a:ext cx="7573992" cy="5595092"/>
          </a:xfrm>
        </p:spPr>
        <p:txBody>
          <a:bodyPr>
            <a:normAutofit lnSpcReduction="10000"/>
          </a:bodyPr>
          <a:lstStyle/>
          <a:p>
            <a:pPr marL="0" indent="0" algn="just">
              <a:buNone/>
            </a:pPr>
            <a:endParaRPr lang="en-US" sz="700" dirty="0">
              <a:latin typeface="Times New Roman"/>
              <a:cs typeface="Times New Roman"/>
            </a:endParaRPr>
          </a:p>
          <a:p>
            <a:pPr algn="just"/>
            <a:r>
              <a:rPr lang="en-US" sz="700" dirty="0">
                <a:latin typeface="Times New Roman"/>
                <a:cs typeface="Times New Roman"/>
              </a:rPr>
              <a:t>  </a:t>
            </a:r>
            <a:r>
              <a:rPr lang="en-US" sz="2400" b="1" dirty="0">
                <a:latin typeface="Times New Roman"/>
                <a:cs typeface="Times New Roman"/>
              </a:rPr>
              <a:t>Facebook ads:</a:t>
            </a:r>
            <a:endParaRPr lang="en-US" sz="2400">
              <a:latin typeface="Times New Roman"/>
              <a:cs typeface="Times New Roman"/>
            </a:endParaRPr>
          </a:p>
          <a:p>
            <a:pPr algn="just"/>
            <a:r>
              <a:rPr lang="en-US" sz="2400" dirty="0">
                <a:latin typeface="Times New Roman"/>
                <a:ea typeface="+mn-lt"/>
                <a:cs typeface="+mn-lt"/>
              </a:rPr>
              <a:t>Creating effective Facebook ads involves a combination of strategic planning, compelling content, and thoughtful targeting. Utilize Facebook's extensive targeting options to reach your specific audience. Consider demographics, interests, behaviors, and custom audiences based on website visitors or existing customer data.</a:t>
            </a:r>
            <a:endParaRPr lang="en-US" sz="2400" dirty="0">
              <a:latin typeface="Times New Roman"/>
            </a:endParaRPr>
          </a:p>
          <a:p>
            <a:pPr algn="just"/>
            <a:endParaRPr lang="en-US" sz="2400" dirty="0">
              <a:latin typeface="Times New Roman"/>
            </a:endParaRPr>
          </a:p>
          <a:p>
            <a:pPr marL="0" indent="0" algn="just">
              <a:buNone/>
            </a:pPr>
            <a:r>
              <a:rPr lang="en-US" sz="2400">
                <a:latin typeface="Times New Roman"/>
                <a:cs typeface="Times New Roman"/>
              </a:rPr>
              <a:t>Link :</a:t>
            </a:r>
            <a:endParaRPr lang="en-US" sz="2400" dirty="0">
              <a:latin typeface="Times New Roman"/>
              <a:ea typeface="+mn-lt"/>
              <a:cs typeface="Times New Roman"/>
            </a:endParaRPr>
          </a:p>
          <a:p>
            <a:pPr algn="just"/>
            <a:r>
              <a:rPr lang="en-US" sz="2400" dirty="0">
                <a:ea typeface="+mn-lt"/>
                <a:cs typeface="+mn-lt"/>
              </a:rPr>
              <a:t>Web page : </a:t>
            </a:r>
            <a:r>
              <a:rPr lang="en-US" sz="2400" dirty="0">
                <a:ea typeface="+mn-lt"/>
                <a:cs typeface="+mn-lt"/>
                <a:hlinkClick r:id="rId2"/>
              </a:rPr>
              <a:t>https://globalhillsllc.com/</a:t>
            </a:r>
            <a:endParaRPr lang="en-US" sz="2400">
              <a:latin typeface="Times New Roman"/>
              <a:cs typeface="Times New Roman"/>
            </a:endParaRPr>
          </a:p>
          <a:p>
            <a:pPr algn="just"/>
            <a:r>
              <a:rPr lang="en-US" sz="2400" dirty="0">
                <a:latin typeface="Corbel"/>
              </a:rPr>
              <a:t>Instagram </a:t>
            </a:r>
            <a:r>
              <a:rPr lang="en-US" sz="2400">
                <a:latin typeface="Corbel"/>
              </a:rPr>
              <a:t>page:  </a:t>
            </a:r>
            <a:r>
              <a:rPr lang="en-US" sz="2400" dirty="0">
                <a:ea typeface="+mn-lt"/>
                <a:cs typeface="+mn-lt"/>
                <a:hlinkClick r:id="rId3"/>
              </a:rPr>
              <a:t>https://www.instagram.com/_customize.corner?igsh=MTRjamgwOTg2bTV2Ng==</a:t>
            </a:r>
            <a:endParaRPr lang="en-US" sz="2400" dirty="0">
              <a:latin typeface="Corbel"/>
            </a:endParaRPr>
          </a:p>
          <a:p>
            <a:pPr algn="just"/>
            <a:r>
              <a:rPr lang="en-US" sz="2400" dirty="0">
                <a:latin typeface="Corbel"/>
                <a:cs typeface="Times New Roman"/>
              </a:rPr>
              <a:t>Survey </a:t>
            </a:r>
            <a:r>
              <a:rPr lang="en-US" sz="2400">
                <a:latin typeface="Corbel"/>
                <a:cs typeface="Times New Roman"/>
              </a:rPr>
              <a:t>form :</a:t>
            </a:r>
            <a:r>
              <a:rPr lang="en-US" sz="2400" dirty="0">
                <a:ea typeface="+mn-lt"/>
                <a:cs typeface="+mn-lt"/>
                <a:hlinkClick r:id="rId4"/>
              </a:rPr>
              <a:t>https://forms.gle/xsCqAtjJvuNtKV937</a:t>
            </a:r>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Times New Roman"/>
              <a:cs typeface="Times New Roman"/>
            </a:endParaRPr>
          </a:p>
          <a:p>
            <a:pPr algn="just"/>
            <a:endParaRPr lang="en-US" sz="2400" dirty="0">
              <a:latin typeface="Times New Roman"/>
              <a:cs typeface="Times New Roman"/>
            </a:endParaRPr>
          </a:p>
          <a:p>
            <a:endParaRPr lang="en-US" dirty="0"/>
          </a:p>
        </p:txBody>
      </p:sp>
    </p:spTree>
    <p:extLst>
      <p:ext uri="{BB962C8B-B14F-4D97-AF65-F5344CB8AC3E}">
        <p14:creationId xmlns:p14="http://schemas.microsoft.com/office/powerpoint/2010/main" val="21188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E9881CF-E919-4419-3491-F8B94D21A5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FE193EC5-7E18-4F53-90B0-5339412AC8D8}"/>
              </a:ext>
            </a:extLst>
          </p:cNvPr>
          <p:cNvSpPr>
            <a:spLocks noGrp="1"/>
          </p:cNvSpPr>
          <p:nvPr>
            <p:ph type="title"/>
          </p:nvPr>
        </p:nvSpPr>
        <p:spPr/>
        <p:txBody>
          <a:bodyPr/>
          <a:lstStyle/>
          <a:p>
            <a:r>
              <a:rPr lang="en-US" sz="2000" b="1" dirty="0">
                <a:latin typeface="Times New Roman"/>
                <a:cs typeface="Times New Roman"/>
              </a:rPr>
              <a:t>CHANNELS TO REACH CUSTOMERS</a:t>
            </a:r>
            <a:endParaRPr lang="en-US" sz="2000" dirty="0"/>
          </a:p>
        </p:txBody>
      </p:sp>
      <p:sp>
        <p:nvSpPr>
          <p:cNvPr id="3" name="Content Placeholder 2">
            <a:extLst>
              <a:ext uri="{FF2B5EF4-FFF2-40B4-BE49-F238E27FC236}">
                <a16:creationId xmlns:a16="http://schemas.microsoft.com/office/drawing/2014/main" xmlns="" id="{9D2F278C-D3A4-D3BC-F021-3CBE8B40064D}"/>
              </a:ext>
            </a:extLst>
          </p:cNvPr>
          <p:cNvSpPr>
            <a:spLocks noGrp="1"/>
          </p:cNvSpPr>
          <p:nvPr>
            <p:ph idx="1"/>
          </p:nvPr>
        </p:nvSpPr>
        <p:spPr>
          <a:xfrm>
            <a:off x="3524212" y="1396071"/>
            <a:ext cx="7573992" cy="5595092"/>
          </a:xfrm>
        </p:spPr>
        <p:txBody>
          <a:bodyPr>
            <a:normAutofit/>
          </a:bodyPr>
          <a:lstStyle/>
          <a:p>
            <a:pPr marL="0" indent="0" algn="ctr">
              <a:buNone/>
            </a:pPr>
            <a:endParaRPr lang="en-US" sz="4000" b="1">
              <a:latin typeface="Times New Roman"/>
              <a:cs typeface="Times New Roman"/>
            </a:endParaRPr>
          </a:p>
          <a:p>
            <a:pPr marL="0" indent="0" algn="ctr">
              <a:buNone/>
            </a:pPr>
            <a:endParaRPr lang="en-US" sz="4000" b="1" dirty="0">
              <a:latin typeface="Times New Roman"/>
              <a:cs typeface="Times New Roman"/>
            </a:endParaRPr>
          </a:p>
          <a:p>
            <a:pPr marL="0" indent="0" algn="ctr">
              <a:buNone/>
            </a:pPr>
            <a:endParaRPr lang="en-US" sz="4000" b="1" dirty="0">
              <a:latin typeface="Times New Roman"/>
              <a:cs typeface="Times New Roman"/>
            </a:endParaRPr>
          </a:p>
          <a:p>
            <a:pPr marL="0" indent="0" algn="ctr">
              <a:buNone/>
            </a:pPr>
            <a:endParaRPr lang="en-US" sz="4000" b="1" dirty="0">
              <a:latin typeface="Times New Roman"/>
              <a:cs typeface="Times New Roman"/>
            </a:endParaRPr>
          </a:p>
          <a:p>
            <a:pPr marL="0" indent="0" algn="ctr">
              <a:buNone/>
            </a:pPr>
            <a:r>
              <a:rPr lang="en-US" sz="4000" b="1" dirty="0">
                <a:latin typeface="Times New Roman"/>
                <a:cs typeface="Times New Roman"/>
              </a:rPr>
              <a:t>THANK</a:t>
            </a:r>
            <a:r>
              <a:rPr lang="en-US" sz="4000" b="1" dirty="0">
                <a:latin typeface="Times New Roman"/>
                <a:ea typeface="+mn-lt"/>
                <a:cs typeface="+mn-lt"/>
              </a:rPr>
              <a:t> YOU</a:t>
            </a:r>
            <a:endParaRPr lang="en-US" sz="4000" b="1" dirty="0">
              <a:latin typeface="Times New Roman"/>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Corbel"/>
              <a:cs typeface="Times New Roman"/>
            </a:endParaRPr>
          </a:p>
          <a:p>
            <a:pPr algn="just"/>
            <a:endParaRPr lang="en-US" sz="2400" dirty="0">
              <a:latin typeface="Times New Roman"/>
              <a:cs typeface="Times New Roman"/>
            </a:endParaRPr>
          </a:p>
          <a:p>
            <a:pPr algn="just"/>
            <a:endParaRPr lang="en-US" sz="2400" dirty="0">
              <a:latin typeface="Times New Roman"/>
              <a:cs typeface="Times New Roman"/>
            </a:endParaRPr>
          </a:p>
          <a:p>
            <a:endParaRPr lang="en-US" dirty="0"/>
          </a:p>
        </p:txBody>
      </p:sp>
    </p:spTree>
    <p:extLst>
      <p:ext uri="{BB962C8B-B14F-4D97-AF65-F5344CB8AC3E}">
        <p14:creationId xmlns:p14="http://schemas.microsoft.com/office/powerpoint/2010/main" val="377862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xmlns="" id="{80516254-1D9F-4F3A-9870-3A3280BE2BF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DAFCE5DE-349B-5B82-7040-E4266C92E114}"/>
              </a:ext>
            </a:extLst>
          </p:cNvPr>
          <p:cNvSpPr>
            <a:spLocks noGrp="1"/>
          </p:cNvSpPr>
          <p:nvPr>
            <p:ph type="title"/>
          </p:nvPr>
        </p:nvSpPr>
        <p:spPr>
          <a:xfrm>
            <a:off x="1539116" y="864108"/>
            <a:ext cx="3073914" cy="5120639"/>
          </a:xfrm>
        </p:spPr>
        <p:txBody>
          <a:bodyPr>
            <a:normAutofit/>
          </a:bodyPr>
          <a:lstStyle/>
          <a:p>
            <a:pPr algn="r"/>
            <a:endParaRPr lang="en-US">
              <a:solidFill>
                <a:schemeClr val="tx1">
                  <a:lumMod val="85000"/>
                  <a:lumOff val="15000"/>
                </a:schemeClr>
              </a:solidFill>
            </a:endParaRPr>
          </a:p>
        </p:txBody>
      </p:sp>
      <p:sp>
        <p:nvSpPr>
          <p:cNvPr id="10" name="Rectangle 9">
            <a:extLst>
              <a:ext uri="{FF2B5EF4-FFF2-40B4-BE49-F238E27FC236}">
                <a16:creationId xmlns:a16="http://schemas.microsoft.com/office/drawing/2014/main" xmlns="" id="{FC14672B-27A5-4CDA-ABAF-5E4CF4B41C23}"/>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1286934"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xmlns="" id="{8D89589C-2C90-4407-A995-05EC3DD7AB14}"/>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951129" y="2085681"/>
            <a:ext cx="0" cy="2686639"/>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xmlns="" id="{FB84FC19-9F79-0906-F0AB-ED098D646173}"/>
              </a:ext>
            </a:extLst>
          </p:cNvPr>
          <p:cNvSpPr>
            <a:spLocks noGrp="1"/>
          </p:cNvSpPr>
          <p:nvPr>
            <p:ph idx="1"/>
          </p:nvPr>
        </p:nvSpPr>
        <p:spPr>
          <a:xfrm>
            <a:off x="5289229" y="864108"/>
            <a:ext cx="5910677" cy="5120640"/>
          </a:xfrm>
        </p:spPr>
        <p:txBody>
          <a:bodyPr vert="horz" lIns="91440" tIns="45720" rIns="91440" bIns="45720" rtlCol="0" anchor="ctr">
            <a:noAutofit/>
          </a:bodyPr>
          <a:lstStyle/>
          <a:p>
            <a:pPr marL="0" indent="0">
              <a:buNone/>
            </a:pPr>
            <a:r>
              <a:rPr lang="en-US" sz="1800" b="1" dirty="0">
                <a:latin typeface="Times New Roman"/>
                <a:cs typeface="Times New Roman"/>
              </a:rPr>
              <a:t>What are we selling?</a:t>
            </a:r>
            <a:endParaRPr lang="en-US" sz="1800" dirty="0"/>
          </a:p>
          <a:p>
            <a:pPr marL="0" indent="0">
              <a:buNone/>
            </a:pPr>
            <a:endParaRPr lang="en-US" sz="1800" b="1" dirty="0">
              <a:latin typeface="Times New Roman"/>
              <a:cs typeface="Times New Roman"/>
            </a:endParaRPr>
          </a:p>
          <a:p>
            <a:pPr algn="just"/>
            <a:r>
              <a:rPr lang="en-US" sz="1800" b="1" dirty="0">
                <a:latin typeface="Times New Roman"/>
                <a:cs typeface="Times New Roman"/>
              </a:rPr>
              <a:t>Physical </a:t>
            </a:r>
            <a:r>
              <a:rPr lang="en-US" sz="1800" b="1" dirty="0" smtClean="0">
                <a:latin typeface="Times New Roman"/>
                <a:cs typeface="Times New Roman"/>
              </a:rPr>
              <a:t>Products</a:t>
            </a:r>
            <a:endParaRPr lang="en-US" sz="1800" dirty="0"/>
          </a:p>
          <a:p>
            <a:pPr algn="just"/>
            <a:r>
              <a:rPr lang="en-US" sz="1800" b="1" dirty="0" smtClean="0">
                <a:latin typeface="Times New Roman"/>
                <a:cs typeface="Times New Roman"/>
              </a:rPr>
              <a:t>Digital Products</a:t>
            </a:r>
            <a:endParaRPr lang="en-US" sz="1800" dirty="0"/>
          </a:p>
          <a:p>
            <a:pPr algn="just"/>
            <a:r>
              <a:rPr lang="en-US" sz="1800" b="1" dirty="0" smtClean="0">
                <a:latin typeface="Times New Roman"/>
                <a:cs typeface="Times New Roman"/>
              </a:rPr>
              <a:t>Services</a:t>
            </a:r>
            <a:endParaRPr lang="en-US" sz="1500" dirty="0"/>
          </a:p>
          <a:p>
            <a:endParaRPr lang="en-US" sz="1500" dirty="0"/>
          </a:p>
        </p:txBody>
      </p:sp>
      <p:sp>
        <p:nvSpPr>
          <p:cNvPr id="14" name="Rectangle 13">
            <a:extLst>
              <a:ext uri="{FF2B5EF4-FFF2-40B4-BE49-F238E27FC236}">
                <a16:creationId xmlns:a16="http://schemas.microsoft.com/office/drawing/2014/main" xmlns="" id="{9A206779-5C74-4555-94BC-5845C92EC3A8}"/>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11683988" y="767825"/>
            <a:ext cx="508012" cy="5328173"/>
          </a:xfrm>
          <a:prstGeom prst="rect">
            <a:avLst/>
          </a:prstGeom>
          <a:solidFill>
            <a:srgbClr val="C8C8C8">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3104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2139DD15-EABD-A157-763F-52EAA8BDBA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BCDA092-09FE-5A43-4693-F746B5D8968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9B1A2446-043C-7B43-B9FD-FB2CC3B9EF9F}"/>
              </a:ext>
            </a:extLst>
          </p:cNvPr>
          <p:cNvSpPr>
            <a:spLocks noGrp="1"/>
          </p:cNvSpPr>
          <p:nvPr>
            <p:ph idx="1"/>
          </p:nvPr>
        </p:nvSpPr>
        <p:spPr>
          <a:xfrm>
            <a:off x="3538589" y="245882"/>
            <a:ext cx="8062822" cy="6529620"/>
          </a:xfrm>
        </p:spPr>
        <p:txBody>
          <a:bodyPr>
            <a:normAutofit/>
          </a:bodyPr>
          <a:lstStyle/>
          <a:p>
            <a:pPr marL="0" indent="0" algn="just">
              <a:buNone/>
            </a:pPr>
            <a:endParaRPr lang="en-US" b="1" dirty="0">
              <a:latin typeface="Times New Roman"/>
              <a:cs typeface="Times New Roman"/>
            </a:endParaRPr>
          </a:p>
          <a:p>
            <a:pPr marL="0" indent="0" algn="just">
              <a:buNone/>
            </a:pPr>
            <a:r>
              <a:rPr lang="en-US" b="1" dirty="0">
                <a:latin typeface="Times New Roman"/>
                <a:cs typeface="Times New Roman"/>
              </a:rPr>
              <a:t>How are we sourcing the product?</a:t>
            </a:r>
            <a:endParaRPr lang="en-US" b="1" i="1" dirty="0">
              <a:latin typeface="Times New Roman"/>
              <a:cs typeface="Times New Roman"/>
            </a:endParaRPr>
          </a:p>
          <a:p>
            <a:pPr algn="just"/>
            <a:endParaRPr lang="en-US" dirty="0"/>
          </a:p>
          <a:p>
            <a:pPr algn="just"/>
            <a:r>
              <a:rPr lang="en-US" b="1" dirty="0">
                <a:latin typeface="Times New Roman"/>
                <a:ea typeface="+mn-lt"/>
                <a:cs typeface="+mn-lt"/>
              </a:rPr>
              <a:t>Manufacture In-House</a:t>
            </a:r>
            <a:r>
              <a:rPr lang="en-US" b="1" dirty="0" smtClean="0">
                <a:latin typeface="Times New Roman"/>
                <a:ea typeface="+mn-lt"/>
                <a:cs typeface="+mn-lt"/>
              </a:rPr>
              <a:t>:</a:t>
            </a:r>
            <a:endParaRPr lang="en-US" dirty="0">
              <a:latin typeface="Times New Roman"/>
              <a:cs typeface="Times New Roman"/>
            </a:endParaRPr>
          </a:p>
          <a:p>
            <a:pPr algn="just"/>
            <a:r>
              <a:rPr lang="en-US" b="1" dirty="0">
                <a:latin typeface="Times New Roman"/>
                <a:cs typeface="Times New Roman"/>
              </a:rPr>
              <a:t>Third-Party Manufacturer</a:t>
            </a:r>
            <a:r>
              <a:rPr lang="en-US" b="1" dirty="0" smtClean="0">
                <a:latin typeface="Times New Roman"/>
                <a:cs typeface="Times New Roman"/>
              </a:rPr>
              <a:t>:</a:t>
            </a:r>
            <a:endParaRPr lang="en-US" dirty="0">
              <a:latin typeface="Times New Roman"/>
              <a:cs typeface="Times New Roman"/>
            </a:endParaRPr>
          </a:p>
          <a:p>
            <a:pPr algn="just"/>
            <a:r>
              <a:rPr lang="en-US" b="1" dirty="0">
                <a:latin typeface="Times New Roman"/>
                <a:cs typeface="Times New Roman"/>
              </a:rPr>
              <a:t>Wholesale:</a:t>
            </a:r>
            <a:endParaRPr lang="en-US" dirty="0">
              <a:latin typeface="Times New Roman"/>
              <a:cs typeface="Times New Roman"/>
            </a:endParaRPr>
          </a:p>
          <a:p>
            <a:pPr marL="0" indent="0" algn="just">
              <a:buNone/>
            </a:pPr>
            <a:endParaRPr lang="en-US" b="1" i="1" dirty="0">
              <a:latin typeface="Times New Roman"/>
              <a:cs typeface="Times New Roman"/>
            </a:endParaRPr>
          </a:p>
          <a:p>
            <a:pPr lvl="1" algn="just"/>
            <a:endParaRPr lang="en-US" dirty="0"/>
          </a:p>
          <a:p>
            <a:endParaRPr lang="en-US" dirty="0"/>
          </a:p>
        </p:txBody>
      </p:sp>
    </p:spTree>
    <p:extLst>
      <p:ext uri="{BB962C8B-B14F-4D97-AF65-F5344CB8AC3E}">
        <p14:creationId xmlns:p14="http://schemas.microsoft.com/office/powerpoint/2010/main" val="23514222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D73D7D1C-6942-647B-6062-361E69EB94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F03880-FC0B-9AB4-F204-F6B62BA1BF7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A7298B06-17C5-7984-79DE-4455CBD2682C}"/>
              </a:ext>
            </a:extLst>
          </p:cNvPr>
          <p:cNvSpPr>
            <a:spLocks noGrp="1"/>
          </p:cNvSpPr>
          <p:nvPr>
            <p:ph idx="1"/>
          </p:nvPr>
        </p:nvSpPr>
        <p:spPr>
          <a:xfrm>
            <a:off x="3538589" y="116486"/>
            <a:ext cx="8062822" cy="6529620"/>
          </a:xfrm>
        </p:spPr>
        <p:txBody>
          <a:bodyPr>
            <a:normAutofit/>
          </a:bodyPr>
          <a:lstStyle/>
          <a:p>
            <a:pPr marL="0" indent="0" algn="just">
              <a:buNone/>
            </a:pPr>
            <a:endParaRPr lang="en-US" b="1" dirty="0">
              <a:latin typeface="Times New Roman"/>
              <a:cs typeface="Times New Roman"/>
            </a:endParaRPr>
          </a:p>
          <a:p>
            <a:pPr marL="0" indent="0" algn="just">
              <a:buNone/>
            </a:pPr>
            <a:endParaRPr lang="en-US" b="1" dirty="0">
              <a:latin typeface="Times New Roman"/>
              <a:cs typeface="Times New Roman"/>
            </a:endParaRPr>
          </a:p>
          <a:p>
            <a:pPr algn="just"/>
            <a:endParaRPr lang="en-US" sz="2400" dirty="0">
              <a:latin typeface="Times New Roman"/>
              <a:cs typeface="Calibri"/>
            </a:endParaRPr>
          </a:p>
          <a:p>
            <a:pPr marL="0" indent="0" algn="just">
              <a:buNone/>
            </a:pPr>
            <a:r>
              <a:rPr lang="en-US" sz="2400" b="1" dirty="0">
                <a:latin typeface="Times New Roman"/>
                <a:cs typeface="Times New Roman"/>
              </a:rPr>
              <a:t> Who are we selling?</a:t>
            </a:r>
          </a:p>
          <a:p>
            <a:pPr algn="just"/>
            <a:r>
              <a:rPr lang="en-US" sz="2400" dirty="0">
                <a:latin typeface="Times New Roman"/>
                <a:cs typeface="Times New Roman"/>
              </a:rPr>
              <a:t>Primarily a business-to-consumer (B2C) model.</a:t>
            </a:r>
            <a:endParaRPr lang="en-US" sz="2400" dirty="0">
              <a:latin typeface="Times New Roman"/>
              <a:cs typeface="Calibri"/>
            </a:endParaRPr>
          </a:p>
          <a:p>
            <a:pPr algn="just"/>
            <a:r>
              <a:rPr lang="en-US" sz="2400" dirty="0">
                <a:latin typeface="Times New Roman"/>
                <a:cs typeface="Times New Roman"/>
              </a:rPr>
              <a:t>Act as an online marketplace for customized products.</a:t>
            </a:r>
            <a:endParaRPr lang="en-US" sz="2400">
              <a:latin typeface="Times New Roman"/>
              <a:cs typeface="Calibri"/>
            </a:endParaRPr>
          </a:p>
          <a:p>
            <a:pPr algn="just"/>
            <a:r>
              <a:rPr lang="en-US" sz="2400" dirty="0">
                <a:latin typeface="Times New Roman"/>
                <a:cs typeface="Times New Roman"/>
              </a:rPr>
              <a:t>Offer both physical and digital customization options.</a:t>
            </a:r>
            <a:endParaRPr lang="en-US" sz="2400">
              <a:latin typeface="Times New Roman"/>
              <a:cs typeface="Calibri"/>
            </a:endParaRPr>
          </a:p>
          <a:p>
            <a:pPr algn="just"/>
            <a:r>
              <a:rPr lang="en-US" sz="2400" dirty="0">
                <a:latin typeface="Times New Roman"/>
                <a:cs typeface="Times New Roman"/>
              </a:rPr>
              <a:t>Focus on delivering excellent customer service throughout the customization process.</a:t>
            </a:r>
            <a:endParaRPr lang="en-US" sz="2400" dirty="0">
              <a:latin typeface="Times New Roman"/>
            </a:endParaRPr>
          </a:p>
          <a:p>
            <a:pPr algn="just"/>
            <a:endParaRPr lang="en-US" b="1" dirty="0">
              <a:latin typeface="Times New Roman"/>
              <a:cs typeface="Times New Roman"/>
            </a:endParaRPr>
          </a:p>
          <a:p>
            <a:pPr algn="just"/>
            <a:endParaRPr lang="en-US" b="1" i="1" dirty="0">
              <a:latin typeface="Times New Roman"/>
              <a:cs typeface="Times New Roman"/>
            </a:endParaRPr>
          </a:p>
          <a:p>
            <a:pPr lvl="1" algn="just"/>
            <a:endParaRPr lang="en-US"/>
          </a:p>
          <a:p>
            <a:endParaRPr lang="en-US" dirty="0"/>
          </a:p>
        </p:txBody>
      </p:sp>
    </p:spTree>
    <p:extLst>
      <p:ext uri="{BB962C8B-B14F-4D97-AF65-F5344CB8AC3E}">
        <p14:creationId xmlns:p14="http://schemas.microsoft.com/office/powerpoint/2010/main" val="3396922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63D936A-F706-D926-6549-2DCF67A436FE}"/>
              </a:ext>
            </a:extLst>
          </p:cNvPr>
          <p:cNvSpPr>
            <a:spLocks noGrp="1"/>
          </p:cNvSpPr>
          <p:nvPr>
            <p:ph type="title"/>
          </p:nvPr>
        </p:nvSpPr>
        <p:spPr>
          <a:xfrm>
            <a:off x="252919" y="1123837"/>
            <a:ext cx="2947482" cy="4601183"/>
          </a:xfrm>
        </p:spPr>
        <p:txBody>
          <a:bodyPr>
            <a:normAutofit/>
          </a:bodyPr>
          <a:lstStyle/>
          <a:p>
            <a:r>
              <a:rPr lang="en-US" dirty="0">
                <a:latin typeface="Times New Roman"/>
                <a:ea typeface="+mj-lt"/>
                <a:cs typeface="+mj-lt"/>
              </a:rPr>
              <a:t>Executive Summary :</a:t>
            </a:r>
            <a:endParaRPr lang="en-US" dirty="0">
              <a:latin typeface="Times New Roman"/>
              <a:cs typeface="Times New Roman"/>
            </a:endParaRPr>
          </a:p>
          <a:p>
            <a:endParaRPr lang="en-US"/>
          </a:p>
        </p:txBody>
      </p:sp>
      <p:sp>
        <p:nvSpPr>
          <p:cNvPr id="3" name="Content Placeholder 2">
            <a:extLst>
              <a:ext uri="{FF2B5EF4-FFF2-40B4-BE49-F238E27FC236}">
                <a16:creationId xmlns:a16="http://schemas.microsoft.com/office/drawing/2014/main" xmlns="" id="{17A98A1A-0ACC-D700-6053-EAA6F578FCDF}"/>
              </a:ext>
            </a:extLst>
          </p:cNvPr>
          <p:cNvSpPr>
            <a:spLocks noGrp="1"/>
          </p:cNvSpPr>
          <p:nvPr>
            <p:ph idx="1"/>
          </p:nvPr>
        </p:nvSpPr>
        <p:spPr>
          <a:xfrm>
            <a:off x="3869267" y="864108"/>
            <a:ext cx="3585891" cy="5120640"/>
          </a:xfrm>
        </p:spPr>
        <p:txBody>
          <a:bodyPr>
            <a:normAutofit/>
          </a:bodyPr>
          <a:lstStyle/>
          <a:p>
            <a:pPr algn="just">
              <a:buFont typeface="Arial" pitchFamily="18" charset="2"/>
              <a:buChar char="•"/>
            </a:pPr>
            <a:r>
              <a:rPr lang="en-US" dirty="0">
                <a:latin typeface="Times New Roman"/>
                <a:ea typeface="+mn-lt"/>
                <a:cs typeface="Times New Roman"/>
              </a:rPr>
              <a:t>Customize Corner is an innovative and customer-centric e-commerce platform specializing in the customization of jewelry, t-shirts, and accessories. Our mission is to provide a unique and personalized shopping experience, allowing individuals to express their style and individuality through bespoke designs. </a:t>
            </a:r>
            <a:endParaRPr lang="en-US" dirty="0">
              <a:latin typeface="Times New Roman"/>
              <a:ea typeface="+mn-lt"/>
              <a:cs typeface="+mn-lt"/>
            </a:endParaRPr>
          </a:p>
          <a:p>
            <a:pPr>
              <a:buFont typeface="Arial" pitchFamily="18" charset="2"/>
              <a:buChar char="•"/>
            </a:pPr>
            <a:endParaRPr lang="en-US">
              <a:latin typeface="Times New Roman"/>
              <a:ea typeface="+mn-lt"/>
              <a:cs typeface="+mn-lt"/>
            </a:endParaRPr>
          </a:p>
          <a:p>
            <a:pPr>
              <a:buFont typeface="Arial" pitchFamily="18" charset="2"/>
              <a:buChar char="•"/>
            </a:pPr>
            <a:r>
              <a:rPr lang="en-US" dirty="0">
                <a:latin typeface="Times New Roman"/>
                <a:ea typeface="+mn-lt"/>
                <a:cs typeface="+mn-lt"/>
              </a:rPr>
              <a:t>Product/industry</a:t>
            </a:r>
          </a:p>
          <a:p>
            <a:pPr>
              <a:buFont typeface="Arial" pitchFamily="18" charset="2"/>
              <a:buChar char="•"/>
            </a:pPr>
            <a:r>
              <a:rPr lang="en-US" dirty="0">
                <a:latin typeface="Times New Roman"/>
                <a:ea typeface="+mn-lt"/>
                <a:cs typeface="+mn-lt"/>
              </a:rPr>
              <a:t>Target market</a:t>
            </a:r>
            <a:endParaRPr lang="en-US" dirty="0">
              <a:latin typeface="Times New Roman"/>
              <a:cs typeface="Times New Roman"/>
            </a:endParaRPr>
          </a:p>
          <a:p>
            <a:pPr>
              <a:buFont typeface="Arial" pitchFamily="18" charset="2"/>
              <a:buChar char="•"/>
            </a:pPr>
            <a:r>
              <a:rPr lang="en-US" dirty="0">
                <a:latin typeface="Times New Roman"/>
                <a:ea typeface="+mn-lt"/>
                <a:cs typeface="+mn-lt"/>
              </a:rPr>
              <a:t>Sales channel</a:t>
            </a:r>
            <a:endParaRPr lang="en-US" dirty="0">
              <a:latin typeface="Times New Roman"/>
            </a:endParaRPr>
          </a:p>
          <a:p>
            <a:pPr>
              <a:buFont typeface="Arial" pitchFamily="18" charset="2"/>
              <a:buChar char="•"/>
            </a:pPr>
            <a:endParaRPr lang="en-US"/>
          </a:p>
        </p:txBody>
      </p:sp>
      <p:pic>
        <p:nvPicPr>
          <p:cNvPr id="18" name="Graphic 17" descr="Shopping cart">
            <a:extLst>
              <a:ext uri="{FF2B5EF4-FFF2-40B4-BE49-F238E27FC236}">
                <a16:creationId xmlns:a16="http://schemas.microsoft.com/office/drawing/2014/main" xmlns="" id="{F7BA8EF4-E410-48D7-8CD5-5EAF09B8C0E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tretch>
            <a:fillRect/>
          </a:stretch>
        </p:blipFill>
        <p:spPr>
          <a:xfrm>
            <a:off x="7818120" y="1691640"/>
            <a:ext cx="3474720" cy="3474720"/>
          </a:xfrm>
          <a:prstGeom prst="rect">
            <a:avLst/>
          </a:prstGeom>
        </p:spPr>
      </p:pic>
    </p:spTree>
    <p:extLst>
      <p:ext uri="{BB962C8B-B14F-4D97-AF65-F5344CB8AC3E}">
        <p14:creationId xmlns:p14="http://schemas.microsoft.com/office/powerpoint/2010/main" val="26503496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 name="Rectangle 47">
            <a:extLst>
              <a:ext uri="{FF2B5EF4-FFF2-40B4-BE49-F238E27FC236}">
                <a16:creationId xmlns:a16="http://schemas.microsoft.com/office/drawing/2014/main" xmlns="" id="{C162DF2A-64D1-4AA9-BA42-8A4063EADE09}"/>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9" name="Rectangle 48">
            <a:extLst>
              <a:ext uri="{FF2B5EF4-FFF2-40B4-BE49-F238E27FC236}">
                <a16:creationId xmlns:a16="http://schemas.microsoft.com/office/drawing/2014/main" xmlns="" id="{5D7C1373-63AF-4A75-909E-990E05356670}"/>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useBgFill="1">
        <p:nvSpPr>
          <p:cNvPr id="50" name="Rectangle 49">
            <a:extLst>
              <a:ext uri="{FF2B5EF4-FFF2-40B4-BE49-F238E27FC236}">
                <a16:creationId xmlns:a16="http://schemas.microsoft.com/office/drawing/2014/main" xmlns="" id="{57F231E5-F402-49E1-82B4-C762909ED22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Freeform: Shape 50">
            <a:extLst>
              <a:ext uri="{FF2B5EF4-FFF2-40B4-BE49-F238E27FC236}">
                <a16:creationId xmlns:a16="http://schemas.microsoft.com/office/drawing/2014/main" xmlns="" id="{6F0BA12B-74D1-4DB1-9A3F-C9BA27B81512}"/>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0" y="762000"/>
            <a:ext cx="4208489" cy="5334001"/>
          </a:xfrm>
          <a:custGeom>
            <a:avLst/>
            <a:gdLst>
              <a:gd name="connsiteX0" fmla="*/ 1015642 w 4208489"/>
              <a:gd name="connsiteY0" fmla="*/ 0 h 5334001"/>
              <a:gd name="connsiteX1" fmla="*/ 4208489 w 4208489"/>
              <a:gd name="connsiteY1" fmla="*/ 0 h 5334001"/>
              <a:gd name="connsiteX2" fmla="*/ 4208489 w 4208489"/>
              <a:gd name="connsiteY2" fmla="*/ 5334001 h 5334001"/>
              <a:gd name="connsiteX3" fmla="*/ 0 w 4208489"/>
              <a:gd name="connsiteY3" fmla="*/ 5334001 h 5334001"/>
            </a:gdLst>
            <a:ahLst/>
            <a:cxnLst>
              <a:cxn ang="0">
                <a:pos x="connsiteX0" y="connsiteY0"/>
              </a:cxn>
              <a:cxn ang="0">
                <a:pos x="connsiteX1" y="connsiteY1"/>
              </a:cxn>
              <a:cxn ang="0">
                <a:pos x="connsiteX2" y="connsiteY2"/>
              </a:cxn>
              <a:cxn ang="0">
                <a:pos x="connsiteX3" y="connsiteY3"/>
              </a:cxn>
            </a:cxnLst>
            <a:rect l="l" t="t" r="r" b="b"/>
            <a:pathLst>
              <a:path w="4208489" h="5334001">
                <a:moveTo>
                  <a:pt x="1015642" y="0"/>
                </a:moveTo>
                <a:lnTo>
                  <a:pt x="4208489" y="0"/>
                </a:lnTo>
                <a:lnTo>
                  <a:pt x="4208489" y="5334001"/>
                </a:lnTo>
                <a:lnTo>
                  <a:pt x="0" y="5334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2" name="Freeform: Shape 51">
            <a:extLst>
              <a:ext uri="{FF2B5EF4-FFF2-40B4-BE49-F238E27FC236}">
                <a16:creationId xmlns:a16="http://schemas.microsoft.com/office/drawing/2014/main" xmlns="" id="{515FCC40-AA93-4D3B-90D0-69BC824EAD47}"/>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flipH="1" flipV="1">
            <a:off x="11190517" y="1056875"/>
            <a:ext cx="1001483" cy="4744251"/>
          </a:xfrm>
          <a:custGeom>
            <a:avLst/>
            <a:gdLst>
              <a:gd name="connsiteX0" fmla="*/ 0 w 1001483"/>
              <a:gd name="connsiteY0" fmla="*/ 0 h 4744251"/>
              <a:gd name="connsiteX1" fmla="*/ 1001483 w 1001483"/>
              <a:gd name="connsiteY1" fmla="*/ 0 h 4744251"/>
              <a:gd name="connsiteX2" fmla="*/ 0 w 1001483"/>
              <a:gd name="connsiteY2" fmla="*/ 4744251 h 4744251"/>
            </a:gdLst>
            <a:ahLst/>
            <a:cxnLst>
              <a:cxn ang="0">
                <a:pos x="connsiteX0" y="connsiteY0"/>
              </a:cxn>
              <a:cxn ang="0">
                <a:pos x="connsiteX1" y="connsiteY1"/>
              </a:cxn>
              <a:cxn ang="0">
                <a:pos x="connsiteX2" y="connsiteY2"/>
              </a:cxn>
            </a:cxnLst>
            <a:rect l="l" t="t" r="r" b="b"/>
            <a:pathLst>
              <a:path w="1001483" h="4744251">
                <a:moveTo>
                  <a:pt x="0" y="0"/>
                </a:moveTo>
                <a:lnTo>
                  <a:pt x="1001483" y="0"/>
                </a:lnTo>
                <a:lnTo>
                  <a:pt x="0" y="474425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xmlns="" id="{EAC8C5CF-76F3-2B3B-6F32-D09922AF8D6F}"/>
              </a:ext>
            </a:extLst>
          </p:cNvPr>
          <p:cNvSpPr>
            <a:spLocks noGrp="1"/>
          </p:cNvSpPr>
          <p:nvPr>
            <p:ph type="title"/>
          </p:nvPr>
        </p:nvSpPr>
        <p:spPr>
          <a:xfrm>
            <a:off x="4213794" y="-124909"/>
            <a:ext cx="7315200" cy="6403904"/>
          </a:xfrm>
        </p:spPr>
        <p:txBody>
          <a:bodyPr vert="horz" lIns="91440" tIns="45720" rIns="91440" bIns="45720" rtlCol="0" anchor="b">
            <a:noAutofit/>
          </a:bodyPr>
          <a:lstStyle/>
          <a:p>
            <a:pPr algn="just"/>
            <a:r>
              <a:rPr lang="en-US" sz="2000" b="1" spc="-100" dirty="0">
                <a:solidFill>
                  <a:schemeClr val="tx2"/>
                </a:solidFill>
                <a:latin typeface="Times New Roman"/>
                <a:cs typeface="Times New Roman"/>
              </a:rPr>
              <a:t>Product/Industry:</a:t>
            </a:r>
            <a:endParaRPr lang="en-US" sz="2000" spc="-100" dirty="0">
              <a:solidFill>
                <a:schemeClr val="tx2"/>
              </a:solidFill>
              <a:latin typeface="Times New Roman"/>
              <a:cs typeface="Times New Roman"/>
            </a:endParaRPr>
          </a:p>
          <a:p>
            <a:pPr algn="just"/>
            <a:r>
              <a:rPr lang="en-US" sz="2000" spc="-100" dirty="0">
                <a:solidFill>
                  <a:schemeClr val="tx2"/>
                </a:solidFill>
                <a:latin typeface="Times New Roman"/>
                <a:cs typeface="Times New Roman"/>
              </a:rPr>
              <a:t>Customize Corner distinguishes itself in the market by offering customization services for a diverse range of products, including jewelry, t-shirts, and accessories. </a:t>
            </a:r>
          </a:p>
          <a:p>
            <a:pPr marL="285750" indent="-285750" algn="just"/>
            <a:r>
              <a:rPr lang="en-US" sz="2000" b="1" spc="-100" dirty="0">
                <a:solidFill>
                  <a:schemeClr val="tx2"/>
                </a:solidFill>
                <a:latin typeface="Times New Roman"/>
                <a:cs typeface="Times New Roman"/>
              </a:rPr>
              <a:t>Target Market:</a:t>
            </a:r>
            <a:endParaRPr lang="en-US" sz="2000" spc="-100" dirty="0">
              <a:solidFill>
                <a:schemeClr val="tx2"/>
              </a:solidFill>
              <a:latin typeface="Times New Roman"/>
              <a:cs typeface="Times New Roman"/>
            </a:endParaRPr>
          </a:p>
          <a:p>
            <a:pPr algn="just"/>
            <a:r>
              <a:rPr lang="en-US" sz="2000" spc="-100" dirty="0">
                <a:solidFill>
                  <a:schemeClr val="tx2"/>
                </a:solidFill>
                <a:latin typeface="Times New Roman"/>
                <a:cs typeface="Times New Roman"/>
              </a:rPr>
              <a:t>Our target market consists of discerning individuals seeking one-of-a-kind fashion statements. From fashion enthusiasts looking for customized jewelry to gift shoppers in search of personalized accessories, Customize Corner caters to those who appreciate the value of individual expression in their style choices.</a:t>
            </a:r>
          </a:p>
          <a:p>
            <a:pPr algn="just"/>
            <a:endParaRPr lang="en-US" sz="2000" spc="-100" dirty="0">
              <a:solidFill>
                <a:schemeClr val="tx2"/>
              </a:solidFill>
              <a:latin typeface="Times New Roman"/>
              <a:cs typeface="Times New Roman"/>
            </a:endParaRPr>
          </a:p>
          <a:p>
            <a:pPr marL="285750" indent="-285750" algn="just"/>
            <a:r>
              <a:rPr lang="en-US" sz="2000" b="1" spc="-100" dirty="0">
                <a:solidFill>
                  <a:schemeClr val="tx2"/>
                </a:solidFill>
                <a:latin typeface="Times New Roman"/>
                <a:cs typeface="Times New Roman"/>
              </a:rPr>
              <a:t>Sales Channel:</a:t>
            </a:r>
            <a:endParaRPr lang="en-US" sz="2000" spc="-100" dirty="0">
              <a:solidFill>
                <a:schemeClr val="tx2"/>
              </a:solidFill>
              <a:latin typeface="Times New Roman"/>
              <a:cs typeface="Times New Roman"/>
            </a:endParaRPr>
          </a:p>
          <a:p>
            <a:pPr algn="just"/>
            <a:r>
              <a:rPr lang="en-US" sz="2000" spc="-100" dirty="0">
                <a:solidFill>
                  <a:schemeClr val="tx2"/>
                </a:solidFill>
                <a:latin typeface="Times New Roman"/>
                <a:cs typeface="Times New Roman"/>
              </a:rPr>
              <a:t>Customize Corner operates primarily through a user-friendly e-commerce website. Customers can easily browse, customize, and purchase our products online, providing a seamless and convenient shopping experience. </a:t>
            </a:r>
          </a:p>
        </p:txBody>
      </p:sp>
    </p:spTree>
    <p:extLst>
      <p:ext uri="{BB962C8B-B14F-4D97-AF65-F5344CB8AC3E}">
        <p14:creationId xmlns:p14="http://schemas.microsoft.com/office/powerpoint/2010/main" val="20242896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074F663-B2DD-3C76-2913-6FCC124091A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xmlns="" id="{CDCE4908-B467-5C4A-75DB-BDCED01922AB}"/>
              </a:ext>
            </a:extLst>
          </p:cNvPr>
          <p:cNvSpPr>
            <a:spLocks noGrp="1"/>
          </p:cNvSpPr>
          <p:nvPr>
            <p:ph idx="1"/>
          </p:nvPr>
        </p:nvSpPr>
        <p:spPr>
          <a:xfrm>
            <a:off x="3869268" y="864108"/>
            <a:ext cx="7315200" cy="5997658"/>
          </a:xfrm>
        </p:spPr>
        <p:txBody>
          <a:bodyPr/>
          <a:lstStyle/>
          <a:p>
            <a:pPr algn="just"/>
            <a:r>
              <a:rPr lang="en-US" b="1" u="sng" dirty="0">
                <a:latin typeface="Times New Roman"/>
                <a:cs typeface="Times New Roman"/>
              </a:rPr>
              <a:t>BUSINESS OVERVIEW:</a:t>
            </a:r>
            <a:endParaRPr lang="en-US">
              <a:latin typeface="Times New Roman"/>
              <a:cs typeface="Times New Roman"/>
            </a:endParaRPr>
          </a:p>
          <a:p>
            <a:endParaRPr lang="en-US" dirty="0">
              <a:latin typeface="Times New Roman"/>
              <a:cs typeface="Times New Roman"/>
            </a:endParaRPr>
          </a:p>
          <a:p>
            <a:r>
              <a:rPr lang="en-US" b="1" dirty="0">
                <a:latin typeface="Times New Roman"/>
                <a:cs typeface="Times New Roman"/>
              </a:rPr>
              <a:t>BRAND NAME: </a:t>
            </a:r>
            <a:r>
              <a:rPr lang="en-US" dirty="0">
                <a:latin typeface="Times New Roman"/>
                <a:cs typeface="Times New Roman"/>
              </a:rPr>
              <a:t>Customize Corner</a:t>
            </a:r>
            <a:endParaRPr lang="en-US">
              <a:latin typeface="Times New Roman"/>
              <a:cs typeface="Times New Roman"/>
            </a:endParaRPr>
          </a:p>
          <a:p>
            <a:r>
              <a:rPr lang="en-US" b="1" dirty="0">
                <a:latin typeface="Times New Roman"/>
                <a:cs typeface="Times New Roman"/>
              </a:rPr>
              <a:t>COMPANY TYPE: </a:t>
            </a:r>
            <a:r>
              <a:rPr lang="en-US" dirty="0">
                <a:latin typeface="Times New Roman"/>
                <a:cs typeface="Times New Roman"/>
              </a:rPr>
              <a:t>Customize Jewelry, T-Shirts &amp; Accessories</a:t>
            </a:r>
            <a:r>
              <a:rPr lang="en-US" b="1" dirty="0">
                <a:latin typeface="Times New Roman"/>
                <a:cs typeface="Times New Roman"/>
              </a:rPr>
              <a:t> </a:t>
            </a:r>
            <a:endParaRPr lang="en-US">
              <a:latin typeface="Times New Roman"/>
              <a:cs typeface="Times New Roman"/>
            </a:endParaRPr>
          </a:p>
          <a:p>
            <a:r>
              <a:rPr lang="en-US" b="1" dirty="0">
                <a:latin typeface="Times New Roman"/>
                <a:cs typeface="Times New Roman"/>
              </a:rPr>
              <a:t>VALUE PROPOSITION: </a:t>
            </a:r>
            <a:r>
              <a:rPr lang="en-US" dirty="0">
                <a:latin typeface="Times New Roman"/>
                <a:cs typeface="Times New Roman"/>
              </a:rPr>
              <a:t>Customize Corner is an innovative and customer-centric online e-commerce platform that specializes in providing personalized and customized products. The company focuses on offering a unique shopping experience by allowing customers to tailor jewelry, t-shirts, and accessories according to their individual preferences.</a:t>
            </a:r>
            <a:endParaRPr lang="en-US">
              <a:latin typeface="Times New Roman"/>
              <a:cs typeface="Times New Roman"/>
            </a:endParaRPr>
          </a:p>
          <a:p>
            <a:endParaRPr lang="en-US" dirty="0"/>
          </a:p>
        </p:txBody>
      </p:sp>
    </p:spTree>
    <p:extLst>
      <p:ext uri="{BB962C8B-B14F-4D97-AF65-F5344CB8AC3E}">
        <p14:creationId xmlns:p14="http://schemas.microsoft.com/office/powerpoint/2010/main" val="30629487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3546976-9197-B154-995C-8B726CD734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0584234-AC2E-79C6-2B78-718FEDE34450}"/>
              </a:ext>
            </a:extLst>
          </p:cNvPr>
          <p:cNvSpPr>
            <a:spLocks noGrp="1"/>
          </p:cNvSpPr>
          <p:nvPr>
            <p:ph type="title"/>
          </p:nvPr>
        </p:nvSpPr>
        <p:spPr/>
        <p:txBody>
          <a:bodyPr/>
          <a:lstStyle/>
          <a:p>
            <a:endParaRPr lang="en-US"/>
          </a:p>
        </p:txBody>
      </p:sp>
      <p:sp>
        <p:nvSpPr>
          <p:cNvPr id="5" name="Content Placeholder 4">
            <a:extLst>
              <a:ext uri="{FF2B5EF4-FFF2-40B4-BE49-F238E27FC236}">
                <a16:creationId xmlns:a16="http://schemas.microsoft.com/office/drawing/2014/main" xmlns="" id="{18B98A4A-48D3-F1F3-5D7F-8EFCD028F55D}"/>
              </a:ext>
            </a:extLst>
          </p:cNvPr>
          <p:cNvSpPr>
            <a:spLocks noGrp="1"/>
          </p:cNvSpPr>
          <p:nvPr>
            <p:ph idx="1"/>
          </p:nvPr>
        </p:nvSpPr>
        <p:spPr>
          <a:xfrm>
            <a:off x="3869268" y="274637"/>
            <a:ext cx="7315200" cy="6587129"/>
          </a:xfrm>
        </p:spPr>
        <p:txBody>
          <a:bodyPr>
            <a:normAutofit/>
          </a:bodyPr>
          <a:lstStyle/>
          <a:p>
            <a:pPr algn="just"/>
            <a:r>
              <a:rPr lang="en-US" b="1" dirty="0">
                <a:latin typeface="Times New Roman"/>
                <a:cs typeface="Times New Roman"/>
              </a:rPr>
              <a:t>MISSION: </a:t>
            </a:r>
            <a:r>
              <a:rPr lang="en-US" dirty="0">
                <a:latin typeface="Times New Roman"/>
                <a:cs typeface="Times New Roman"/>
              </a:rPr>
              <a:t>Our mission at Customize Corner is to empower individuals to express their uniqueness and personal style through customizable and high-quality products. We aim to provide a seamless and enjoyable customization experience, creating cherished items that reflect the diverse tastes of our customers.</a:t>
            </a:r>
          </a:p>
          <a:p>
            <a:pPr algn="just"/>
            <a:r>
              <a:rPr lang="en-US" b="1" dirty="0">
                <a:latin typeface="Times New Roman"/>
                <a:cs typeface="Times New Roman"/>
              </a:rPr>
              <a:t>VISION: </a:t>
            </a:r>
            <a:r>
              <a:rPr lang="en-US" dirty="0">
                <a:latin typeface="Times New Roman"/>
                <a:cs typeface="Times New Roman"/>
              </a:rPr>
              <a:t>At Customize Corner, our vision is to be the global leader in personalized and customized lifestyle products, renowned for empowering individuals to express their unique identities through creative and meaningful customization. We strive to continually innovate, setting new standards in the customization industry, while fostering a vibrant community that celebrates diversity, creativity, and personal style. Our commitment is to create cherished, high-quality products that resonate with our customers and leave a lasting positive impact on their lives.</a:t>
            </a:r>
          </a:p>
          <a:p>
            <a:pPr algn="just"/>
            <a:r>
              <a:rPr lang="en-US" b="1" dirty="0">
                <a:latin typeface="Times New Roman"/>
                <a:cs typeface="Times New Roman"/>
              </a:rPr>
              <a:t>PERSONAL:</a:t>
            </a:r>
            <a:endParaRPr lang="en-US" dirty="0">
              <a:latin typeface="Times New Roman"/>
              <a:cs typeface="Times New Roman"/>
            </a:endParaRPr>
          </a:p>
          <a:p>
            <a:pPr algn="just"/>
            <a:r>
              <a:rPr lang="en-US" dirty="0">
                <a:latin typeface="Times New Roman"/>
                <a:cs typeface="Times New Roman"/>
              </a:rPr>
              <a:t>1.</a:t>
            </a:r>
            <a:r>
              <a:rPr lang="en-US" b="1" dirty="0">
                <a:latin typeface="Times New Roman"/>
                <a:cs typeface="Times New Roman"/>
              </a:rPr>
              <a:t>CEO:</a:t>
            </a:r>
            <a:r>
              <a:rPr lang="en-US" dirty="0">
                <a:latin typeface="Times New Roman"/>
                <a:cs typeface="Times New Roman"/>
              </a:rPr>
              <a:t> Muhammad Moin Tabani</a:t>
            </a:r>
            <a:endParaRPr lang="en-US">
              <a:latin typeface="Times New Roman"/>
              <a:cs typeface="Times New Roman"/>
            </a:endParaRPr>
          </a:p>
          <a:p>
            <a:pPr algn="just"/>
            <a:r>
              <a:rPr lang="en-US" dirty="0">
                <a:latin typeface="Times New Roman"/>
                <a:cs typeface="Times New Roman"/>
              </a:rPr>
              <a:t>2.</a:t>
            </a:r>
            <a:r>
              <a:rPr lang="en-US" b="1" dirty="0">
                <a:latin typeface="Times New Roman"/>
                <a:cs typeface="Times New Roman"/>
              </a:rPr>
              <a:t>CUSTOMER SERVICES / LOGISTICS: </a:t>
            </a:r>
            <a:r>
              <a:rPr lang="en-US" dirty="0">
                <a:latin typeface="Times New Roman"/>
                <a:cs typeface="Times New Roman"/>
              </a:rPr>
              <a:t>Muhammad Daniyaal</a:t>
            </a:r>
            <a:endParaRPr lang="en-US">
              <a:latin typeface="Times New Roman"/>
              <a:cs typeface="Times New Roman"/>
            </a:endParaRPr>
          </a:p>
          <a:p>
            <a:pPr algn="just"/>
            <a:r>
              <a:rPr lang="en-US">
                <a:latin typeface="Times New Roman"/>
                <a:cs typeface="Times New Roman"/>
              </a:rPr>
              <a:t>3.</a:t>
            </a:r>
            <a:r>
              <a:rPr lang="en-US" b="1">
                <a:latin typeface="Times New Roman"/>
                <a:cs typeface="Times New Roman"/>
              </a:rPr>
              <a:t>ADVERTISING MANAGER: </a:t>
            </a:r>
            <a:r>
              <a:rPr lang="en-US" dirty="0">
                <a:latin typeface="Times New Roman"/>
                <a:cs typeface="Times New Roman"/>
              </a:rPr>
              <a:t>Muhammad Hassaan </a:t>
            </a:r>
            <a:r>
              <a:rPr lang="en-US" err="1">
                <a:latin typeface="Times New Roman"/>
                <a:cs typeface="Times New Roman"/>
              </a:rPr>
              <a:t>Shoukat</a:t>
            </a:r>
            <a:endParaRPr lang="en-US">
              <a:latin typeface="Times New Roman"/>
              <a:cs typeface="Times New Roman"/>
            </a:endParaRPr>
          </a:p>
          <a:p>
            <a:pPr algn="just"/>
            <a:r>
              <a:rPr lang="en-US" dirty="0">
                <a:latin typeface="Times New Roman"/>
                <a:cs typeface="Times New Roman"/>
              </a:rPr>
              <a:t>4.</a:t>
            </a:r>
            <a:r>
              <a:rPr lang="en-US" b="1" dirty="0">
                <a:latin typeface="Times New Roman"/>
                <a:cs typeface="Times New Roman"/>
              </a:rPr>
              <a:t>SOCIAL MEDIA SPECIALIST: </a:t>
            </a:r>
            <a:r>
              <a:rPr lang="en-US" dirty="0">
                <a:latin typeface="Times New Roman"/>
                <a:cs typeface="Times New Roman"/>
              </a:rPr>
              <a:t>Muhammad Moin Tabani</a:t>
            </a:r>
            <a:endParaRPr lang="en-US" dirty="0"/>
          </a:p>
          <a:p>
            <a:endParaRPr lang="en-US" dirty="0"/>
          </a:p>
        </p:txBody>
      </p:sp>
    </p:spTree>
    <p:extLst>
      <p:ext uri="{BB962C8B-B14F-4D97-AF65-F5344CB8AC3E}">
        <p14:creationId xmlns:p14="http://schemas.microsoft.com/office/powerpoint/2010/main" val="883438899"/>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docProps/app.xml><?xml version="1.0" encoding="utf-8"?>
<Properties xmlns="http://schemas.openxmlformats.org/officeDocument/2006/extended-properties" xmlns:vt="http://schemas.openxmlformats.org/officeDocument/2006/docPropsVTypes">
  <Template>office theme</Template>
  <TotalTime>6</TotalTime>
  <Words>359</Words>
  <Application>Microsoft Office PowerPoint</Application>
  <PresentationFormat>Widescreen</PresentationFormat>
  <Paragraphs>263</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Calibri</vt:lpstr>
      <vt:lpstr>Corbel</vt:lpstr>
      <vt:lpstr>Symbol</vt:lpstr>
      <vt:lpstr>Times New Roman</vt:lpstr>
      <vt:lpstr>Wingdings 2</vt:lpstr>
      <vt:lpstr>Frame</vt:lpstr>
      <vt:lpstr>Markerting Assignment</vt:lpstr>
      <vt:lpstr>Business plan for  Customized products:</vt:lpstr>
      <vt:lpstr>PowerPoint Presentation</vt:lpstr>
      <vt:lpstr>PowerPoint Presentation</vt:lpstr>
      <vt:lpstr>PowerPoint Presentation</vt:lpstr>
      <vt:lpstr>Executive Summary : </vt:lpstr>
      <vt:lpstr>Product/Industry: Customize Corner distinguishes itself in the market by offering customization services for a diverse range of products, including jewelry, t-shirts, and accessories.  Target Market: Our target market consists of discerning individuals seeking one-of-a-kind fashion statements. From fashion enthusiasts looking for customized jewelry to gift shoppers in search of personalized accessories, Customize Corner caters to those who appreciate the value of individual expression in their style choices.  Sales Channel: Customize Corner operates primarily through a user-friendly e-commerce website. Customers can easily browse, customize, and purchase our products online, providing a seamless and convenient shopping experience. </vt:lpstr>
      <vt:lpstr>PowerPoint Presentation</vt:lpstr>
      <vt:lpstr>PowerPoint Presentation</vt:lpstr>
      <vt:lpstr>COMPETITIVE MARKET ANALYSIS:  </vt:lpstr>
      <vt:lpstr>PowerPoint Presentation</vt:lpstr>
      <vt:lpstr>PowerPoint Presentation</vt:lpstr>
      <vt:lpstr>SWOT ANALYSIS OF THE COMPANY:  </vt:lpstr>
      <vt:lpstr>SWOT ANALYSIS OF THE COMPANY:  </vt:lpstr>
      <vt:lpstr>SWOT ANALYSIS OF THE COMPANY:  </vt:lpstr>
      <vt:lpstr>SWOT ANALYSIS OF THE COMPANY:  </vt:lpstr>
      <vt:lpstr>  </vt:lpstr>
      <vt:lpstr>  </vt:lpstr>
      <vt:lpstr>  </vt:lpstr>
      <vt:lpstr>  </vt:lpstr>
      <vt:lpstr>  </vt:lpstr>
      <vt:lpstr>CHANNELS TO REACH CUSTOMERS</vt:lpstr>
      <vt:lpstr>CHANNELS TO REACH CUSTOMERS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dc:title>
  <dc:creator>lenovo</dc:creator>
  <cp:lastModifiedBy>lenovo</cp:lastModifiedBy>
  <cp:revision>564</cp:revision>
  <dcterms:created xsi:type="dcterms:W3CDTF">2024-01-16T17:47:22Z</dcterms:created>
  <dcterms:modified xsi:type="dcterms:W3CDTF">2024-01-16T19:57:34Z</dcterms:modified>
</cp:coreProperties>
</file>