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53386-C365-4E7A-A6F1-2B2B1A209CB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268F-1BA4-42DA-932F-98454754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Model-Driven Software Engineering (MDSE)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Definition, Core Concepts, and Types of Models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533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Transformations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Process of converting one model into another or generating code.</a:t>
            </a:r>
          </a:p>
          <a:p>
            <a:r>
              <a:rPr lang="en-US" b="1" dirty="0" smtClean="0"/>
              <a:t>Types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b="1" dirty="0" smtClean="0"/>
              <a:t>Model-to-Model (M2M)</a:t>
            </a:r>
            <a:r>
              <a:rPr lang="en-US" dirty="0" smtClean="0"/>
              <a:t>: Transforming a CIM to PIM, or PIM to PSM.</a:t>
            </a:r>
          </a:p>
          <a:p>
            <a:pPr marL="742950" lvl="1" indent="-285750"/>
            <a:r>
              <a:rPr lang="en-US" b="1" dirty="0" smtClean="0"/>
              <a:t>Model-to-Text (M2T)</a:t>
            </a:r>
            <a:r>
              <a:rPr lang="en-US" dirty="0" smtClean="0"/>
              <a:t>: Generating source code from models.</a:t>
            </a:r>
          </a:p>
          <a:p>
            <a:r>
              <a:rPr lang="en-US" b="1" dirty="0" smtClean="0"/>
              <a:t>Tools for Transformation</a:t>
            </a:r>
            <a:r>
              <a:rPr lang="en-US" dirty="0" smtClean="0"/>
              <a:t>:</a:t>
            </a:r>
          </a:p>
          <a:p>
            <a:pPr marL="742950" lvl="1" indent="-285750"/>
            <a:r>
              <a:rPr lang="en-US" dirty="0" smtClean="0"/>
              <a:t>Eclipse Modeling Framework (EMF)</a:t>
            </a:r>
          </a:p>
          <a:p>
            <a:pPr marL="742950" lvl="1" indent="-285750"/>
            <a:r>
              <a:rPr lang="en-US" dirty="0" smtClean="0"/>
              <a:t>ATL (Atlas Transformation Language)</a:t>
            </a:r>
          </a:p>
          <a:p>
            <a:pPr marL="742950" lvl="1" indent="-285750"/>
            <a:r>
              <a:rPr lang="en-US" dirty="0" err="1" smtClean="0"/>
              <a:t>Acceleo</a:t>
            </a:r>
            <a:r>
              <a:rPr lang="en-US" dirty="0" smtClean="0"/>
              <a:t> for code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MDSE Workflow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Start with a </a:t>
            </a:r>
            <a:r>
              <a:rPr lang="en-US" b="1" dirty="0" smtClean="0"/>
              <a:t>CIM</a:t>
            </a:r>
            <a:r>
              <a:rPr lang="en-US" dirty="0" smtClean="0"/>
              <a:t> (e.g., use case diagram).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 a </a:t>
            </a:r>
            <a:r>
              <a:rPr lang="en-US" b="1" dirty="0" smtClean="0"/>
              <a:t>PIM</a:t>
            </a:r>
            <a:r>
              <a:rPr lang="en-US" dirty="0" smtClean="0"/>
              <a:t> (e.g., UML class diagram).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Transform the PIM into a </a:t>
            </a:r>
            <a:r>
              <a:rPr lang="en-US" b="1" dirty="0" smtClean="0"/>
              <a:t>PSM</a:t>
            </a:r>
            <a:r>
              <a:rPr lang="en-US" dirty="0" smtClean="0"/>
              <a:t> (e.g., Java-specific implementation model).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tools to generate </a:t>
            </a:r>
            <a:r>
              <a:rPr lang="en-US" b="1" dirty="0" smtClean="0"/>
              <a:t>code</a:t>
            </a:r>
            <a:r>
              <a:rPr lang="en-US" dirty="0" smtClean="0"/>
              <a:t> from the PSM.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9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937" y="914401"/>
            <a:ext cx="785077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Tools and Technologies for MDSE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>
            <a:normAutofit/>
          </a:bodyPr>
          <a:lstStyle/>
          <a:p>
            <a:r>
              <a:rPr lang="en-US" dirty="0" smtClean="0"/>
              <a:t>Modeling Tools:</a:t>
            </a:r>
          </a:p>
          <a:p>
            <a:pPr lvl="1"/>
            <a:r>
              <a:rPr lang="en-US" dirty="0" smtClean="0"/>
              <a:t>Enterprise Architect</a:t>
            </a:r>
          </a:p>
          <a:p>
            <a:pPr lvl="1"/>
            <a:r>
              <a:rPr lang="en-US" dirty="0" smtClean="0"/>
              <a:t>IBM Rational Rose</a:t>
            </a:r>
          </a:p>
          <a:p>
            <a:pPr lvl="1"/>
            <a:r>
              <a:rPr lang="en-US" dirty="0" err="1" smtClean="0"/>
              <a:t>Lucidchart</a:t>
            </a:r>
            <a:endParaRPr lang="en-US" dirty="0" smtClean="0"/>
          </a:p>
          <a:p>
            <a:r>
              <a:rPr lang="en-US" dirty="0" smtClean="0"/>
              <a:t>Code Generation Tools:</a:t>
            </a:r>
          </a:p>
          <a:p>
            <a:pPr lvl="1"/>
            <a:r>
              <a:rPr lang="en-US" dirty="0" err="1" smtClean="0"/>
              <a:t>Acceleo</a:t>
            </a:r>
            <a:endParaRPr lang="en-US" dirty="0" smtClean="0"/>
          </a:p>
          <a:p>
            <a:pPr lvl="1"/>
            <a:r>
              <a:rPr lang="en-US" dirty="0" smtClean="0"/>
              <a:t>Eclipse EMF</a:t>
            </a:r>
          </a:p>
          <a:p>
            <a:pPr lvl="1"/>
            <a:r>
              <a:rPr lang="en-US" dirty="0" smtClean="0"/>
              <a:t>Visual Paradigm</a:t>
            </a:r>
          </a:p>
          <a:p>
            <a:r>
              <a:rPr lang="en-US" dirty="0" smtClean="0"/>
              <a:t>Transformation Tools:</a:t>
            </a:r>
          </a:p>
          <a:p>
            <a:pPr lvl="1"/>
            <a:r>
              <a:rPr lang="en-US" dirty="0" smtClean="0"/>
              <a:t>ATL</a:t>
            </a:r>
          </a:p>
          <a:p>
            <a:pPr lvl="1"/>
            <a:r>
              <a:rPr lang="en-US" dirty="0" smtClean="0"/>
              <a:t>QVT (Query/View/Transformation)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of MDSE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 learning curve for model-driven tools and languages.</a:t>
            </a:r>
          </a:p>
          <a:p>
            <a:r>
              <a:rPr lang="en-US" dirty="0" smtClean="0"/>
              <a:t>High upfront costs for implementing MDSE.</a:t>
            </a:r>
          </a:p>
          <a:p>
            <a:r>
              <a:rPr lang="en-US" dirty="0" smtClean="0"/>
              <a:t>Tool interoperability issues.</a:t>
            </a:r>
          </a:p>
          <a:p>
            <a:r>
              <a:rPr lang="en-US" dirty="0" smtClean="0"/>
              <a:t>Requires a shift in mindset for development teams.</a:t>
            </a:r>
          </a:p>
          <a:p>
            <a:r>
              <a:rPr lang="en-US" dirty="0" smtClean="0"/>
              <a:t>Overhead in maintaining models along with generated artifacts.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7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MDSE: </a:t>
            </a:r>
          </a:p>
          <a:p>
            <a:pPr lvl="1"/>
            <a:r>
              <a:rPr lang="en-US" dirty="0" smtClean="0"/>
              <a:t>Focuses on using models as primary artifacts in software development.</a:t>
            </a:r>
          </a:p>
          <a:p>
            <a:r>
              <a:rPr lang="en-US" dirty="0" smtClean="0"/>
              <a:t>Core Concepts:</a:t>
            </a:r>
          </a:p>
          <a:p>
            <a:pPr lvl="1"/>
            <a:r>
              <a:rPr lang="en-US" dirty="0" smtClean="0"/>
              <a:t>Models, Abstraction, Automation, and Transformations.</a:t>
            </a:r>
          </a:p>
          <a:p>
            <a:r>
              <a:rPr lang="en-US" dirty="0" smtClean="0"/>
              <a:t>Types of Models:</a:t>
            </a:r>
          </a:p>
          <a:p>
            <a:pPr lvl="1"/>
            <a:r>
              <a:rPr lang="en-US" dirty="0" smtClean="0"/>
              <a:t>CIM, PIM, and PSM.</a:t>
            </a:r>
          </a:p>
          <a:p>
            <a:r>
              <a:rPr lang="en-US" dirty="0" smtClean="0"/>
              <a:t>MDSE improves productivity, reduces errors, and accelerates development but presents challenges such as learning curve and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9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2743200"/>
          </a:xfrm>
        </p:spPr>
        <p:txBody>
          <a:bodyPr/>
          <a:lstStyle/>
          <a:p>
            <a:r>
              <a:rPr lang="en-US" dirty="0" smtClean="0"/>
              <a:t>Books: “Model-Driven Software Engineering” by Jonas </a:t>
            </a:r>
            <a:r>
              <a:rPr lang="en-US" dirty="0" err="1" smtClean="0"/>
              <a:t>Almström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Online Resources: </a:t>
            </a:r>
            <a:r>
              <a:rPr lang="en-US" dirty="0" err="1" smtClean="0"/>
              <a:t>TutorialsPoint</a:t>
            </a:r>
            <a:r>
              <a:rPr lang="en-US" dirty="0" smtClean="0"/>
              <a:t>, </a:t>
            </a:r>
            <a:r>
              <a:rPr lang="en-US" dirty="0" err="1" smtClean="0"/>
              <a:t>GeeksforGeeks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 Documentation: Eclipse EMF, </a:t>
            </a:r>
            <a:r>
              <a:rPr lang="en-US" dirty="0" err="1" smtClean="0"/>
              <a:t>Acceleo</a:t>
            </a:r>
            <a:r>
              <a:rPr lang="en-US" dirty="0" smtClean="0"/>
              <a:t>, ATL.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definition and significance of Model-Driven Software Engineering (MDSE).</a:t>
            </a:r>
          </a:p>
          <a:p>
            <a:r>
              <a:rPr lang="en-US" dirty="0" smtClean="0"/>
              <a:t>Explore the core concepts of MDSE.</a:t>
            </a:r>
          </a:p>
          <a:p>
            <a:r>
              <a:rPr lang="en-US" dirty="0" smtClean="0"/>
              <a:t>Learn about different types of models used in MDSE.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Model-Driven Software Engineering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r>
              <a:rPr lang="en-US" dirty="0" smtClean="0"/>
              <a:t>MDSE is a software development methodology that focuses on creating and exploiting models as the primary artifacts of software development.</a:t>
            </a:r>
          </a:p>
          <a:p>
            <a:pPr marL="0" indent="0">
              <a:buNone/>
            </a:pPr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Shift focus from code-centric development to model-centric development.</a:t>
            </a:r>
          </a:p>
          <a:p>
            <a:pPr lvl="1"/>
            <a:r>
              <a:rPr lang="en-US" dirty="0" smtClean="0"/>
              <a:t>Use models to automate parts of the software development lifecycle.</a:t>
            </a:r>
          </a:p>
          <a:p>
            <a:pPr marL="0" indent="0">
              <a:buNone/>
            </a:pPr>
            <a:r>
              <a:rPr lang="en-US" dirty="0" smtClean="0"/>
              <a:t>Importance:</a:t>
            </a:r>
          </a:p>
          <a:p>
            <a:pPr lvl="1"/>
            <a:r>
              <a:rPr lang="en-US" dirty="0" smtClean="0"/>
              <a:t>Reduces development complexity.</a:t>
            </a:r>
          </a:p>
          <a:p>
            <a:pPr lvl="1"/>
            <a:r>
              <a:rPr lang="en-US" dirty="0" smtClean="0"/>
              <a:t>Increases productivity and consistency.</a:t>
            </a:r>
          </a:p>
          <a:p>
            <a:pPr lvl="1"/>
            <a:r>
              <a:rPr lang="en-US" dirty="0" smtClean="0"/>
              <a:t>Enables code generation and system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1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Concepts of MDSE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1)Models as First-Class Citizens:</a:t>
            </a:r>
          </a:p>
          <a:p>
            <a:pPr lvl="1"/>
            <a:r>
              <a:rPr lang="en-US" dirty="0" smtClean="0"/>
              <a:t>Models drive the entire development process.</a:t>
            </a:r>
          </a:p>
          <a:p>
            <a:pPr marL="0" indent="0">
              <a:buNone/>
            </a:pPr>
            <a:r>
              <a:rPr lang="en-US" dirty="0" smtClean="0"/>
              <a:t>2)Abstraction:</a:t>
            </a:r>
          </a:p>
          <a:p>
            <a:pPr lvl="1"/>
            <a:r>
              <a:rPr lang="en-US" dirty="0" smtClean="0"/>
              <a:t>Focus on high-level representations of the system rather than code.</a:t>
            </a:r>
          </a:p>
          <a:p>
            <a:pPr marL="0" indent="0">
              <a:buNone/>
            </a:pPr>
            <a:r>
              <a:rPr lang="en-US" dirty="0" smtClean="0"/>
              <a:t>3)Automation:</a:t>
            </a:r>
          </a:p>
          <a:p>
            <a:pPr lvl="1"/>
            <a:r>
              <a:rPr lang="en-US" dirty="0" smtClean="0"/>
              <a:t>Code and other artifacts are generated from models using tools.</a:t>
            </a:r>
          </a:p>
          <a:p>
            <a:pPr marL="0" indent="0">
              <a:buNone/>
            </a:pPr>
            <a:r>
              <a:rPr lang="en-US" dirty="0" smtClean="0"/>
              <a:t>4)Transformations:</a:t>
            </a:r>
          </a:p>
          <a:p>
            <a:pPr lvl="1"/>
            <a:r>
              <a:rPr lang="en-US" dirty="0" smtClean="0"/>
              <a:t>Models are transformed into other models or executable code.</a:t>
            </a:r>
          </a:p>
          <a:p>
            <a:pPr marL="0" indent="0">
              <a:buNone/>
            </a:pPr>
            <a:r>
              <a:rPr lang="en-US" dirty="0" smtClean="0"/>
              <a:t>5)Platform Independence:</a:t>
            </a:r>
          </a:p>
          <a:p>
            <a:pPr lvl="1"/>
            <a:r>
              <a:rPr lang="en-US" dirty="0" smtClean="0"/>
              <a:t>MDSE supports platform-independent modeling (PIM) and platform-specific modeling (PSM).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9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MDSE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productivity through automation.</a:t>
            </a:r>
          </a:p>
          <a:p>
            <a:r>
              <a:rPr lang="en-US" dirty="0" smtClean="0"/>
              <a:t>Reduces manual errors and increases consistency.</a:t>
            </a:r>
          </a:p>
          <a:p>
            <a:r>
              <a:rPr lang="en-US" dirty="0" smtClean="0"/>
              <a:t>Faster development cycles.</a:t>
            </a:r>
          </a:p>
          <a:p>
            <a:r>
              <a:rPr lang="en-US" dirty="0" smtClean="0"/>
              <a:t>Simplifies system complexity with abstraction.</a:t>
            </a:r>
          </a:p>
          <a:p>
            <a:r>
              <a:rPr lang="en-US" dirty="0" smtClean="0"/>
              <a:t>Supports better communication and understanding among stakeholders.</a:t>
            </a:r>
          </a:p>
          <a:p>
            <a:r>
              <a:rPr lang="en-US" dirty="0" smtClean="0"/>
              <a:t>Enhances reusability of models across different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Models in MDSE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94"/>
            <a:ext cx="10515600" cy="5471569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Independent Model (CIM):</a:t>
            </a:r>
          </a:p>
          <a:p>
            <a:pPr lvl="1"/>
            <a:r>
              <a:rPr lang="en-US" dirty="0" smtClean="0"/>
              <a:t>Focuses on requirements and the system’s environment.</a:t>
            </a:r>
          </a:p>
          <a:p>
            <a:pPr lvl="1"/>
            <a:r>
              <a:rPr lang="en-US" dirty="0" smtClean="0"/>
              <a:t>Abstracts away computational details.</a:t>
            </a:r>
          </a:p>
          <a:p>
            <a:pPr lvl="1"/>
            <a:r>
              <a:rPr lang="en-US" dirty="0" smtClean="0"/>
              <a:t>Example: Use case diagrams, business process models.</a:t>
            </a:r>
          </a:p>
          <a:p>
            <a:r>
              <a:rPr lang="en-US" dirty="0" smtClean="0"/>
              <a:t>Platform Independent Model (PIM):</a:t>
            </a:r>
          </a:p>
          <a:p>
            <a:pPr lvl="1"/>
            <a:r>
              <a:rPr lang="en-US" dirty="0" smtClean="0"/>
              <a:t>Specifies system functionality and behavior without platform details.</a:t>
            </a:r>
          </a:p>
          <a:p>
            <a:pPr lvl="1"/>
            <a:r>
              <a:rPr lang="en-US" dirty="0" smtClean="0"/>
              <a:t>Used to define system logic and structure.</a:t>
            </a:r>
          </a:p>
          <a:p>
            <a:pPr lvl="1"/>
            <a:r>
              <a:rPr lang="en-US" dirty="0" smtClean="0"/>
              <a:t>Example: Class diagrams, activity diagrams.</a:t>
            </a:r>
          </a:p>
          <a:p>
            <a:r>
              <a:rPr lang="en-US" dirty="0" smtClean="0"/>
              <a:t>Platform Specific Model (PSM):</a:t>
            </a:r>
          </a:p>
          <a:p>
            <a:pPr lvl="1"/>
            <a:r>
              <a:rPr lang="en-US" dirty="0" smtClean="0"/>
              <a:t>Adds platform-specific details to the PIM.</a:t>
            </a:r>
          </a:p>
          <a:p>
            <a:pPr lvl="1"/>
            <a:r>
              <a:rPr lang="en-US" dirty="0" smtClean="0"/>
              <a:t>Tailors the model for specific technologies or frameworks.</a:t>
            </a:r>
          </a:p>
          <a:p>
            <a:pPr lvl="1"/>
            <a:r>
              <a:rPr lang="en-US" dirty="0" smtClean="0"/>
              <a:t>Example: Database schema diagrams, code annotated for a specific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diagrams, activity diagrams.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7098"/>
            <a:ext cx="5196840" cy="477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1907177"/>
            <a:ext cx="4593091" cy="39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90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7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30" y="796834"/>
            <a:ext cx="9353004" cy="5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7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614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Model-Driven Software Engineering (MDSE)  Definition, Core Concepts, and Types of Models </vt:lpstr>
      <vt:lpstr>Objectives </vt:lpstr>
      <vt:lpstr>Introduction to Model-Driven Software Engineering </vt:lpstr>
      <vt:lpstr>Core Concepts of MDSE </vt:lpstr>
      <vt:lpstr>Benefits of MDSE </vt:lpstr>
      <vt:lpstr>Types of Models in MDSE </vt:lpstr>
      <vt:lpstr>Class diagrams, activity diagrams. </vt:lpstr>
      <vt:lpstr>Database schema diagram</vt:lpstr>
      <vt:lpstr>PowerPoint Presentation</vt:lpstr>
      <vt:lpstr>Model Transformations </vt:lpstr>
      <vt:lpstr>Example of MDSE Workflow </vt:lpstr>
      <vt:lpstr>PowerPoint Presentation</vt:lpstr>
      <vt:lpstr>Tools and Technologies for MDSE </vt:lpstr>
      <vt:lpstr>Challenges of MDSE </vt:lpstr>
      <vt:lpstr>Summary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Model-Driven Software Engineering (MDSE)  Definition, Core Concepts, and Types of Models </dc:title>
  <dc:creator>Shagufta Aftab</dc:creator>
  <cp:lastModifiedBy>Shagufta Aftab</cp:lastModifiedBy>
  <cp:revision>18</cp:revision>
  <dcterms:created xsi:type="dcterms:W3CDTF">2024-12-18T08:49:07Z</dcterms:created>
  <dcterms:modified xsi:type="dcterms:W3CDTF">2024-12-19T05:49:56Z</dcterms:modified>
</cp:coreProperties>
</file>