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5432-6564-4C07-973C-B55374F0088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2462-8007-4F56-B956-10A948B0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Engineering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Functional vs. Non-functional Requirements, Gathering Techniques and Use Case Modeling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51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03" y="1045029"/>
            <a:ext cx="8516983" cy="46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 Notation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>
            <a:normAutofit/>
          </a:bodyPr>
          <a:lstStyle/>
          <a:p>
            <a:r>
              <a:rPr lang="en-US" b="1" dirty="0" smtClean="0"/>
              <a:t>Actors</a:t>
            </a:r>
            <a:r>
              <a:rPr lang="en-US" dirty="0" smtClean="0"/>
              <a:t>: Stick figures representing users.</a:t>
            </a:r>
          </a:p>
          <a:p>
            <a:r>
              <a:rPr lang="en-US" b="1" dirty="0" smtClean="0"/>
              <a:t>Use Cases</a:t>
            </a:r>
            <a:r>
              <a:rPr lang="en-US" dirty="0" smtClean="0"/>
              <a:t>: Ovals representing system functionalities.</a:t>
            </a:r>
          </a:p>
          <a:p>
            <a:r>
              <a:rPr lang="en-US" b="1" dirty="0" smtClean="0"/>
              <a:t>Relationships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b="1" dirty="0" smtClean="0"/>
              <a:t>Association</a:t>
            </a:r>
            <a:r>
              <a:rPr lang="en-US" dirty="0" smtClean="0"/>
              <a:t>: Solid line between actors and use cases.</a:t>
            </a:r>
          </a:p>
          <a:p>
            <a:pPr marL="742950" lvl="1" indent="-285750"/>
            <a:r>
              <a:rPr lang="en-US" b="1" dirty="0" smtClean="0"/>
              <a:t>Include</a:t>
            </a:r>
            <a:r>
              <a:rPr lang="en-US" dirty="0" smtClean="0"/>
              <a:t>: Dotted arrow labeled «include» for mandatory behavior.</a:t>
            </a:r>
          </a:p>
          <a:p>
            <a:pPr marL="742950" lvl="1" indent="-285750"/>
            <a:r>
              <a:rPr lang="en-US" b="1" dirty="0" smtClean="0"/>
              <a:t>Extend</a:t>
            </a:r>
            <a:r>
              <a:rPr lang="en-US" dirty="0" smtClean="0"/>
              <a:t>: Dotted arrow labeled «extend» for optional behavior.</a:t>
            </a:r>
          </a:p>
          <a:p>
            <a:r>
              <a:rPr lang="en-US" b="1" dirty="0" smtClean="0"/>
              <a:t>System Boundary</a:t>
            </a:r>
            <a:r>
              <a:rPr lang="en-US" dirty="0" smtClean="0"/>
              <a:t>: Box enclosing the use cases.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Scenario</a:t>
            </a:r>
            <a:r>
              <a:rPr lang="en-US" dirty="0" smtClean="0"/>
              <a:t>: Library Management System</a:t>
            </a:r>
          </a:p>
          <a:p>
            <a:pPr marL="742950" lvl="1" indent="-285750"/>
            <a:r>
              <a:rPr lang="en-US" dirty="0" smtClean="0"/>
              <a:t>Actors: Librarian, Member</a:t>
            </a:r>
          </a:p>
          <a:p>
            <a:pPr marL="742950" lvl="1" indent="-285750"/>
            <a:r>
              <a:rPr lang="en-US" dirty="0" smtClean="0"/>
              <a:t>Use Cases: Issue Book, Return Book, Add 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74" y="875211"/>
            <a:ext cx="10463349" cy="5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4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6" y="613954"/>
            <a:ext cx="10580913" cy="55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Use Case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Identify Actors</a:t>
            </a:r>
            <a:r>
              <a:rPr lang="en-US" dirty="0" smtClean="0"/>
              <a:t>: Who interacts with the system?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Identify Use Cases</a:t>
            </a:r>
            <a:r>
              <a:rPr lang="en-US" dirty="0" smtClean="0"/>
              <a:t>: What are the functionalities or goals?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Define Relationships</a:t>
            </a:r>
            <a:r>
              <a:rPr lang="en-US" dirty="0" smtClean="0"/>
              <a:t>: How do actors and use cases relate?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Draw the Diagram</a:t>
            </a:r>
            <a:r>
              <a:rPr lang="en-US" dirty="0" smtClean="0"/>
              <a:t>: Use UML notations to represent components.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Actors</a:t>
            </a:r>
            <a:r>
              <a:rPr lang="en-US" dirty="0" smtClean="0"/>
              <a:t>: Student, Teacher</a:t>
            </a:r>
          </a:p>
          <a:p>
            <a:r>
              <a:rPr lang="en-US" b="1" dirty="0" smtClean="0"/>
              <a:t>Use Cases</a:t>
            </a:r>
            <a:r>
              <a:rPr lang="en-US" dirty="0" smtClean="0"/>
              <a:t>: Submit Assignment, Grade Assignment</a:t>
            </a:r>
          </a:p>
          <a:p>
            <a:r>
              <a:rPr lang="en-US" b="1" dirty="0" smtClean="0"/>
              <a:t>Relationships</a:t>
            </a:r>
            <a:r>
              <a:rPr lang="en-US" dirty="0" smtClean="0"/>
              <a:t>: Teacher «includes» Login, Student «extends» Upload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7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Use Case Modeling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5"/>
            <a:ext cx="10515600" cy="3161212"/>
          </a:xfrm>
        </p:spPr>
        <p:txBody>
          <a:bodyPr/>
          <a:lstStyle/>
          <a:p>
            <a:r>
              <a:rPr lang="en-US" dirty="0" smtClean="0"/>
              <a:t>Simplifies requirement understanding for stakeholders.</a:t>
            </a:r>
          </a:p>
          <a:p>
            <a:r>
              <a:rPr lang="en-US" dirty="0" smtClean="0"/>
              <a:t>Provides a clear, visual representation of system functionality.</a:t>
            </a:r>
          </a:p>
          <a:p>
            <a:r>
              <a:rPr lang="en-US" dirty="0" smtClean="0"/>
              <a:t>Helps identify missing requirements early .</a:t>
            </a:r>
          </a:p>
          <a:p>
            <a:r>
              <a:rPr lang="en-US" dirty="0" smtClean="0"/>
              <a:t>Bridges the gap between requirement gathering and system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6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r>
              <a:rPr lang="en-US" b="1" dirty="0" smtClean="0"/>
              <a:t>Requirement Engineering</a:t>
            </a:r>
            <a:r>
              <a:rPr lang="en-US" dirty="0" smtClean="0"/>
              <a:t>: Ensures system requirements are gathered, analyzed, and validated.</a:t>
            </a:r>
          </a:p>
          <a:p>
            <a:r>
              <a:rPr lang="en-US" b="1" dirty="0" smtClean="0"/>
              <a:t>Functional vs. Non-Functional</a:t>
            </a:r>
            <a:r>
              <a:rPr lang="en-US" dirty="0" smtClean="0"/>
              <a:t>: Functional requirements define </a:t>
            </a:r>
            <a:r>
              <a:rPr lang="en-US" i="1" dirty="0" smtClean="0"/>
              <a:t>what</a:t>
            </a:r>
            <a:r>
              <a:rPr lang="en-US" dirty="0" smtClean="0"/>
              <a:t> the system does, while non-functional define </a:t>
            </a:r>
            <a:r>
              <a:rPr lang="en-US" i="1" dirty="0" smtClean="0"/>
              <a:t>how</a:t>
            </a:r>
            <a:r>
              <a:rPr lang="en-US" dirty="0" smtClean="0"/>
              <a:t> the system performs.</a:t>
            </a:r>
          </a:p>
          <a:p>
            <a:r>
              <a:rPr lang="en-US" b="1" dirty="0" smtClean="0"/>
              <a:t>Gathering Techniques</a:t>
            </a:r>
            <a:r>
              <a:rPr lang="en-US" dirty="0" smtClean="0"/>
              <a:t>: Interviews, surveys, and workshops help elicit requirements.</a:t>
            </a:r>
          </a:p>
          <a:p>
            <a:r>
              <a:rPr lang="en-US" b="1" dirty="0" smtClean="0"/>
              <a:t>Use Case Modeling</a:t>
            </a:r>
            <a:r>
              <a:rPr lang="en-US" dirty="0" smtClean="0"/>
              <a:t>: Captures functional requirements visually using diagrams.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6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Engineering: Ian </a:t>
            </a:r>
            <a:r>
              <a:rPr lang="en-US" dirty="0" err="1" smtClean="0"/>
              <a:t>Sommerville</a:t>
            </a:r>
            <a:endParaRPr lang="en-US" dirty="0" smtClean="0"/>
          </a:p>
          <a:p>
            <a:r>
              <a:rPr lang="en-US" dirty="0" smtClean="0"/>
              <a:t>UML Distilled: Martin Fowler</a:t>
            </a:r>
          </a:p>
          <a:p>
            <a:r>
              <a:rPr lang="en-US" dirty="0" smtClean="0"/>
              <a:t>Online resources: </a:t>
            </a:r>
            <a:r>
              <a:rPr lang="en-US" dirty="0" err="1" smtClean="0"/>
              <a:t>TutorialsPoint</a:t>
            </a:r>
            <a:r>
              <a:rPr lang="en-US" dirty="0" smtClean="0"/>
              <a:t>, </a:t>
            </a:r>
            <a:r>
              <a:rPr lang="en-US" dirty="0" err="1" smtClean="0"/>
              <a:t>GeeksforGeeks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basics of requirement engineering.</a:t>
            </a:r>
          </a:p>
          <a:p>
            <a:r>
              <a:rPr lang="en-US" dirty="0" smtClean="0"/>
              <a:t>Differentiate between functional and non-functional requirements.</a:t>
            </a:r>
          </a:p>
          <a:p>
            <a:r>
              <a:rPr lang="en-US" dirty="0" smtClean="0"/>
              <a:t>Explore various requirement gathering techniques.</a:t>
            </a:r>
          </a:p>
          <a:p>
            <a:r>
              <a:rPr lang="en-US" dirty="0" smtClean="0"/>
              <a:t>Learn how to use case modeling to capture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Requirement Engineering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 engineering is the process of eliciting, documenting, validating, and managing software requirements.</a:t>
            </a:r>
          </a:p>
          <a:p>
            <a:r>
              <a:rPr lang="en-US" b="1" dirty="0" smtClean="0"/>
              <a:t>Importance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dirty="0" smtClean="0"/>
              <a:t>Ensures customer needs are met.</a:t>
            </a:r>
          </a:p>
          <a:p>
            <a:pPr marL="742950" lvl="1" indent="-285750"/>
            <a:r>
              <a:rPr lang="en-US" dirty="0" smtClean="0"/>
              <a:t>Reduces ambiguity and project risks.</a:t>
            </a:r>
          </a:p>
          <a:p>
            <a:pPr marL="742950" lvl="1" indent="-285750"/>
            <a:r>
              <a:rPr lang="en-US" dirty="0" smtClean="0"/>
              <a:t>Forms the foundation for design and development.</a:t>
            </a:r>
          </a:p>
          <a:p>
            <a:r>
              <a:rPr lang="en-US" b="1" dirty="0" smtClean="0"/>
              <a:t>Key Steps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dirty="0" smtClean="0"/>
              <a:t>Requirement Elicitation</a:t>
            </a:r>
          </a:p>
          <a:p>
            <a:pPr marL="742950" lvl="1" indent="-285750"/>
            <a:r>
              <a:rPr lang="en-US" dirty="0" smtClean="0"/>
              <a:t>Requirement Analysis</a:t>
            </a:r>
          </a:p>
          <a:p>
            <a:pPr marL="742950" lvl="1" indent="-285750"/>
            <a:r>
              <a:rPr lang="en-US" dirty="0" smtClean="0"/>
              <a:t>Requirement Specification</a:t>
            </a:r>
          </a:p>
          <a:p>
            <a:pPr marL="742950" lvl="1" indent="-285750"/>
            <a:r>
              <a:rPr lang="en-US" dirty="0" smtClean="0"/>
              <a:t>Requirement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vs. Non-Functional Requirements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dirty="0" smtClean="0"/>
              <a:t>Define specific behavior or functions of the system.</a:t>
            </a:r>
          </a:p>
          <a:p>
            <a:pPr marL="742950" lvl="1" indent="-285750"/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"The system shall allow users to login."</a:t>
            </a:r>
          </a:p>
          <a:p>
            <a:pPr lvl="2"/>
            <a:r>
              <a:rPr lang="en-US" dirty="0" smtClean="0"/>
              <a:t>"The software shall generate monthly reports."</a:t>
            </a:r>
          </a:p>
          <a:p>
            <a:r>
              <a:rPr lang="en-US" b="1" dirty="0" smtClean="0"/>
              <a:t>Non-Functional Requirements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dirty="0" smtClean="0"/>
              <a:t>Define system properties, constraints, or quality attributes.</a:t>
            </a:r>
          </a:p>
          <a:p>
            <a:pPr marL="742950" lvl="1" indent="-285750"/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"The system shall respond within 2 seconds."</a:t>
            </a:r>
          </a:p>
          <a:p>
            <a:pPr lvl="2"/>
            <a:r>
              <a:rPr lang="en-US" dirty="0" smtClean="0"/>
              <a:t>"The application must support 1000 concurrent users."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Table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22563"/>
              </p:ext>
            </p:extLst>
          </p:nvPr>
        </p:nvGraphicFramePr>
        <p:xfrm>
          <a:off x="838200" y="1690686"/>
          <a:ext cx="10515600" cy="304212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632792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981707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4641016"/>
                    </a:ext>
                  </a:extLst>
                </a:gridCol>
              </a:tblGrid>
              <a:tr h="760532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Functional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Non-Functional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4676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r>
                        <a:rPr lang="en-US" dirty="0"/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the system does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the system performs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31142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functionality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Performance, security, reliability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42052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r>
                        <a:rPr lang="en-US"/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Testable using functional tests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using performance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7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Requirements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clarity to stakeholders.</a:t>
            </a:r>
          </a:p>
          <a:p>
            <a:r>
              <a:rPr lang="en-US" dirty="0" smtClean="0"/>
              <a:t>Forms the basis for testing and validation.</a:t>
            </a:r>
          </a:p>
          <a:p>
            <a:r>
              <a:rPr lang="en-US" dirty="0" smtClean="0"/>
              <a:t>Reduces development rework.</a:t>
            </a:r>
          </a:p>
          <a:p>
            <a:r>
              <a:rPr lang="en-US" dirty="0" smtClean="0"/>
              <a:t>Ensures project scope is well defined.</a:t>
            </a:r>
          </a:p>
          <a:p>
            <a:pPr marL="0" indent="0">
              <a:buNone/>
            </a:pPr>
            <a:r>
              <a:rPr lang="en-US" b="1" dirty="0" smtClean="0"/>
              <a:t>Common Challenges:</a:t>
            </a:r>
          </a:p>
          <a:p>
            <a:r>
              <a:rPr lang="en-US" dirty="0" smtClean="0"/>
              <a:t>Unclear or changing requirements.</a:t>
            </a:r>
          </a:p>
          <a:p>
            <a:r>
              <a:rPr lang="en-US" dirty="0" smtClean="0"/>
              <a:t>Miscommunication between stakeholders .</a:t>
            </a:r>
          </a:p>
          <a:p>
            <a:r>
              <a:rPr lang="en-US" dirty="0" smtClean="0"/>
              <a:t>Balancing functional and non-functional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 Gathering Techniques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Interviews</a:t>
            </a:r>
            <a:r>
              <a:rPr lang="en-US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Conduct structured or unstructured conversations with stakeholders.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Advantages</a:t>
            </a:r>
            <a:r>
              <a:rPr lang="en-US" dirty="0" smtClean="0"/>
              <a:t>: In-depth insights, tailored questions.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Disadvantages</a:t>
            </a:r>
            <a:r>
              <a:rPr lang="en-US" dirty="0" smtClean="0"/>
              <a:t>: Time-consuming, stakeholder bias.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Surveys/Questionnaires</a:t>
            </a:r>
            <a:r>
              <a:rPr lang="en-US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Distribute a list of predefined questions to a large audience.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Advantages</a:t>
            </a:r>
            <a:r>
              <a:rPr lang="en-US" dirty="0" smtClean="0"/>
              <a:t>: Cost-effective, gathers quantitative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Disadvantages</a:t>
            </a:r>
            <a:r>
              <a:rPr lang="en-US" dirty="0" smtClean="0"/>
              <a:t>: Limited depth, low response rates.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Workshops</a:t>
            </a:r>
            <a:r>
              <a:rPr lang="en-US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Collaborative sessions with multiple stakeholders.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Advantages</a:t>
            </a:r>
            <a:r>
              <a:rPr lang="en-US" dirty="0" smtClean="0"/>
              <a:t>: Consensus building, real-time discussions.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smtClean="0"/>
              <a:t>Disadvantages</a:t>
            </a:r>
            <a:r>
              <a:rPr lang="en-US" dirty="0" smtClean="0"/>
              <a:t>: Requires facilitation, scheduling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for Requirement Gathering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all stakeholders early and frequently.</a:t>
            </a:r>
          </a:p>
          <a:p>
            <a:r>
              <a:rPr lang="en-US" dirty="0" smtClean="0"/>
              <a:t>Ask open-ended questions to gather detailed inputs.</a:t>
            </a:r>
          </a:p>
          <a:p>
            <a:r>
              <a:rPr lang="en-US" dirty="0" smtClean="0"/>
              <a:t>Use visual aids (diagrams, mockups) to clarify understanding.</a:t>
            </a:r>
          </a:p>
          <a:p>
            <a:r>
              <a:rPr lang="en-US" dirty="0" smtClean="0"/>
              <a:t>Document all discussions and validate requirements.</a:t>
            </a:r>
          </a:p>
          <a:p>
            <a:r>
              <a:rPr lang="en-US" dirty="0" smtClean="0"/>
              <a:t>Prioritize requirements using </a:t>
            </a:r>
            <a:r>
              <a:rPr lang="en-US" dirty="0" err="1" smtClean="0"/>
              <a:t>MoSCoW</a:t>
            </a:r>
            <a:r>
              <a:rPr lang="en-US" dirty="0" smtClean="0"/>
              <a:t> (Must-have, Should-have, Could-have, Won't-have).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2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Use Case Modeling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Use case modeling is a technique to describe system behavior using actors and use cases.</a:t>
            </a:r>
          </a:p>
          <a:p>
            <a:r>
              <a:rPr lang="en-US" b="1" dirty="0" smtClean="0"/>
              <a:t>Components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b="1" dirty="0" smtClean="0"/>
              <a:t>Actor</a:t>
            </a:r>
            <a:r>
              <a:rPr lang="en-US" dirty="0" smtClean="0"/>
              <a:t>: Represents users or systems interacting with the system.</a:t>
            </a:r>
          </a:p>
          <a:p>
            <a:pPr marL="742950" lvl="1" indent="-285750"/>
            <a:r>
              <a:rPr lang="en-US" b="1" dirty="0" smtClean="0"/>
              <a:t>Use Case</a:t>
            </a:r>
            <a:r>
              <a:rPr lang="en-US" dirty="0" smtClean="0"/>
              <a:t>: Describes a specific functionality or goal.</a:t>
            </a:r>
          </a:p>
          <a:p>
            <a:pPr marL="742950" lvl="1" indent="-285750"/>
            <a:r>
              <a:rPr lang="en-US" b="1" dirty="0" smtClean="0"/>
              <a:t>System Boundary</a:t>
            </a:r>
            <a:r>
              <a:rPr lang="en-US" dirty="0" smtClean="0"/>
              <a:t>: Defines the scope of the system.</a:t>
            </a:r>
          </a:p>
          <a:p>
            <a:pPr marL="742950" lvl="1" indent="-285750"/>
            <a:r>
              <a:rPr lang="en-US" b="1" dirty="0" smtClean="0"/>
              <a:t>Relationships</a:t>
            </a:r>
            <a:r>
              <a:rPr lang="en-US" dirty="0" smtClean="0"/>
              <a:t>: Includes, extends, and generalizes use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742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Requirement Engineering  Functional vs. Non-functional Requirements, Gathering Techniques and Use Case Modeling </vt:lpstr>
      <vt:lpstr>Objectives </vt:lpstr>
      <vt:lpstr>Introduction to Requirement Engineering </vt:lpstr>
      <vt:lpstr>Functional vs. Non-Functional Requirements </vt:lpstr>
      <vt:lpstr>Comparison Table: </vt:lpstr>
      <vt:lpstr>Importance of Requirements </vt:lpstr>
      <vt:lpstr>Requirement Gathering Techniques </vt:lpstr>
      <vt:lpstr>Best Practices for Requirement Gathering </vt:lpstr>
      <vt:lpstr>Introduction to Use Case Modeling </vt:lpstr>
      <vt:lpstr>PowerPoint Presentation</vt:lpstr>
      <vt:lpstr>Use Case Diagram Notation </vt:lpstr>
      <vt:lpstr>PowerPoint Presentation</vt:lpstr>
      <vt:lpstr>PowerPoint Presentation</vt:lpstr>
      <vt:lpstr>Creating a Use Case Model </vt:lpstr>
      <vt:lpstr>Advantages of Use Case Modeling </vt:lpstr>
      <vt:lpstr>Summary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  Functional vs. Non-functional Requirements, Gathering Techniques </dc:title>
  <dc:creator>Shagufta Aftab</dc:creator>
  <cp:lastModifiedBy>Shagufta Aftab</cp:lastModifiedBy>
  <cp:revision>17</cp:revision>
  <dcterms:created xsi:type="dcterms:W3CDTF">2024-12-18T08:33:06Z</dcterms:created>
  <dcterms:modified xsi:type="dcterms:W3CDTF">2024-12-19T05:23:00Z</dcterms:modified>
</cp:coreProperties>
</file>