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9" r:id="rId23"/>
    <p:sldId id="294" r:id="rId24"/>
    <p:sldId id="295" r:id="rId25"/>
    <p:sldId id="298" r:id="rId26"/>
    <p:sldId id="296" r:id="rId27"/>
    <p:sldId id="299" r:id="rId28"/>
    <p:sldId id="293" r:id="rId29"/>
    <p:sldId id="300" r:id="rId30"/>
    <p:sldId id="301" r:id="rId31"/>
    <p:sldId id="303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476250"/>
            <a:ext cx="8135937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17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07988" y="1003300"/>
            <a:ext cx="707231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4400">
                <a:solidFill>
                  <a:srgbClr val="FF0000"/>
                </a:solidFill>
                <a:latin typeface="Cooper Black" panose="0208090404030B020404" pitchFamily="18" charset="0"/>
              </a:rPr>
              <a:t>The topic sentence</a:t>
            </a:r>
            <a:endParaRPr lang="en-US" altLang="en-US" sz="440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9750" y="2825750"/>
            <a:ext cx="6808788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600">
                <a:latin typeface="Berlin Sans FB" panose="020E0602020502020306" pitchFamily="34" charset="0"/>
              </a:rPr>
              <a:t>The topic of a paragraph is often introduced by a </a:t>
            </a:r>
            <a:r>
              <a:rPr lang="en-GB" altLang="en-US" sz="3600" u="sng">
                <a:latin typeface="Berlin Sans FB" panose="020E0602020502020306" pitchFamily="34" charset="0"/>
              </a:rPr>
              <a:t>key</a:t>
            </a:r>
            <a:r>
              <a:rPr lang="en-GB" altLang="en-US" sz="3600">
                <a:latin typeface="Berlin Sans FB" panose="020E0602020502020306" pitchFamily="34" charset="0"/>
              </a:rPr>
              <a:t> sentence. This is usually called the ‘topic sentence’ and generally contains the main idea of the paragraph.</a:t>
            </a:r>
            <a:endParaRPr lang="en-US" altLang="en-US" sz="3600">
              <a:latin typeface="Berlin Sans FB" panose="020E0602020502020306" pitchFamily="34" charset="0"/>
            </a:endParaRPr>
          </a:p>
        </p:txBody>
      </p:sp>
      <p:pic>
        <p:nvPicPr>
          <p:cNvPr id="1126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692150"/>
            <a:ext cx="204787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408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66700" y="792163"/>
            <a:ext cx="6858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4400">
                <a:solidFill>
                  <a:srgbClr val="FF0000"/>
                </a:solidFill>
                <a:latin typeface="Arial Rounded MT Bold" panose="020F0704030504030204" pitchFamily="34" charset="0"/>
              </a:rPr>
              <a:t>Supporting </a:t>
            </a:r>
            <a:r>
              <a:rPr lang="en-GB" altLang="en-US" sz="4800">
                <a:solidFill>
                  <a:srgbClr val="FF0000"/>
                </a:solidFill>
                <a:latin typeface="Arial Rounded MT Bold" panose="020F0704030504030204" pitchFamily="34" charset="0"/>
              </a:rPr>
              <a:t>sentences</a:t>
            </a:r>
            <a:endParaRPr lang="en-US" altLang="en-US" sz="440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147" name="TextBox 3"/>
          <p:cNvSpPr txBox="1">
            <a:spLocks noChangeArrowheads="1"/>
          </p:cNvSpPr>
          <p:nvPr/>
        </p:nvSpPr>
        <p:spPr bwMode="auto">
          <a:xfrm>
            <a:off x="571500" y="2428875"/>
            <a:ext cx="6161088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4400">
                <a:latin typeface="Berlin Sans FB" panose="020E0602020502020306" pitchFamily="34" charset="0"/>
              </a:rPr>
              <a:t>Provide more details and general information about the </a:t>
            </a:r>
            <a:r>
              <a:rPr lang="en-GB" altLang="en-US" sz="4400" u="sng">
                <a:latin typeface="Berlin Sans FB" panose="020E0602020502020306" pitchFamily="34" charset="0"/>
              </a:rPr>
              <a:t>topic sentence.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>
              <a:latin typeface="Berlin Sans FB" panose="020E0602020502020306" pitchFamily="34" charset="0"/>
            </a:endParaRPr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692150"/>
            <a:ext cx="204787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28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61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928688" y="785813"/>
            <a:ext cx="45799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4800">
                <a:solidFill>
                  <a:srgbClr val="FF0000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Ending sentence</a:t>
            </a:r>
            <a:endParaRPr lang="en-US" altLang="en-US" sz="4800">
              <a:solidFill>
                <a:srgbClr val="FF0000"/>
              </a:solidFill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0825" y="2927350"/>
            <a:ext cx="8529638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4800">
                <a:latin typeface="Berlin Sans FB" panose="020E0602020502020306" pitchFamily="34" charset="0"/>
              </a:rPr>
              <a:t>This closes the paragraph. An ending sentence may repeat the topic in a different way, or express what we think or how we feel about the topic.</a:t>
            </a:r>
            <a:endParaRPr lang="en-US" altLang="en-US" sz="4800">
              <a:latin typeface="Berlin Sans FB" panose="020E0602020502020306" pitchFamily="34" charset="0"/>
            </a:endParaRPr>
          </a:p>
        </p:txBody>
      </p:sp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765175"/>
            <a:ext cx="204787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220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00125" y="357188"/>
            <a:ext cx="4429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>
                <a:latin typeface="Arial Rounded MT Bold" panose="020F0704030504030204" pitchFamily="34" charset="0"/>
              </a:rPr>
              <a:t>Example:</a:t>
            </a:r>
            <a:endParaRPr lang="en-US" altLang="en-US" sz="2800"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23850" y="836613"/>
            <a:ext cx="5857875" cy="308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Berlin Sans FB" panose="020E0602020502020306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>
                <a:solidFill>
                  <a:srgbClr val="FFFF00"/>
                </a:solidFill>
                <a:latin typeface="Berlin Sans FB" panose="020E0602020502020306" pitchFamily="34" charset="0"/>
              </a:rPr>
              <a:t>The sport of rugby league teaches self-discipline. </a:t>
            </a:r>
            <a:r>
              <a:rPr lang="en-GB" altLang="en-US" sz="2800">
                <a:latin typeface="Berlin Sans FB" panose="020E0602020502020306" pitchFamily="34" charset="0"/>
              </a:rPr>
              <a:t>This is shown by the players being penalised for losing their temper or arguing with the referee. </a:t>
            </a:r>
            <a:r>
              <a:rPr lang="en-GB" altLang="en-US" sz="2800">
                <a:solidFill>
                  <a:srgbClr val="FFC000"/>
                </a:solidFill>
                <a:latin typeface="Berlin Sans FB" panose="020E0602020502020306" pitchFamily="34" charset="0"/>
              </a:rPr>
              <a:t>Learning self-control is an excellent thing for any sportsman.</a:t>
            </a:r>
            <a:endParaRPr lang="en-US" altLang="en-US" sz="2800">
              <a:solidFill>
                <a:srgbClr val="FFC000"/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795963" y="1700213"/>
            <a:ext cx="106838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6877050" y="1125538"/>
            <a:ext cx="2000250" cy="928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2400">
                <a:solidFill>
                  <a:srgbClr val="FFFF00"/>
                </a:solidFill>
                <a:latin typeface="Arial Rounded MT Bold" panose="020F0704030504030204" pitchFamily="34" charset="0"/>
              </a:rPr>
              <a:t>Topic sentence</a:t>
            </a:r>
            <a:endParaRPr lang="en-US" altLang="en-US" sz="240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84888" y="2492375"/>
            <a:ext cx="863600" cy="792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804025" y="2565400"/>
            <a:ext cx="2073275" cy="1071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2400">
                <a:solidFill>
                  <a:srgbClr val="C9FAFC"/>
                </a:solidFill>
                <a:latin typeface="Arial Rounded MT Bold" panose="020F0704030504030204" pitchFamily="34" charset="0"/>
              </a:rPr>
              <a:t>Supporting sentence</a:t>
            </a:r>
            <a:endParaRPr lang="en-US" altLang="en-US" sz="2400">
              <a:solidFill>
                <a:srgbClr val="C9FAFC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580063" y="3429000"/>
            <a:ext cx="1277937" cy="142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804025" y="4149725"/>
            <a:ext cx="2000250" cy="928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2400" b="1">
                <a:solidFill>
                  <a:srgbClr val="CCCCFF"/>
                </a:solidFill>
                <a:latin typeface="Arial Rounded MT Bold" panose="020F0704030504030204" pitchFamily="34" charset="0"/>
              </a:rPr>
              <a:t>Ending sentence</a:t>
            </a:r>
            <a:endParaRPr lang="en-US" altLang="en-US" sz="2400" b="1">
              <a:solidFill>
                <a:srgbClr val="CCCCFF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37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933825"/>
            <a:ext cx="478155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698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6" grpId="0" animBg="1"/>
      <p:bldP spid="9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84213" y="908050"/>
            <a:ext cx="571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200">
                <a:latin typeface="Arial Rounded MT Bold" panose="020F0704030504030204" pitchFamily="34" charset="0"/>
              </a:rPr>
              <a:t>Example:</a:t>
            </a:r>
            <a:endParaRPr lang="en-US" altLang="en-US" sz="3200"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63" y="2143125"/>
            <a:ext cx="4857750" cy="36623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800" dirty="0">
              <a:latin typeface="Comic Sans MS" pitchFamily="66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dirty="0">
                <a:solidFill>
                  <a:srgbClr val="CCCCFF"/>
                </a:solidFill>
                <a:latin typeface="Berlin Sans FB" pitchFamily="34" charset="0"/>
              </a:rPr>
              <a:t>I enjoy going to college for so many reasons.</a:t>
            </a:r>
            <a:r>
              <a:rPr lang="en-GB" sz="2800" dirty="0">
                <a:solidFill>
                  <a:srgbClr val="CCCCFF"/>
                </a:solidFill>
                <a:latin typeface="Comic Sans MS" pitchFamily="66" charset="0"/>
              </a:rPr>
              <a:t> </a:t>
            </a:r>
            <a:r>
              <a:rPr lang="en-GB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mic Sans MS" pitchFamily="66" charset="0"/>
              </a:rPr>
              <a:t>You get to meet new people and make friends. I find the subject I’m studying quite challenging, but interesting. </a:t>
            </a:r>
            <a:r>
              <a:rPr lang="en-GB" sz="2800" b="1" dirty="0">
                <a:solidFill>
                  <a:srgbClr val="FFFF00"/>
                </a:solidFill>
                <a:latin typeface="Comic Sans MS" pitchFamily="66" charset="0"/>
              </a:rPr>
              <a:t>I really enjoy it!</a:t>
            </a:r>
            <a:endParaRPr lang="en-US" sz="28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2843213" y="1341438"/>
            <a:ext cx="3643312" cy="1000125"/>
          </a:xfrm>
          <a:prstGeom prst="wedgeEllipseCallout">
            <a:avLst>
              <a:gd name="adj1" fmla="val -19106"/>
              <a:gd name="adj2" fmla="val 78047"/>
            </a:avLst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2400" b="1">
                <a:solidFill>
                  <a:srgbClr val="02303E"/>
                </a:solidFill>
              </a:rPr>
              <a:t>Topic sentence</a:t>
            </a:r>
            <a:endParaRPr lang="en-GB" altLang="en-US" sz="2400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14341" name="TextBox 23"/>
          <p:cNvSpPr txBox="1">
            <a:spLocks noChangeArrowheads="1"/>
          </p:cNvSpPr>
          <p:nvPr/>
        </p:nvSpPr>
        <p:spPr bwMode="auto">
          <a:xfrm>
            <a:off x="6011863" y="5300663"/>
            <a:ext cx="22860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434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92150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07" name="AutoShape 15"/>
          <p:cNvSpPr>
            <a:spLocks noChangeArrowheads="1"/>
          </p:cNvSpPr>
          <p:nvPr/>
        </p:nvSpPr>
        <p:spPr bwMode="auto">
          <a:xfrm>
            <a:off x="5940425" y="3357563"/>
            <a:ext cx="2447925" cy="1079500"/>
          </a:xfrm>
          <a:prstGeom prst="wedgeRoundRectCallout">
            <a:avLst>
              <a:gd name="adj1" fmla="val -45199"/>
              <a:gd name="adj2" fmla="val 70000"/>
              <a:gd name="adj3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02303E"/>
                </a:solidFill>
              </a:rPr>
              <a:t>Supporting sentences</a:t>
            </a:r>
          </a:p>
        </p:txBody>
      </p:sp>
      <p:sp>
        <p:nvSpPr>
          <p:cNvPr id="8208" name="AutoShape 16"/>
          <p:cNvSpPr>
            <a:spLocks noChangeArrowheads="1"/>
          </p:cNvSpPr>
          <p:nvPr/>
        </p:nvSpPr>
        <p:spPr bwMode="auto">
          <a:xfrm>
            <a:off x="5795963" y="5157788"/>
            <a:ext cx="2590800" cy="1295400"/>
          </a:xfrm>
          <a:prstGeom prst="wedgeEllipseCallout">
            <a:avLst>
              <a:gd name="adj1" fmla="val -98407"/>
              <a:gd name="adj2" fmla="val -931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chemeClr val="bg1"/>
                </a:solidFill>
                <a:latin typeface="Arial Rounded MT Bold" panose="020F0704030504030204" pitchFamily="34" charset="0"/>
              </a:rPr>
              <a:t>End sentence</a:t>
            </a:r>
          </a:p>
        </p:txBody>
      </p:sp>
    </p:spTree>
    <p:extLst>
      <p:ext uri="{BB962C8B-B14F-4D97-AF65-F5344CB8AC3E}">
        <p14:creationId xmlns:p14="http://schemas.microsoft.com/office/powerpoint/2010/main" val="222800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7" grpId="0" animBg="1"/>
      <p:bldP spid="8207" grpId="0" animBg="1"/>
      <p:bldP spid="820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76250"/>
            <a:ext cx="856932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5156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37309"/>
            <a:ext cx="7980218" cy="559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55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49275"/>
            <a:ext cx="8064500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73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76250"/>
            <a:ext cx="864235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053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53000" y="-3357563"/>
            <a:ext cx="19050000" cy="1357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72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169</Words>
  <Application>Microsoft Office PowerPoint</Application>
  <PresentationFormat>On-screen Show (4:3)</PresentationFormat>
  <Paragraphs>18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Arial Rounded MT Bold</vt:lpstr>
      <vt:lpstr>Berlin Sans FB</vt:lpstr>
      <vt:lpstr>Calibri</vt:lpstr>
      <vt:lpstr>Comic Sans MS</vt:lpstr>
      <vt:lpstr>Constantia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Mr Muhammad Raza</cp:lastModifiedBy>
  <cp:revision>3</cp:revision>
  <dcterms:created xsi:type="dcterms:W3CDTF">2013-01-27T09:14:16Z</dcterms:created>
  <dcterms:modified xsi:type="dcterms:W3CDTF">2024-10-21T08:12:24Z</dcterms:modified>
  <cp:category/>
</cp:coreProperties>
</file>