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40"/>
  </p:notesMasterIdLst>
  <p:sldIdLst>
    <p:sldId id="256" r:id="rId3"/>
    <p:sldId id="259" r:id="rId4"/>
    <p:sldId id="260" r:id="rId5"/>
    <p:sldId id="261" r:id="rId6"/>
    <p:sldId id="262"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Lst>
  <p:sldSz cx="9144000" cy="6858000" type="screen4x3"/>
  <p:notesSz cx="6858000" cy="9144000"/>
  <p:embeddedFontLs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g+fWYnG5grk46uV1alsBpPGUSt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64"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font" Target="fonts/font1.fntdata"/><Relationship Id="rId6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995340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Tree>
    <p:extLst>
      <p:ext uri="{BB962C8B-B14F-4D97-AF65-F5344CB8AC3E}">
        <p14:creationId xmlns:p14="http://schemas.microsoft.com/office/powerpoint/2010/main" val="3072866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233" name="Google Shape;23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41166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244" name="Google Shape;24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140367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089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263" name="Google Shape;2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2924086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272" name="Google Shape;27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1291860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15</a:t>
            </a:fld>
            <a:endParaRPr/>
          </a:p>
        </p:txBody>
      </p:sp>
      <p:sp>
        <p:nvSpPr>
          <p:cNvPr id="284" name="Google Shape;28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254328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84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370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8735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56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135" name="Google Shape;1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Just as a sentence has essential parts, a subject and a verb, a paragraph has essential parts.  The first is a topic.  Every paragraph is about something.  The topic, or subject, is what the paragraph tells about.  Every paragraph also needs a main idea.  This is the general and most important idea that the paragraph discusses about the topic.  Most authors of non-fiction material, like textbooks, state their main ideas.  But they don’t always; main ideas may sometimes be implied, or unstated.  Supporting details are sentences that prove, support, or give more information about the main idea. </a:t>
            </a:r>
            <a:endParaRPr/>
          </a:p>
        </p:txBody>
      </p:sp>
    </p:spTree>
    <p:extLst>
      <p:ext uri="{BB962C8B-B14F-4D97-AF65-F5344CB8AC3E}">
        <p14:creationId xmlns:p14="http://schemas.microsoft.com/office/powerpoint/2010/main" val="243087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374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06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267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23</a:t>
            </a:fld>
            <a:endParaRPr/>
          </a:p>
        </p:txBody>
      </p:sp>
      <p:sp>
        <p:nvSpPr>
          <p:cNvPr id="356" name="Google Shape;35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000"/>
              <a:buNone/>
            </a:pPr>
            <a:endParaRPr dirty="0"/>
          </a:p>
        </p:txBody>
      </p:sp>
    </p:spTree>
    <p:extLst>
      <p:ext uri="{BB962C8B-B14F-4D97-AF65-F5344CB8AC3E}">
        <p14:creationId xmlns:p14="http://schemas.microsoft.com/office/powerpoint/2010/main" val="1608147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24</a:t>
            </a:fld>
            <a:endParaRPr/>
          </a:p>
        </p:txBody>
      </p:sp>
      <p:sp>
        <p:nvSpPr>
          <p:cNvPr id="367" name="Google Shape;36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Read the paragraph.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Notice that the first sentence is the topic sentence.  How do we know that?  First of all, the topic of the paragraph is “the high cost of college.”  The first sentence has the plural word “problems.”  All of the details name the specific problems caused by the high cost of college.  You can see, too, that the 2</a:t>
            </a:r>
            <a:r>
              <a:rPr lang="en-US" baseline="30000"/>
              <a:t>nd</a:t>
            </a:r>
            <a:r>
              <a:rPr lang="en-US"/>
              <a:t> sentence has a clue that it is a detail “for one thing.”  The next sentence has the term “also,” and the final sentence begins with “finally.”  These are transitions that are used when listing additional specific details.</a:t>
            </a:r>
            <a:endParaRPr/>
          </a:p>
        </p:txBody>
      </p:sp>
    </p:spTree>
    <p:extLst>
      <p:ext uri="{BB962C8B-B14F-4D97-AF65-F5344CB8AC3E}">
        <p14:creationId xmlns:p14="http://schemas.microsoft.com/office/powerpoint/2010/main" val="3264652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25</a:t>
            </a:fld>
            <a:endParaRPr/>
          </a:p>
        </p:txBody>
      </p:sp>
      <p:sp>
        <p:nvSpPr>
          <p:cNvPr id="376" name="Google Shape;37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Read the paragraph.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Notice that the first sentence is the topic sentence.  How do we know that?  First of all, the topic of the paragraph is “the high cost of college.”  The first sentence has the plural word “problems.”  All of the details name the specific problems caused by the high cost of college.  You can see, too, that the 2</a:t>
            </a:r>
            <a:r>
              <a:rPr lang="en-US" baseline="30000"/>
              <a:t>nd</a:t>
            </a:r>
            <a:r>
              <a:rPr lang="en-US"/>
              <a:t> sentence has a clue that it is a detail “for one thing.”  The next sentence has the term “also,” and the final sentence begins with “finally.”  These are transitions that are used when listing additional specific details.</a:t>
            </a:r>
            <a:endParaRPr/>
          </a:p>
        </p:txBody>
      </p:sp>
    </p:spTree>
    <p:extLst>
      <p:ext uri="{BB962C8B-B14F-4D97-AF65-F5344CB8AC3E}">
        <p14:creationId xmlns:p14="http://schemas.microsoft.com/office/powerpoint/2010/main" val="1022750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76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0284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897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454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a:t>
            </a:fld>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5" name="Google Shape;145;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Normally, when writing, we begin by mentioning the thing we are going to tell about.  Therefore, the topic is often, but not always, the subject of the first sentence of the paragraph.  Remember that subjects of sentences are nouns; topics of paragraphs are also nouns. It’s an easy thing to find, so look there first for the topic.  Also, when writing a paragraph, we tend to repeat the subject at least a few times.  We may not use the exact words each time; instead, we use other nouns or pronouns to refer to our subject.  For instance, in writing about Miami-Dade College, we would perhaps refer to it as MDC, the college, the school, or even it.  In other words, all sentences must deal with the topic.  The first two strategies are easier to use, but the third one will always verify for us that we have identified correctly the topic.</a:t>
            </a:r>
            <a:endParaRPr/>
          </a:p>
        </p:txBody>
      </p:sp>
    </p:spTree>
    <p:extLst>
      <p:ext uri="{BB962C8B-B14F-4D97-AF65-F5344CB8AC3E}">
        <p14:creationId xmlns:p14="http://schemas.microsoft.com/office/powerpoint/2010/main" val="1076365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2805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31</a:t>
            </a:fld>
            <a:endParaRPr/>
          </a:p>
        </p:txBody>
      </p:sp>
      <p:sp>
        <p:nvSpPr>
          <p:cNvPr id="425" name="Google Shape;42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Here are the steps for recognizing an implied main idea.  Remember that an implied main idea is not stated.  That means there is no topic sentence provided by the author. He or she is letting you, the reader, decide what the main idea is.</a:t>
            </a:r>
            <a:endParaRPr/>
          </a:p>
        </p:txBody>
      </p:sp>
    </p:spTree>
    <p:extLst>
      <p:ext uri="{BB962C8B-B14F-4D97-AF65-F5344CB8AC3E}">
        <p14:creationId xmlns:p14="http://schemas.microsoft.com/office/powerpoint/2010/main" val="3965618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9823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956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254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76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692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57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a:t>
            </a:fld>
            <a:endParaRPr/>
          </a:p>
        </p:txBody>
      </p:sp>
      <p:sp>
        <p:nvSpPr>
          <p:cNvPr id="156" name="Google Shape;15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Read this paragraph, and follow directions for the slides that follow it.</a:t>
            </a:r>
            <a:endParaRPr/>
          </a:p>
        </p:txBody>
      </p:sp>
    </p:spTree>
    <p:extLst>
      <p:ext uri="{BB962C8B-B14F-4D97-AF65-F5344CB8AC3E}">
        <p14:creationId xmlns:p14="http://schemas.microsoft.com/office/powerpoint/2010/main" val="4129835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637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8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1257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214" name="Google Shape;21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8556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224" name="Google Shape;22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dirty="0"/>
          </a:p>
        </p:txBody>
      </p:sp>
    </p:spTree>
    <p:extLst>
      <p:ext uri="{BB962C8B-B14F-4D97-AF65-F5344CB8AC3E}">
        <p14:creationId xmlns:p14="http://schemas.microsoft.com/office/powerpoint/2010/main" val="403437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54"/>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4"/>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4"/>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4"/>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4"/>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6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44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900"/>
              <a:buNone/>
              <a:defRPr sz="1800"/>
            </a:lvl3pPr>
            <a:lvl4pPr marL="1828800" lvl="3" indent="-228600" algn="l">
              <a:spcBef>
                <a:spcPts val="320"/>
              </a:spcBef>
              <a:spcAft>
                <a:spcPts val="0"/>
              </a:spcAft>
              <a:buSzPts val="880"/>
              <a:buNone/>
              <a:defRPr sz="1600"/>
            </a:lvl4pPr>
            <a:lvl5pPr marL="2286000" lvl="4" indent="-228600" algn="l">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82" name="Google Shape;82;p63"/>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3"/>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3"/>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01"/>
        <p:cNvGrpSpPr/>
        <p:nvPr/>
      </p:nvGrpSpPr>
      <p:grpSpPr>
        <a:xfrm>
          <a:off x="0" y="0"/>
          <a:ext cx="0" cy="0"/>
          <a:chOff x="0" y="0"/>
          <a:chExt cx="0" cy="0"/>
        </a:xfrm>
      </p:grpSpPr>
      <p:sp>
        <p:nvSpPr>
          <p:cNvPr id="102" name="Google Shape;102;p65"/>
          <p:cNvSpPr txBox="1">
            <a:spLocks noGrp="1"/>
          </p:cNvSpPr>
          <p:nvPr>
            <p:ph type="ctrTitle"/>
          </p:nvPr>
        </p:nvSpPr>
        <p:spPr>
          <a:xfrm>
            <a:off x="990600" y="1828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6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65"/>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65"/>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65"/>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55"/>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5"/>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5"/>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5"/>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56"/>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6"/>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6"/>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57"/>
          <p:cNvSpPr txBox="1">
            <a:spLocks noGrp="1"/>
          </p:cNvSpPr>
          <p:nvPr>
            <p:ph type="title"/>
          </p:nvPr>
        </p:nvSpPr>
        <p:spPr>
          <a:xfrm rot="5400000">
            <a:off x="5222082" y="2399506"/>
            <a:ext cx="5514975" cy="19510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7"/>
          <p:cNvSpPr txBox="1">
            <a:spLocks noGrp="1"/>
          </p:cNvSpPr>
          <p:nvPr>
            <p:ph type="body" idx="1"/>
          </p:nvPr>
        </p:nvSpPr>
        <p:spPr>
          <a:xfrm rot="5400000">
            <a:off x="1243807" y="524669"/>
            <a:ext cx="5514975" cy="570071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7"/>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7"/>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7"/>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58"/>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8"/>
          <p:cNvSpPr txBox="1">
            <a:spLocks noGrp="1"/>
          </p:cNvSpPr>
          <p:nvPr>
            <p:ph type="body" idx="1"/>
          </p:nvPr>
        </p:nvSpPr>
        <p:spPr>
          <a:xfrm rot="5400000">
            <a:off x="3011487" y="188912"/>
            <a:ext cx="4114800" cy="7772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8"/>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8"/>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8"/>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5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9"/>
          <p:cNvSpPr>
            <a:spLocks noGrp="1"/>
          </p:cNvSpPr>
          <p:nvPr>
            <p:ph type="pic" idx="2"/>
          </p:nvPr>
        </p:nvSpPr>
        <p:spPr>
          <a:xfrm>
            <a:off x="3887788" y="987425"/>
            <a:ext cx="4629150" cy="4873625"/>
          </a:xfrm>
          <a:prstGeom prst="rect">
            <a:avLst/>
          </a:prstGeom>
          <a:noFill/>
          <a:ln>
            <a:noFill/>
          </a:ln>
        </p:spPr>
      </p:sp>
      <p:sp>
        <p:nvSpPr>
          <p:cNvPr id="52" name="Google Shape;52;p5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59"/>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9"/>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9"/>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6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6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60"/>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0"/>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0"/>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6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6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6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6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61"/>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1"/>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1"/>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2"/>
        <p:cNvGrpSpPr/>
        <p:nvPr/>
      </p:nvGrpSpPr>
      <p:grpSpPr>
        <a:xfrm>
          <a:off x="0" y="0"/>
          <a:ext cx="0" cy="0"/>
          <a:chOff x="0" y="0"/>
          <a:chExt cx="0" cy="0"/>
        </a:xfrm>
      </p:grpSpPr>
      <p:sp>
        <p:nvSpPr>
          <p:cNvPr id="73" name="Google Shape;73;p6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2"/>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62"/>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62"/>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2"/>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2"/>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3"/>
          <p:cNvSpPr txBox="1"/>
          <p:nvPr/>
        </p:nvSpPr>
        <p:spPr>
          <a:xfrm>
            <a:off x="417512" y="10985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 name="Google Shape;11;p53"/>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2" name="Google Shape;12;p53"/>
          <p:cNvSpPr txBox="1"/>
          <p:nvPr/>
        </p:nvSpPr>
        <p:spPr>
          <a:xfrm>
            <a:off x="541337" y="15208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 name="Google Shape;13;p53"/>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4" name="Google Shape;14;p53"/>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 name="Google Shape;15;p53"/>
          <p:cNvSpPr txBox="1"/>
          <p:nvPr/>
        </p:nvSpPr>
        <p:spPr>
          <a:xfrm>
            <a:off x="762000" y="99060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6" name="Google Shape;16;p53"/>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 name="Google Shape;17;p53"/>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53"/>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53"/>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0" name="Google Shape;20;p53"/>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1" name="Google Shape;21;p53"/>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grpSp>
        <p:nvGrpSpPr>
          <p:cNvPr id="86" name="Google Shape;86;p64"/>
          <p:cNvGrpSpPr/>
          <p:nvPr/>
        </p:nvGrpSpPr>
        <p:grpSpPr>
          <a:xfrm>
            <a:off x="0" y="2438400"/>
            <a:ext cx="9009062" cy="1052512"/>
            <a:chOff x="0" y="1536"/>
            <a:chExt cx="5675" cy="663"/>
          </a:xfrm>
        </p:grpSpPr>
        <p:grpSp>
          <p:nvGrpSpPr>
            <p:cNvPr id="87" name="Google Shape;87;p64"/>
            <p:cNvGrpSpPr/>
            <p:nvPr/>
          </p:nvGrpSpPr>
          <p:grpSpPr>
            <a:xfrm>
              <a:off x="183" y="1604"/>
              <a:ext cx="448" cy="299"/>
              <a:chOff x="720" y="336"/>
              <a:chExt cx="624" cy="432"/>
            </a:xfrm>
          </p:grpSpPr>
          <p:sp>
            <p:nvSpPr>
              <p:cNvPr id="88" name="Google Shape;88;p64"/>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9" name="Google Shape;89;p64"/>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90" name="Google Shape;90;p64"/>
            <p:cNvGrpSpPr/>
            <p:nvPr/>
          </p:nvGrpSpPr>
          <p:grpSpPr>
            <a:xfrm>
              <a:off x="261" y="1870"/>
              <a:ext cx="465" cy="299"/>
              <a:chOff x="912" y="2640"/>
              <a:chExt cx="672" cy="432"/>
            </a:xfrm>
          </p:grpSpPr>
          <p:sp>
            <p:nvSpPr>
              <p:cNvPr id="91" name="Google Shape;91;p64"/>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2" name="Google Shape;92;p64"/>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93" name="Google Shape;93;p64"/>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4" name="Google Shape;94;p64"/>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95" name="Google Shape;95;p64"/>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96" name="Google Shape;96;p64"/>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97" name="Google Shape;97;p64"/>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98" name="Google Shape;98;p64"/>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99" name="Google Shape;99;p64"/>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00" name="Google Shape;100;p64"/>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lide18.xml" TargetMode="External"/><Relationship Id="rId3" Type="http://schemas.openxmlformats.org/officeDocument/2006/relationships/hyperlink" Target="http://slide9.xml" TargetMode="External"/><Relationship Id="rId7" Type="http://schemas.openxmlformats.org/officeDocument/2006/relationships/hyperlink" Target="http://slide17.x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lide16.xml" TargetMode="External"/><Relationship Id="rId5" Type="http://schemas.openxmlformats.org/officeDocument/2006/relationships/hyperlink" Target="http://slide11.xml" TargetMode="External"/><Relationship Id="rId4" Type="http://schemas.openxmlformats.org/officeDocument/2006/relationships/hyperlink" Target="http://slide10.x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ide9.x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lide10.x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lide11.x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ide16.x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lide17.x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lide18.x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lide16.x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lide23.xml" TargetMode="External"/><Relationship Id="rId5" Type="http://schemas.openxmlformats.org/officeDocument/2006/relationships/hyperlink" Target="http://slide22.xml" TargetMode="External"/><Relationship Id="rId4" Type="http://schemas.openxmlformats.org/officeDocument/2006/relationships/hyperlink" Target="http://slide17.x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ide28.xml"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lide30.xml" TargetMode="External"/><Relationship Id="rId4" Type="http://schemas.openxmlformats.org/officeDocument/2006/relationships/hyperlink" Target="http://slide29.xm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de6.x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lide8.xml" TargetMode="External"/><Relationship Id="rId4" Type="http://schemas.openxmlformats.org/officeDocument/2006/relationships/hyperlink" Target="http://slide7.x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title"/>
          </p:nvPr>
        </p:nvSpPr>
        <p:spPr>
          <a:xfrm>
            <a:off x="588962" y="2124075"/>
            <a:ext cx="8050213" cy="16748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800" b="1" i="0" u="none" dirty="0">
                <a:solidFill>
                  <a:schemeClr val="dk2"/>
                </a:solidFill>
                <a:sym typeface="Tahoma"/>
              </a:rPr>
              <a:t>Main Ideas in Paragraphs (Getting the Big Ideas)</a:t>
            </a:r>
            <a:endParaRPr sz="5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title"/>
          </p:nvPr>
        </p:nvSpPr>
        <p:spPr>
          <a:xfrm>
            <a:off x="838200" y="617537"/>
            <a:ext cx="8105775"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Tahoma"/>
              <a:buNone/>
            </a:pPr>
            <a:r>
              <a:rPr lang="en-US" sz="3600" b="0" i="0" u="none">
                <a:solidFill>
                  <a:schemeClr val="dk2"/>
                </a:solidFill>
                <a:latin typeface="Tahoma"/>
                <a:ea typeface="Tahoma"/>
                <a:cs typeface="Tahoma"/>
                <a:sym typeface="Tahoma"/>
              </a:rPr>
              <a:t>Now look at the paragraph again!</a:t>
            </a:r>
            <a:endParaRPr/>
          </a:p>
        </p:txBody>
      </p:sp>
      <p:sp>
        <p:nvSpPr>
          <p:cNvPr id="237" name="Google Shape;237;p14"/>
          <p:cNvSpPr txBox="1">
            <a:spLocks noGrp="1"/>
          </p:cNvSpPr>
          <p:nvPr>
            <p:ph type="body" idx="1"/>
          </p:nvPr>
        </p:nvSpPr>
        <p:spPr>
          <a:xfrm>
            <a:off x="762000" y="2017712"/>
            <a:ext cx="8193087" cy="33924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	</a:t>
            </a:r>
            <a:r>
              <a:rPr lang="en-US" sz="1800" b="1" i="0" u="none">
                <a:solidFill>
                  <a:srgbClr val="A50021"/>
                </a:solidFill>
                <a:latin typeface="Tahoma"/>
                <a:ea typeface="Tahoma"/>
                <a:cs typeface="Tahoma"/>
                <a:sym typeface="Tahoma"/>
              </a:rPr>
              <a:t>1</a:t>
            </a:r>
            <a:r>
              <a:rPr lang="en-US" sz="2400" b="0" i="0" u="none">
                <a:solidFill>
                  <a:srgbClr val="FF3300"/>
                </a:solidFill>
                <a:latin typeface="Tahoma"/>
                <a:ea typeface="Tahoma"/>
                <a:cs typeface="Tahoma"/>
                <a:sym typeface="Tahoma"/>
              </a:rPr>
              <a:t>Police</a:t>
            </a:r>
            <a:r>
              <a:rPr lang="en-US" sz="2400" b="0" i="0" u="none">
                <a:solidFill>
                  <a:schemeClr val="dk1"/>
                </a:solidFill>
                <a:latin typeface="Tahoma"/>
                <a:ea typeface="Tahoma"/>
                <a:cs typeface="Tahoma"/>
                <a:sym typeface="Tahoma"/>
              </a:rPr>
              <a:t> officers complain that they arrest </a:t>
            </a:r>
            <a:r>
              <a:rPr lang="en-US" sz="2400" b="0" i="0" u="none">
                <a:solidFill>
                  <a:srgbClr val="FF3300"/>
                </a:solidFill>
                <a:latin typeface="Tahoma"/>
                <a:ea typeface="Tahoma"/>
                <a:cs typeface="Tahoma"/>
                <a:sym typeface="Tahoma"/>
              </a:rPr>
              <a:t>perpetrators</a:t>
            </a:r>
            <a:r>
              <a:rPr lang="en-US" sz="2400" b="0" i="0" u="none">
                <a:solidFill>
                  <a:schemeClr val="dk1"/>
                </a:solidFill>
                <a:latin typeface="Tahoma"/>
                <a:ea typeface="Tahoma"/>
                <a:cs typeface="Tahoma"/>
                <a:sym typeface="Tahoma"/>
              </a:rPr>
              <a:t> who are soon let out on the street.  </a:t>
            </a:r>
            <a:r>
              <a:rPr lang="en-US" sz="1800" b="1" i="0" u="none">
                <a:solidFill>
                  <a:srgbClr val="A50021"/>
                </a:solidFill>
                <a:latin typeface="Tahoma"/>
                <a:ea typeface="Tahoma"/>
                <a:cs typeface="Tahoma"/>
                <a:sym typeface="Tahoma"/>
              </a:rPr>
              <a:t>2</a:t>
            </a:r>
            <a:r>
              <a:rPr lang="en-US" sz="2400" b="0" i="0" u="none">
                <a:solidFill>
                  <a:srgbClr val="FF3300"/>
                </a:solidFill>
                <a:latin typeface="Tahoma"/>
                <a:ea typeface="Tahoma"/>
                <a:cs typeface="Tahoma"/>
                <a:sym typeface="Tahoma"/>
              </a:rPr>
              <a:t>Judges</a:t>
            </a:r>
            <a:r>
              <a:rPr lang="en-US" sz="2400" b="0" i="0" u="none">
                <a:solidFill>
                  <a:schemeClr val="dk1"/>
                </a:solidFill>
                <a:latin typeface="Tahoma"/>
                <a:ea typeface="Tahoma"/>
                <a:cs typeface="Tahoma"/>
                <a:sym typeface="Tahoma"/>
              </a:rPr>
              <a:t> argue that they are bound by </a:t>
            </a:r>
            <a:r>
              <a:rPr lang="en-US" sz="2400" b="0" i="0" u="none">
                <a:solidFill>
                  <a:srgbClr val="FF3300"/>
                </a:solidFill>
                <a:latin typeface="Tahoma"/>
                <a:ea typeface="Tahoma"/>
                <a:cs typeface="Tahoma"/>
                <a:sym typeface="Tahoma"/>
              </a:rPr>
              <a:t>laws</a:t>
            </a:r>
            <a:r>
              <a:rPr lang="en-US" sz="2400" b="0" i="0" u="none">
                <a:solidFill>
                  <a:schemeClr val="dk1"/>
                </a:solidFill>
                <a:latin typeface="Tahoma"/>
                <a:ea typeface="Tahoma"/>
                <a:cs typeface="Tahoma"/>
                <a:sym typeface="Tahoma"/>
              </a:rPr>
              <a:t> that force them to free </a:t>
            </a:r>
            <a:r>
              <a:rPr lang="en-US" sz="2400" b="0" i="0" u="none">
                <a:solidFill>
                  <a:srgbClr val="FF3300"/>
                </a:solidFill>
                <a:latin typeface="Tahoma"/>
                <a:ea typeface="Tahoma"/>
                <a:cs typeface="Tahoma"/>
                <a:sym typeface="Tahoma"/>
              </a:rPr>
              <a:t>defendants</a:t>
            </a:r>
            <a:r>
              <a:rPr lang="en-US" sz="2400" b="0" i="0" u="none">
                <a:solidFill>
                  <a:schemeClr val="dk1"/>
                </a:solidFill>
                <a:latin typeface="Tahoma"/>
                <a:ea typeface="Tahoma"/>
                <a:cs typeface="Tahoma"/>
                <a:sym typeface="Tahoma"/>
              </a:rPr>
              <a:t>, some of whom may be guilty as charged, on technicalities.  </a:t>
            </a:r>
            <a:r>
              <a:rPr lang="en-US" sz="1800" b="1" i="0" u="none">
                <a:solidFill>
                  <a:srgbClr val="A50021"/>
                </a:solidFill>
                <a:latin typeface="Tahoma"/>
                <a:ea typeface="Tahoma"/>
                <a:cs typeface="Tahoma"/>
                <a:sym typeface="Tahoma"/>
              </a:rPr>
              <a:t>3</a:t>
            </a:r>
            <a:r>
              <a:rPr lang="en-US" sz="2400" b="0" i="0" u="none">
                <a:solidFill>
                  <a:schemeClr val="dk1"/>
                </a:solidFill>
                <a:latin typeface="Tahoma"/>
                <a:ea typeface="Tahoma"/>
                <a:cs typeface="Tahoma"/>
                <a:sym typeface="Tahoma"/>
              </a:rPr>
              <a:t>Government officials worry that they don’t have the funds or space to construct new</a:t>
            </a:r>
            <a:r>
              <a:rPr lang="en-US" sz="2400" b="0" i="0" u="none">
                <a:solidFill>
                  <a:srgbClr val="FF3300"/>
                </a:solidFill>
                <a:latin typeface="Tahoma"/>
                <a:ea typeface="Tahoma"/>
                <a:cs typeface="Tahoma"/>
                <a:sym typeface="Tahoma"/>
              </a:rPr>
              <a:t> prisons</a:t>
            </a:r>
            <a:r>
              <a:rPr lang="en-US" sz="2400" b="0" i="0" u="none">
                <a:solidFill>
                  <a:schemeClr val="dk1"/>
                </a:solidFill>
                <a:latin typeface="Tahoma"/>
                <a:ea typeface="Tahoma"/>
                <a:cs typeface="Tahoma"/>
                <a:sym typeface="Tahoma"/>
              </a:rPr>
              <a:t>.  </a:t>
            </a:r>
            <a:r>
              <a:rPr lang="en-US" sz="1800" b="1" i="0" u="none">
                <a:solidFill>
                  <a:srgbClr val="A50021"/>
                </a:solidFill>
                <a:latin typeface="Tahoma"/>
                <a:ea typeface="Tahoma"/>
                <a:cs typeface="Tahoma"/>
                <a:sym typeface="Tahoma"/>
              </a:rPr>
              <a:t>4</a:t>
            </a:r>
            <a:r>
              <a:rPr lang="en-US" sz="2400" b="0" i="0" u="none">
                <a:solidFill>
                  <a:schemeClr val="dk1"/>
                </a:solidFill>
                <a:latin typeface="Tahoma"/>
                <a:ea typeface="Tahoma"/>
                <a:cs typeface="Tahoma"/>
                <a:sym typeface="Tahoma"/>
              </a:rPr>
              <a:t>In addition, many citizens claim that either the police, the judges, or the government—or all of the above—are not doing their jobs.  </a:t>
            </a:r>
            <a:r>
              <a:rPr lang="en-US" sz="1800" b="1" i="0" u="none">
                <a:solidFill>
                  <a:srgbClr val="A50021"/>
                </a:solidFill>
                <a:latin typeface="Tahoma"/>
                <a:ea typeface="Tahoma"/>
                <a:cs typeface="Tahoma"/>
                <a:sym typeface="Tahoma"/>
              </a:rPr>
              <a:t>5</a:t>
            </a:r>
            <a:r>
              <a:rPr lang="en-US" sz="2400" b="0" i="0" u="none">
                <a:solidFill>
                  <a:schemeClr val="dk1"/>
                </a:solidFill>
                <a:latin typeface="Tahoma"/>
                <a:ea typeface="Tahoma"/>
                <a:cs typeface="Tahoma"/>
                <a:sym typeface="Tahoma"/>
              </a:rPr>
              <a:t>Clearly, the way the huge problem of </a:t>
            </a:r>
            <a:r>
              <a:rPr lang="en-US" sz="2400" b="0" i="0" u="none">
                <a:solidFill>
                  <a:srgbClr val="FF3300"/>
                </a:solidFill>
                <a:latin typeface="Tahoma"/>
                <a:ea typeface="Tahoma"/>
                <a:cs typeface="Tahoma"/>
                <a:sym typeface="Tahoma"/>
              </a:rPr>
              <a:t>crime</a:t>
            </a:r>
            <a:r>
              <a:rPr lang="en-US" sz="2400" b="0" i="0" u="none">
                <a:solidFill>
                  <a:schemeClr val="dk1"/>
                </a:solidFill>
                <a:latin typeface="Tahoma"/>
                <a:ea typeface="Tahoma"/>
                <a:cs typeface="Tahoma"/>
                <a:sym typeface="Tahoma"/>
              </a:rPr>
              <a:t> is being handled angers and frustrates many segments of our society.</a:t>
            </a:r>
            <a:endParaRPr/>
          </a:p>
        </p:txBody>
      </p:sp>
      <p:sp>
        <p:nvSpPr>
          <p:cNvPr id="239" name="Google Shape;239;p14"/>
          <p:cNvSpPr txBox="1"/>
          <p:nvPr/>
        </p:nvSpPr>
        <p:spPr>
          <a:xfrm>
            <a:off x="1143000" y="5519737"/>
            <a:ext cx="780573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2400"/>
              <a:buFont typeface="Tahoma"/>
              <a:buNone/>
            </a:pPr>
            <a:r>
              <a:rPr lang="en-US" sz="2400" b="0" i="0" u="none">
                <a:solidFill>
                  <a:srgbClr val="FF3300"/>
                </a:solidFill>
                <a:latin typeface="Tahoma"/>
                <a:ea typeface="Tahoma"/>
                <a:cs typeface="Tahoma"/>
                <a:sym typeface="Tahoma"/>
              </a:rPr>
              <a:t>All of these nouns, plus other words like “arrest” and</a:t>
            </a:r>
            <a:endParaRPr/>
          </a:p>
          <a:p>
            <a:pPr marL="0" marR="0" lvl="0" indent="0" algn="l" rtl="0">
              <a:lnSpc>
                <a:spcPct val="100000"/>
              </a:lnSpc>
              <a:spcBef>
                <a:spcPts val="0"/>
              </a:spcBef>
              <a:spcAft>
                <a:spcPts val="0"/>
              </a:spcAft>
              <a:buClr>
                <a:srgbClr val="FF3300"/>
              </a:buClr>
              <a:buSzPts val="2400"/>
              <a:buFont typeface="Tahoma"/>
              <a:buNone/>
            </a:pPr>
            <a:r>
              <a:rPr lang="en-US" sz="2400" b="0" i="0" u="none">
                <a:solidFill>
                  <a:srgbClr val="FF3300"/>
                </a:solidFill>
                <a:latin typeface="Tahoma"/>
                <a:ea typeface="Tahoma"/>
                <a:cs typeface="Tahoma"/>
                <a:sym typeface="Tahoma"/>
              </a:rPr>
              <a:t>“guilty” suggest that              is the overall topic.</a:t>
            </a:r>
            <a:endParaRPr/>
          </a:p>
        </p:txBody>
      </p:sp>
      <p:sp>
        <p:nvSpPr>
          <p:cNvPr id="240" name="Google Shape;240;p14"/>
          <p:cNvSpPr txBox="1"/>
          <p:nvPr/>
        </p:nvSpPr>
        <p:spPr>
          <a:xfrm>
            <a:off x="4038600" y="5867400"/>
            <a:ext cx="10763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100C"/>
              </a:buClr>
              <a:buSzPts val="2400"/>
              <a:buFont typeface="Tahoma"/>
              <a:buNone/>
            </a:pPr>
            <a:r>
              <a:rPr lang="en-US" sz="2400" b="0" i="0" u="none">
                <a:solidFill>
                  <a:srgbClr val="00100C"/>
                </a:solidFill>
                <a:latin typeface="Tahoma"/>
                <a:ea typeface="Tahoma"/>
                <a:cs typeface="Tahoma"/>
                <a:sym typeface="Tahoma"/>
              </a:rPr>
              <a:t>CRIME</a:t>
            </a:r>
            <a:endParaRPr/>
          </a:p>
        </p:txBody>
      </p:sp>
      <p:pic>
        <p:nvPicPr>
          <p:cNvPr id="241" name="Google Shape;241;p14" descr="crime_scene_lg_clr"/>
          <p:cNvPicPr preferRelativeResize="0"/>
          <p:nvPr/>
        </p:nvPicPr>
        <p:blipFill rotWithShape="1">
          <a:blip r:embed="rId3">
            <a:alphaModFix/>
          </a:blip>
          <a:srcRect/>
          <a:stretch/>
        </p:blipFill>
        <p:spPr>
          <a:xfrm>
            <a:off x="7410450" y="0"/>
            <a:ext cx="1733550" cy="1981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2000"/>
                                        <p:tgtEl>
                                          <p:spTgt spid="236"/>
                                        </p:tgtEl>
                                      </p:cBhvr>
                                    </p:animEffect>
                                  </p:childTnLst>
                                </p:cTn>
                              </p:par>
                            </p:childTnLst>
                          </p:cTn>
                        </p:par>
                        <p:par>
                          <p:cTn id="8" fill="hold">
                            <p:stCondLst>
                              <p:cond delay="2000"/>
                            </p:stCondLst>
                            <p:childTnLst>
                              <p:par>
                                <p:cTn id="9" presetID="23" presetClass="entr" presetSubtype="16" fill="hold" nodeType="afterEffect">
                                  <p:stCondLst>
                                    <p:cond delay="0"/>
                                  </p:stCondLst>
                                  <p:childTnLst>
                                    <p:set>
                                      <p:cBhvr>
                                        <p:cTn id="10" dur="1" fill="hold">
                                          <p:stCondLst>
                                            <p:cond delay="0"/>
                                          </p:stCondLst>
                                        </p:cTn>
                                        <p:tgtEl>
                                          <p:spTgt spid="237">
                                            <p:txEl>
                                              <p:pRg st="0" end="0"/>
                                            </p:txEl>
                                          </p:spTgt>
                                        </p:tgtEl>
                                        <p:attrNameLst>
                                          <p:attrName>style.visibility</p:attrName>
                                        </p:attrNameLst>
                                      </p:cBhvr>
                                      <p:to>
                                        <p:strVal val="visible"/>
                                      </p:to>
                                    </p:set>
                                    <p:anim calcmode="lin" valueType="num">
                                      <p:cBhvr additive="base">
                                        <p:cTn id="11" dur="3000"/>
                                        <p:tgtEl>
                                          <p:spTgt spid="237">
                                            <p:txEl>
                                              <p:pRg st="0" end="0"/>
                                            </p:txEl>
                                          </p:spTgt>
                                        </p:tgtEl>
                                        <p:attrNameLst>
                                          <p:attrName>ppt_w</p:attrName>
                                        </p:attrNameLst>
                                      </p:cBhvr>
                                      <p:tavLst>
                                        <p:tav tm="0">
                                          <p:val>
                                            <p:strVal val="0"/>
                                          </p:val>
                                        </p:tav>
                                        <p:tav tm="100000">
                                          <p:val>
                                            <p:strVal val="#ppt_w"/>
                                          </p:val>
                                        </p:tav>
                                      </p:tavLst>
                                    </p:anim>
                                    <p:anim calcmode="lin" valueType="num">
                                      <p:cBhvr additive="base">
                                        <p:cTn id="12" dur="3000"/>
                                        <p:tgtEl>
                                          <p:spTgt spid="237">
                                            <p:txEl>
                                              <p:pRg st="0" end="0"/>
                                            </p:txEl>
                                          </p:spTgt>
                                        </p:tgtEl>
                                        <p:attrNameLst>
                                          <p:attrName>ppt_h</p:attrName>
                                        </p:attrNameLst>
                                      </p:cBhvr>
                                      <p:tavLst>
                                        <p:tav tm="0">
                                          <p:val>
                                            <p:strVal val="0"/>
                                          </p:val>
                                        </p:tav>
                                        <p:tav tm="100000">
                                          <p:val>
                                            <p:strVal val="#ppt_h"/>
                                          </p:val>
                                        </p:tav>
                                      </p:tavLst>
                                    </p:anim>
                                  </p:childTnLst>
                                </p:cTn>
                              </p:par>
                            </p:childTnLst>
                          </p:cTn>
                        </p:par>
                        <p:par>
                          <p:cTn id="13" fill="hold">
                            <p:stCondLst>
                              <p:cond delay="5000"/>
                            </p:stCondLst>
                            <p:childTnLst>
                              <p:par>
                                <p:cTn id="14" presetID="10" presetClass="entr" presetSubtype="0" fill="hold" nodeType="afterEffect">
                                  <p:stCondLst>
                                    <p:cond delay="8000"/>
                                  </p:stCondLst>
                                  <p:childTnLst>
                                    <p:set>
                                      <p:cBhvr>
                                        <p:cTn id="15" dur="1" fill="hold">
                                          <p:stCondLst>
                                            <p:cond delay="0"/>
                                          </p:stCondLst>
                                        </p:cTn>
                                        <p:tgtEl>
                                          <p:spTgt spid="239"/>
                                        </p:tgtEl>
                                        <p:attrNameLst>
                                          <p:attrName>style.visibility</p:attrName>
                                        </p:attrNameLst>
                                      </p:cBhvr>
                                      <p:to>
                                        <p:strVal val="visible"/>
                                      </p:to>
                                    </p:set>
                                    <p:animEffect transition="in" filter="fade">
                                      <p:cBhvr>
                                        <p:cTn id="16" dur="2000"/>
                                        <p:tgtEl>
                                          <p:spTgt spid="239"/>
                                        </p:tgtEl>
                                      </p:cBhvr>
                                    </p:animEffect>
                                  </p:childTnLst>
                                </p:cTn>
                              </p:par>
                            </p:childTnLst>
                          </p:cTn>
                        </p:par>
                        <p:par>
                          <p:cTn id="17" fill="hold">
                            <p:stCondLst>
                              <p:cond delay="7000"/>
                            </p:stCondLst>
                            <p:childTnLst>
                              <p:par>
                                <p:cTn id="18" presetID="2" presetClass="entr" presetSubtype="4" fill="hold" nodeType="afterEffect">
                                  <p:stCondLst>
                                    <p:cond delay="5500"/>
                                  </p:stCondLst>
                                  <p:childTnLst>
                                    <p:set>
                                      <p:cBhvr>
                                        <p:cTn id="19" dur="1" fill="hold">
                                          <p:stCondLst>
                                            <p:cond delay="0"/>
                                          </p:stCondLst>
                                        </p:cTn>
                                        <p:tgtEl>
                                          <p:spTgt spid="240"/>
                                        </p:tgtEl>
                                        <p:attrNameLst>
                                          <p:attrName>style.visibility</p:attrName>
                                        </p:attrNameLst>
                                      </p:cBhvr>
                                      <p:to>
                                        <p:strVal val="visible"/>
                                      </p:to>
                                    </p:set>
                                    <p:anim calcmode="lin" valueType="num">
                                      <p:cBhvr additive="base">
                                        <p:cTn id="20" dur="1000"/>
                                        <p:tgtEl>
                                          <p:spTgt spid="240"/>
                                        </p:tgtEl>
                                        <p:attrNameLst>
                                          <p:attrName>ppt_y</p:attrName>
                                        </p:attrNameLst>
                                      </p:cBhvr>
                                      <p:tavLst>
                                        <p:tav tm="0">
                                          <p:val>
                                            <p:strVal val="#ppt_y+1"/>
                                          </p:val>
                                        </p:tav>
                                        <p:tav tm="100000">
                                          <p:val>
                                            <p:strVal val="#ppt_y"/>
                                          </p:val>
                                        </p:tav>
                                      </p:tavLst>
                                    </p:anim>
                                  </p:childTnLst>
                                </p:cTn>
                              </p:par>
                            </p:childTnLst>
                          </p:cTn>
                        </p:par>
                        <p:par>
                          <p:cTn id="21" fill="hold">
                            <p:stCondLst>
                              <p:cond delay="8000"/>
                            </p:stCondLst>
                            <p:childTnLst>
                              <p:par>
                                <p:cTn id="22" presetID="23" presetClass="entr" presetSubtype="16" fill="hold" nodeType="afterEffect">
                                  <p:stCondLst>
                                    <p:cond delay="0"/>
                                  </p:stCondLst>
                                  <p:childTnLst>
                                    <p:set>
                                      <p:cBhvr>
                                        <p:cTn id="23" dur="1" fill="hold">
                                          <p:stCondLst>
                                            <p:cond delay="0"/>
                                          </p:stCondLst>
                                        </p:cTn>
                                        <p:tgtEl>
                                          <p:spTgt spid="241"/>
                                        </p:tgtEl>
                                        <p:attrNameLst>
                                          <p:attrName>style.visibility</p:attrName>
                                        </p:attrNameLst>
                                      </p:cBhvr>
                                      <p:to>
                                        <p:strVal val="visible"/>
                                      </p:to>
                                    </p:set>
                                    <p:anim calcmode="lin" valueType="num">
                                      <p:cBhvr additive="base">
                                        <p:cTn id="24" dur="2000"/>
                                        <p:tgtEl>
                                          <p:spTgt spid="241"/>
                                        </p:tgtEl>
                                        <p:attrNameLst>
                                          <p:attrName>ppt_w</p:attrName>
                                        </p:attrNameLst>
                                      </p:cBhvr>
                                      <p:tavLst>
                                        <p:tav tm="0">
                                          <p:val>
                                            <p:strVal val="0"/>
                                          </p:val>
                                        </p:tav>
                                        <p:tav tm="100000">
                                          <p:val>
                                            <p:strVal val="#ppt_w"/>
                                          </p:val>
                                        </p:tav>
                                      </p:tavLst>
                                    </p:anim>
                                    <p:anim calcmode="lin" valueType="num">
                                      <p:cBhvr additive="base">
                                        <p:cTn id="25" dur="2000"/>
                                        <p:tgtEl>
                                          <p:spTgt spid="2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5"/>
          <p:cNvSpPr txBox="1">
            <a:spLocks noGrp="1"/>
          </p:cNvSpPr>
          <p:nvPr>
            <p:ph type="title"/>
          </p:nvPr>
        </p:nvSpPr>
        <p:spPr>
          <a:xfrm>
            <a:off x="1150937" y="609600"/>
            <a:ext cx="7993062"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To Remember the Strategies--Use         			FiRST</a:t>
            </a:r>
            <a:endParaRPr/>
          </a:p>
        </p:txBody>
      </p:sp>
      <p:sp>
        <p:nvSpPr>
          <p:cNvPr id="248" name="Google Shape;248;p15"/>
          <p:cNvSpPr txBox="1"/>
          <p:nvPr/>
        </p:nvSpPr>
        <p:spPr>
          <a:xfrm>
            <a:off x="822325" y="2014537"/>
            <a:ext cx="752633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This mnemonic (memory trick) will help you recall the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strategies for identifying topics of paragraphs.</a:t>
            </a:r>
            <a:endParaRPr/>
          </a:p>
        </p:txBody>
      </p:sp>
      <p:sp>
        <p:nvSpPr>
          <p:cNvPr id="249" name="Google Shape;249;p15"/>
          <p:cNvSpPr txBox="1"/>
          <p:nvPr/>
        </p:nvSpPr>
        <p:spPr>
          <a:xfrm>
            <a:off x="228600" y="3352800"/>
            <a:ext cx="9351962" cy="1373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CC"/>
              </a:buClr>
              <a:buSzPts val="2800"/>
              <a:buFont typeface="Tahoma"/>
              <a:buNone/>
            </a:pPr>
            <a:r>
              <a:rPr lang="en-US" sz="2800" b="0" i="0" u="none">
                <a:solidFill>
                  <a:srgbClr val="CC00CC"/>
                </a:solidFill>
                <a:latin typeface="Tahoma"/>
                <a:ea typeface="Tahoma"/>
                <a:cs typeface="Tahoma"/>
                <a:sym typeface="Tahoma"/>
              </a:rPr>
              <a:t>F </a:t>
            </a:r>
            <a:r>
              <a:rPr lang="en-US" sz="2800" b="0" i="0" u="none">
                <a:solidFill>
                  <a:schemeClr val="dk1"/>
                </a:solidFill>
                <a:latin typeface="Tahoma"/>
                <a:ea typeface="Tahoma"/>
                <a:cs typeface="Tahoma"/>
                <a:sym typeface="Tahoma"/>
              </a:rPr>
              <a:t>is for subject of the </a:t>
            </a:r>
            <a:r>
              <a:rPr lang="en-US" sz="2800" b="0" i="0" u="none">
                <a:solidFill>
                  <a:srgbClr val="CC00CC"/>
                </a:solidFill>
                <a:latin typeface="Tahoma"/>
                <a:ea typeface="Tahoma"/>
                <a:cs typeface="Tahoma"/>
                <a:sym typeface="Tahoma"/>
              </a:rPr>
              <a:t>F</a:t>
            </a:r>
            <a:r>
              <a:rPr lang="en-US" sz="2800" b="0" i="0" u="none">
                <a:solidFill>
                  <a:schemeClr val="dk1"/>
                </a:solidFill>
                <a:latin typeface="Tahoma"/>
                <a:ea typeface="Tahoma"/>
                <a:cs typeface="Tahoma"/>
                <a:sym typeface="Tahoma"/>
              </a:rPr>
              <a:t>irst sentence.</a:t>
            </a:r>
            <a:endParaRPr/>
          </a:p>
          <a:p>
            <a:pPr marL="0" marR="0" lvl="0" indent="0" algn="l" rtl="0">
              <a:lnSpc>
                <a:spcPct val="100000"/>
              </a:lnSpc>
              <a:spcBef>
                <a:spcPts val="0"/>
              </a:spcBef>
              <a:spcAft>
                <a:spcPts val="0"/>
              </a:spcAft>
              <a:buClr>
                <a:srgbClr val="D807DD"/>
              </a:buClr>
              <a:buSzPts val="2800"/>
              <a:buFont typeface="Tahoma"/>
              <a:buNone/>
            </a:pPr>
            <a:r>
              <a:rPr lang="en-US" sz="2800" b="0" i="0" u="none">
                <a:solidFill>
                  <a:srgbClr val="D807DD"/>
                </a:solidFill>
                <a:latin typeface="Tahoma"/>
                <a:ea typeface="Tahoma"/>
                <a:cs typeface="Tahoma"/>
                <a:sym typeface="Tahoma"/>
              </a:rPr>
              <a:t>R</a:t>
            </a:r>
            <a:r>
              <a:rPr lang="en-US" sz="2800" b="0" i="0" u="none">
                <a:solidFill>
                  <a:schemeClr val="accent2"/>
                </a:solidFill>
                <a:latin typeface="Tahoma"/>
                <a:ea typeface="Tahoma"/>
                <a:cs typeface="Tahoma"/>
                <a:sym typeface="Tahoma"/>
              </a:rPr>
              <a:t> </a:t>
            </a:r>
            <a:r>
              <a:rPr lang="en-US" sz="2800" b="0" i="0" u="none">
                <a:solidFill>
                  <a:schemeClr val="dk1"/>
                </a:solidFill>
                <a:latin typeface="Tahoma"/>
                <a:ea typeface="Tahoma"/>
                <a:cs typeface="Tahoma"/>
                <a:sym typeface="Tahoma"/>
              </a:rPr>
              <a:t>is for a </a:t>
            </a:r>
            <a:r>
              <a:rPr lang="en-US" sz="2800" b="0" i="0" u="none">
                <a:solidFill>
                  <a:srgbClr val="D807DD"/>
                </a:solidFill>
                <a:latin typeface="Tahoma"/>
                <a:ea typeface="Tahoma"/>
                <a:cs typeface="Tahoma"/>
                <a:sym typeface="Tahoma"/>
              </a:rPr>
              <a:t>R</a:t>
            </a:r>
            <a:r>
              <a:rPr lang="en-US" sz="2800" b="0" i="0" u="none">
                <a:solidFill>
                  <a:schemeClr val="dk1"/>
                </a:solidFill>
                <a:latin typeface="Tahoma"/>
                <a:ea typeface="Tahoma"/>
                <a:cs typeface="Tahoma"/>
                <a:sym typeface="Tahoma"/>
              </a:rPr>
              <a:t>epeated word or phrase.</a:t>
            </a:r>
            <a:endParaRPr/>
          </a:p>
          <a:p>
            <a:pPr marL="0" marR="0" lvl="0" indent="0" algn="l" rtl="0">
              <a:lnSpc>
                <a:spcPct val="100000"/>
              </a:lnSpc>
              <a:spcBef>
                <a:spcPts val="0"/>
              </a:spcBef>
              <a:spcAft>
                <a:spcPts val="0"/>
              </a:spcAft>
              <a:buClr>
                <a:srgbClr val="D807DD"/>
              </a:buClr>
              <a:buSzPts val="2800"/>
              <a:buFont typeface="Tahoma"/>
              <a:buNone/>
            </a:pPr>
            <a:r>
              <a:rPr lang="en-US" sz="2800" b="0" i="0" u="none">
                <a:solidFill>
                  <a:srgbClr val="D807DD"/>
                </a:solidFill>
                <a:latin typeface="Tahoma"/>
                <a:ea typeface="Tahoma"/>
                <a:cs typeface="Tahoma"/>
                <a:sym typeface="Tahoma"/>
              </a:rPr>
              <a:t>ST</a:t>
            </a:r>
            <a:r>
              <a:rPr lang="en-US" sz="2800" b="0" i="0" u="none">
                <a:solidFill>
                  <a:schemeClr val="dk1"/>
                </a:solidFill>
                <a:latin typeface="Tahoma"/>
                <a:ea typeface="Tahoma"/>
                <a:cs typeface="Tahoma"/>
                <a:sym typeface="Tahoma"/>
              </a:rPr>
              <a:t> means that all sentences deal with the </a:t>
            </a:r>
            <a:r>
              <a:rPr lang="en-US" sz="2800" b="0" i="0" u="none">
                <a:solidFill>
                  <a:srgbClr val="D807DD"/>
                </a:solidFill>
                <a:latin typeface="Tahoma"/>
                <a:ea typeface="Tahoma"/>
                <a:cs typeface="Tahoma"/>
                <a:sym typeface="Tahoma"/>
              </a:rPr>
              <a:t>S</a:t>
            </a:r>
            <a:r>
              <a:rPr lang="en-US" sz="2800" b="0" i="0" u="none">
                <a:solidFill>
                  <a:schemeClr val="dk1"/>
                </a:solidFill>
                <a:latin typeface="Tahoma"/>
                <a:ea typeface="Tahoma"/>
                <a:cs typeface="Tahoma"/>
                <a:sym typeface="Tahoma"/>
              </a:rPr>
              <a:t>ame </a:t>
            </a:r>
            <a:r>
              <a:rPr lang="en-US" sz="2800" b="0" i="0" u="none">
                <a:solidFill>
                  <a:srgbClr val="D807DD"/>
                </a:solidFill>
                <a:latin typeface="Tahoma"/>
                <a:ea typeface="Tahoma"/>
                <a:cs typeface="Tahoma"/>
                <a:sym typeface="Tahoma"/>
              </a:rPr>
              <a:t>T</a:t>
            </a:r>
            <a:r>
              <a:rPr lang="en-US" sz="2800" b="0" i="0" u="none">
                <a:solidFill>
                  <a:schemeClr val="dk1"/>
                </a:solidFill>
                <a:latin typeface="Tahoma"/>
                <a:ea typeface="Tahoma"/>
                <a:cs typeface="Tahoma"/>
                <a:sym typeface="Tahoma"/>
              </a:rPr>
              <a:t>hing.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2000"/>
                                        <p:tgtEl>
                                          <p:spTgt spid="247"/>
                                        </p:tgtEl>
                                        <p:attrNameLst>
                                          <p:attrName>ppt_y</p:attrName>
                                        </p:attrNameLst>
                                      </p:cBhvr>
                                      <p:tavLst>
                                        <p:tav tm="0">
                                          <p:val>
                                            <p:strVal val="#ppt_y-1"/>
                                          </p:val>
                                        </p:tav>
                                        <p:tav tm="100000">
                                          <p:val>
                                            <p:strVal val="#ppt_y"/>
                                          </p:val>
                                        </p:tav>
                                      </p:tavLst>
                                    </p:anim>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48"/>
                                        </p:tgtEl>
                                        <p:attrNameLst>
                                          <p:attrName>style.visibility</p:attrName>
                                        </p:attrNameLst>
                                      </p:cBhvr>
                                      <p:to>
                                        <p:strVal val="visible"/>
                                      </p:to>
                                    </p:set>
                                    <p:animEffect transition="in" filter="fade">
                                      <p:cBhvr>
                                        <p:cTn id="11" dur="2000"/>
                                        <p:tgtEl>
                                          <p:spTgt spid="248"/>
                                        </p:tgtEl>
                                      </p:cBhvr>
                                    </p:animEffect>
                                  </p:childTnLst>
                                </p:cTn>
                              </p:par>
                            </p:childTnLst>
                          </p:cTn>
                        </p:par>
                        <p:par>
                          <p:cTn id="12" fill="hold">
                            <p:stCondLst>
                              <p:cond delay="4000"/>
                            </p:stCondLst>
                            <p:childTnLst>
                              <p:par>
                                <p:cTn id="13" presetID="10" presetClass="entr" presetSubtype="0" fill="hold" nodeType="afterEffect">
                                  <p:stCondLst>
                                    <p:cond delay="4000"/>
                                  </p:stCondLst>
                                  <p:childTnLst>
                                    <p:set>
                                      <p:cBhvr>
                                        <p:cTn id="14" dur="1" fill="hold">
                                          <p:stCondLst>
                                            <p:cond delay="0"/>
                                          </p:stCondLst>
                                        </p:cTn>
                                        <p:tgtEl>
                                          <p:spTgt spid="249"/>
                                        </p:tgtEl>
                                        <p:attrNameLst>
                                          <p:attrName>style.visibility</p:attrName>
                                        </p:attrNameLst>
                                      </p:cBhvr>
                                      <p:to>
                                        <p:strVal val="visible"/>
                                      </p:to>
                                    </p:set>
                                    <p:animEffect transition="in" filter="fade">
                                      <p:cBhvr>
                                        <p:cTn id="15" dur="2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Check your memory!</a:t>
            </a:r>
            <a:endParaRPr/>
          </a:p>
        </p:txBody>
      </p:sp>
      <p:sp>
        <p:nvSpPr>
          <p:cNvPr id="256" name="Google Shape;256;p16"/>
          <p:cNvSpPr txBox="1"/>
          <p:nvPr/>
        </p:nvSpPr>
        <p:spPr>
          <a:xfrm>
            <a:off x="822325" y="2395537"/>
            <a:ext cx="79375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See if you can write from memory the 3 strategies for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identifying the topic of a paragraph.  Write them on your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own paper.  Then click on the return button to see if you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were correct.</a:t>
            </a:r>
            <a:endParaRPr/>
          </a:p>
        </p:txBody>
      </p:sp>
      <p:pic>
        <p:nvPicPr>
          <p:cNvPr id="259" name="Google Shape;259;p16" descr="brain_thinking_lg_clr"/>
          <p:cNvPicPr preferRelativeResize="0"/>
          <p:nvPr/>
        </p:nvPicPr>
        <p:blipFill rotWithShape="1">
          <a:blip r:embed="rId3">
            <a:alphaModFix/>
          </a:blip>
          <a:srcRect/>
          <a:stretch/>
        </p:blipFill>
        <p:spPr>
          <a:xfrm>
            <a:off x="3124200" y="3590925"/>
            <a:ext cx="2362200" cy="2362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par>
                                <p:cTn id="7" presetID="2" presetClass="entr" presetSubtype="4" fill="hold" nodeType="withEffect">
                                  <p:stCondLst>
                                    <p:cond delay="1000"/>
                                  </p:stCondLst>
                                  <p:childTnLst>
                                    <p:set>
                                      <p:cBhvr>
                                        <p:cTn id="8" dur="1" fill="hold">
                                          <p:stCondLst>
                                            <p:cond delay="0"/>
                                          </p:stCondLst>
                                        </p:cTn>
                                        <p:tgtEl>
                                          <p:spTgt spid="256"/>
                                        </p:tgtEl>
                                        <p:attrNameLst>
                                          <p:attrName>style.visibility</p:attrName>
                                        </p:attrNameLst>
                                      </p:cBhvr>
                                      <p:to>
                                        <p:strVal val="visible"/>
                                      </p:to>
                                    </p:set>
                                    <p:anim calcmode="lin" valueType="num">
                                      <p:cBhvr additive="base">
                                        <p:cTn id="9" dur="5000"/>
                                        <p:tgtEl>
                                          <p:spTgt spid="256"/>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700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3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7"/>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Recognizing a Main Idea</a:t>
            </a:r>
            <a:endParaRPr/>
          </a:p>
        </p:txBody>
      </p:sp>
      <p:sp>
        <p:nvSpPr>
          <p:cNvPr id="267" name="Google Shape;267;p17"/>
          <p:cNvSpPr txBox="1"/>
          <p:nvPr/>
        </p:nvSpPr>
        <p:spPr>
          <a:xfrm>
            <a:off x="762000" y="2209800"/>
            <a:ext cx="7391400" cy="2830512"/>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Also called controlling idea, central thought, or gist</a:t>
            </a:r>
            <a:endParaRPr/>
          </a:p>
          <a:p>
            <a:pPr marL="0" marR="0" lvl="0" indent="-152400" algn="l" rtl="0">
              <a:lnSpc>
                <a:spcPct val="100000"/>
              </a:lnSpc>
              <a:spcBef>
                <a:spcPts val="120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Called a thesis when referring to a passage or long  selection</a:t>
            </a:r>
            <a:endParaRPr/>
          </a:p>
          <a:p>
            <a:pPr marL="0" marR="0" lvl="0" indent="-152400" algn="l" rtl="0">
              <a:lnSpc>
                <a:spcPct val="100000"/>
              </a:lnSpc>
              <a:spcBef>
                <a:spcPts val="120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May be stated or unstated (implied)</a:t>
            </a:r>
            <a:endParaRPr/>
          </a:p>
          <a:p>
            <a:pPr marL="0" marR="0" lvl="0" indent="-152400" algn="l" rtl="0">
              <a:lnSpc>
                <a:spcPct val="100000"/>
              </a:lnSpc>
              <a:spcBef>
                <a:spcPts val="120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When stated in a sentence (s) by the author, the main idea is expressed in the topic sentence(s).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66">
                                            <p:txEl>
                                              <p:pRg st="0" end="0"/>
                                            </p:txEl>
                                          </p:spTgt>
                                        </p:tgtEl>
                                        <p:attrNameLst>
                                          <p:attrName>style.visibility</p:attrName>
                                        </p:attrNameLst>
                                      </p:cBhvr>
                                      <p:to>
                                        <p:strVal val="visible"/>
                                      </p:to>
                                    </p:set>
                                    <p:animEffect transition="in" filter="fade">
                                      <p:cBhvr>
                                        <p:cTn id="7" dur="2000"/>
                                        <p:tgtEl>
                                          <p:spTgt spid="266">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267">
                                            <p:txEl>
                                              <p:pRg st="0" end="0"/>
                                            </p:txEl>
                                          </p:spTgt>
                                        </p:tgtEl>
                                        <p:attrNameLst>
                                          <p:attrName>style.visibility</p:attrName>
                                        </p:attrNameLst>
                                      </p:cBhvr>
                                      <p:to>
                                        <p:strVal val="visible"/>
                                      </p:to>
                                    </p:set>
                                    <p:animEffect transition="in" filter="fade">
                                      <p:cBhvr>
                                        <p:cTn id="11" dur="5000"/>
                                        <p:tgtEl>
                                          <p:spTgt spid="267">
                                            <p:txEl>
                                              <p:pRg st="0" end="0"/>
                                            </p:txEl>
                                          </p:spTgt>
                                        </p:tgtEl>
                                      </p:cBhvr>
                                    </p:animEffect>
                                  </p:childTnLst>
                                </p:cTn>
                              </p:par>
                            </p:childTnLst>
                          </p:cTn>
                        </p:par>
                        <p:par>
                          <p:cTn id="12" fill="hold">
                            <p:stCondLst>
                              <p:cond delay="7000"/>
                            </p:stCondLst>
                            <p:childTnLst>
                              <p:par>
                                <p:cTn id="13" presetID="10" presetClass="entr" presetSubtype="0" fill="hold" nodeType="afterEffect">
                                  <p:stCondLst>
                                    <p:cond delay="2500"/>
                                  </p:stCondLst>
                                  <p:childTnLst>
                                    <p:set>
                                      <p:cBhvr>
                                        <p:cTn id="14" dur="1" fill="hold">
                                          <p:stCondLst>
                                            <p:cond delay="0"/>
                                          </p:stCondLst>
                                        </p:cTn>
                                        <p:tgtEl>
                                          <p:spTgt spid="267">
                                            <p:txEl>
                                              <p:pRg st="1" end="1"/>
                                            </p:txEl>
                                          </p:spTgt>
                                        </p:tgtEl>
                                        <p:attrNameLst>
                                          <p:attrName>style.visibility</p:attrName>
                                        </p:attrNameLst>
                                      </p:cBhvr>
                                      <p:to>
                                        <p:strVal val="visible"/>
                                      </p:to>
                                    </p:set>
                                    <p:animEffect transition="in" filter="fade">
                                      <p:cBhvr>
                                        <p:cTn id="15" dur="5000"/>
                                        <p:tgtEl>
                                          <p:spTgt spid="267">
                                            <p:txEl>
                                              <p:pRg st="1" end="1"/>
                                            </p:txEl>
                                          </p:spTgt>
                                        </p:tgtEl>
                                      </p:cBhvr>
                                    </p:animEffect>
                                  </p:childTnLst>
                                </p:cTn>
                              </p:par>
                            </p:childTnLst>
                          </p:cTn>
                        </p:par>
                        <p:par>
                          <p:cTn id="16" fill="hold">
                            <p:stCondLst>
                              <p:cond delay="12000"/>
                            </p:stCondLst>
                            <p:childTnLst>
                              <p:par>
                                <p:cTn id="17" presetID="10" presetClass="entr" presetSubtype="0" fill="hold" nodeType="afterEffect">
                                  <p:stCondLst>
                                    <p:cond delay="2500"/>
                                  </p:stCondLst>
                                  <p:childTnLst>
                                    <p:set>
                                      <p:cBhvr>
                                        <p:cTn id="18" dur="1" fill="hold">
                                          <p:stCondLst>
                                            <p:cond delay="0"/>
                                          </p:stCondLst>
                                        </p:cTn>
                                        <p:tgtEl>
                                          <p:spTgt spid="267">
                                            <p:txEl>
                                              <p:pRg st="2" end="2"/>
                                            </p:txEl>
                                          </p:spTgt>
                                        </p:tgtEl>
                                        <p:attrNameLst>
                                          <p:attrName>style.visibility</p:attrName>
                                        </p:attrNameLst>
                                      </p:cBhvr>
                                      <p:to>
                                        <p:strVal val="visible"/>
                                      </p:to>
                                    </p:set>
                                    <p:animEffect transition="in" filter="fade">
                                      <p:cBhvr>
                                        <p:cTn id="19" dur="5000"/>
                                        <p:tgtEl>
                                          <p:spTgt spid="267">
                                            <p:txEl>
                                              <p:pRg st="2" end="2"/>
                                            </p:txEl>
                                          </p:spTgt>
                                        </p:tgtEl>
                                      </p:cBhvr>
                                    </p:animEffect>
                                  </p:childTnLst>
                                </p:cTn>
                              </p:par>
                            </p:childTnLst>
                          </p:cTn>
                        </p:par>
                        <p:par>
                          <p:cTn id="20" fill="hold">
                            <p:stCondLst>
                              <p:cond delay="17000"/>
                            </p:stCondLst>
                            <p:childTnLst>
                              <p:par>
                                <p:cTn id="21" presetID="10" presetClass="entr" presetSubtype="0" fill="hold" nodeType="afterEffect">
                                  <p:stCondLst>
                                    <p:cond delay="2500"/>
                                  </p:stCondLst>
                                  <p:childTnLst>
                                    <p:set>
                                      <p:cBhvr>
                                        <p:cTn id="22" dur="1" fill="hold">
                                          <p:stCondLst>
                                            <p:cond delay="0"/>
                                          </p:stCondLst>
                                        </p:cTn>
                                        <p:tgtEl>
                                          <p:spTgt spid="267">
                                            <p:txEl>
                                              <p:pRg st="3" end="3"/>
                                            </p:txEl>
                                          </p:spTgt>
                                        </p:tgtEl>
                                        <p:attrNameLst>
                                          <p:attrName>style.visibility</p:attrName>
                                        </p:attrNameLst>
                                      </p:cBhvr>
                                      <p:to>
                                        <p:strVal val="visible"/>
                                      </p:to>
                                    </p:set>
                                    <p:animEffect transition="in" filter="fade">
                                      <p:cBhvr>
                                        <p:cTn id="23" dur="5000"/>
                                        <p:tgtEl>
                                          <p:spTgt spid="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8"/>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Stated Main Ideas—Tips for         Finding Topic Sentences</a:t>
            </a:r>
            <a:endParaRPr/>
          </a:p>
        </p:txBody>
      </p:sp>
      <p:sp>
        <p:nvSpPr>
          <p:cNvPr id="276" name="Google Shape;276;p18"/>
          <p:cNvSpPr txBox="1"/>
          <p:nvPr/>
        </p:nvSpPr>
        <p:spPr>
          <a:xfrm>
            <a:off x="228600" y="2057400"/>
            <a:ext cx="8915400" cy="118745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The most common place to find the stated main idea (topic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sentence) in non-fiction material is in the first sentence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of a paragraph.</a:t>
            </a:r>
            <a:endParaRPr/>
          </a:p>
        </p:txBody>
      </p:sp>
      <p:sp>
        <p:nvSpPr>
          <p:cNvPr id="279" name="Google Shape;279;p18"/>
          <p:cNvSpPr txBox="1"/>
          <p:nvPr/>
        </p:nvSpPr>
        <p:spPr>
          <a:xfrm>
            <a:off x="228600" y="3276600"/>
            <a:ext cx="8807450" cy="8223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The second most common place for a stated main idea is in</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the last sentence of a non-fiction paragraph.</a:t>
            </a:r>
            <a:endParaRPr/>
          </a:p>
        </p:txBody>
      </p:sp>
      <p:sp>
        <p:nvSpPr>
          <p:cNvPr id="280" name="Google Shape;280;p18"/>
          <p:cNvSpPr txBox="1"/>
          <p:nvPr/>
        </p:nvSpPr>
        <p:spPr>
          <a:xfrm>
            <a:off x="212725" y="4114800"/>
            <a:ext cx="7534275" cy="4572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topic sentence is a general or summary statement.</a:t>
            </a:r>
            <a:endParaRPr/>
          </a:p>
        </p:txBody>
      </p:sp>
      <p:sp>
        <p:nvSpPr>
          <p:cNvPr id="281" name="Google Shape;281;p18"/>
          <p:cNvSpPr txBox="1"/>
          <p:nvPr/>
        </p:nvSpPr>
        <p:spPr>
          <a:xfrm>
            <a:off x="212725" y="5030787"/>
            <a:ext cx="8539162" cy="8223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dirty="0">
                <a:solidFill>
                  <a:schemeClr val="dk1"/>
                </a:solidFill>
                <a:latin typeface="Tahoma"/>
                <a:ea typeface="Tahoma"/>
                <a:cs typeface="Tahoma"/>
                <a:sym typeface="Tahoma"/>
              </a:rPr>
              <a:t>A brief statement that ends in a plural noun </a:t>
            </a:r>
            <a:r>
              <a:rPr lang="en-US" sz="2400" b="0" i="0" u="sng" dirty="0">
                <a:solidFill>
                  <a:schemeClr val="dk1"/>
                </a:solidFill>
                <a:latin typeface="Tahoma"/>
                <a:ea typeface="Tahoma"/>
                <a:cs typeface="Tahoma"/>
                <a:sym typeface="Tahoma"/>
              </a:rPr>
              <a:t>may</a:t>
            </a:r>
            <a:r>
              <a:rPr lang="en-US" sz="2400" b="0" i="0" u="none" dirty="0">
                <a:solidFill>
                  <a:schemeClr val="dk1"/>
                </a:solidFill>
                <a:latin typeface="Tahoma"/>
                <a:ea typeface="Tahoma"/>
                <a:cs typeface="Tahoma"/>
                <a:sym typeface="Tahoma"/>
              </a:rPr>
              <a:t> be used as</a:t>
            </a:r>
            <a:endParaRPr dirty="0"/>
          </a:p>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  a topic sentence.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3000"/>
                                        <p:tgtEl>
                                          <p:spTgt spid="275"/>
                                        </p:tgtEl>
                                      </p:cBhvr>
                                    </p:animEffect>
                                  </p:childTnLst>
                                </p:cTn>
                              </p:par>
                            </p:childTnLst>
                          </p:cTn>
                        </p:par>
                        <p:par>
                          <p:cTn id="8" fill="hold">
                            <p:stCondLst>
                              <p:cond delay="3000"/>
                            </p:stCondLst>
                            <p:childTnLst>
                              <p:par>
                                <p:cTn id="9" presetID="2" presetClass="entr" presetSubtype="2" fill="hold" nodeType="afterEffect">
                                  <p:stCondLst>
                                    <p:cond delay="0"/>
                                  </p:stCondLst>
                                  <p:childTnLst>
                                    <p:set>
                                      <p:cBhvr>
                                        <p:cTn id="10" dur="1" fill="hold">
                                          <p:stCondLst>
                                            <p:cond delay="0"/>
                                          </p:stCondLst>
                                        </p:cTn>
                                        <p:tgtEl>
                                          <p:spTgt spid="276"/>
                                        </p:tgtEl>
                                        <p:attrNameLst>
                                          <p:attrName>style.visibility</p:attrName>
                                        </p:attrNameLst>
                                      </p:cBhvr>
                                      <p:to>
                                        <p:strVal val="visible"/>
                                      </p:to>
                                    </p:set>
                                    <p:anim calcmode="lin" valueType="num">
                                      <p:cBhvr additive="base">
                                        <p:cTn id="11" dur="5000"/>
                                        <p:tgtEl>
                                          <p:spTgt spid="276"/>
                                        </p:tgtEl>
                                        <p:attrNameLst>
                                          <p:attrName>ppt_x</p:attrName>
                                        </p:attrNameLst>
                                      </p:cBhvr>
                                      <p:tavLst>
                                        <p:tav tm="0">
                                          <p:val>
                                            <p:strVal val="#ppt_x+1"/>
                                          </p:val>
                                        </p:tav>
                                        <p:tav tm="100000">
                                          <p:val>
                                            <p:strVal val="#ppt_x"/>
                                          </p:val>
                                        </p:tav>
                                      </p:tavLst>
                                    </p:anim>
                                  </p:childTnLst>
                                </p:cTn>
                              </p:par>
                            </p:childTnLst>
                          </p:cTn>
                        </p:par>
                        <p:par>
                          <p:cTn id="12" fill="hold">
                            <p:stCondLst>
                              <p:cond delay="8000"/>
                            </p:stCondLst>
                            <p:childTnLst>
                              <p:par>
                                <p:cTn id="13" presetID="2" presetClass="entr" presetSubtype="2" fill="hold" nodeType="afterEffect">
                                  <p:stCondLst>
                                    <p:cond delay="7000"/>
                                  </p:stCondLst>
                                  <p:childTnLst>
                                    <p:set>
                                      <p:cBhvr>
                                        <p:cTn id="14" dur="1" fill="hold">
                                          <p:stCondLst>
                                            <p:cond delay="0"/>
                                          </p:stCondLst>
                                        </p:cTn>
                                        <p:tgtEl>
                                          <p:spTgt spid="279"/>
                                        </p:tgtEl>
                                        <p:attrNameLst>
                                          <p:attrName>style.visibility</p:attrName>
                                        </p:attrNameLst>
                                      </p:cBhvr>
                                      <p:to>
                                        <p:strVal val="visible"/>
                                      </p:to>
                                    </p:set>
                                    <p:anim calcmode="lin" valueType="num">
                                      <p:cBhvr additive="base">
                                        <p:cTn id="15" dur="5000"/>
                                        <p:tgtEl>
                                          <p:spTgt spid="279"/>
                                        </p:tgtEl>
                                        <p:attrNameLst>
                                          <p:attrName>ppt_x</p:attrName>
                                        </p:attrNameLst>
                                      </p:cBhvr>
                                      <p:tavLst>
                                        <p:tav tm="0">
                                          <p:val>
                                            <p:strVal val="#ppt_x+1"/>
                                          </p:val>
                                        </p:tav>
                                        <p:tav tm="100000">
                                          <p:val>
                                            <p:strVal val="#ppt_x"/>
                                          </p:val>
                                        </p:tav>
                                      </p:tavLst>
                                    </p:anim>
                                  </p:childTnLst>
                                </p:cTn>
                              </p:par>
                            </p:childTnLst>
                          </p:cTn>
                        </p:par>
                        <p:par>
                          <p:cTn id="16" fill="hold">
                            <p:stCondLst>
                              <p:cond delay="13000"/>
                            </p:stCondLst>
                            <p:childTnLst>
                              <p:par>
                                <p:cTn id="17" presetID="2" presetClass="entr" presetSubtype="2" fill="hold" nodeType="afterEffect">
                                  <p:stCondLst>
                                    <p:cond delay="4000"/>
                                  </p:stCondLst>
                                  <p:childTnLst>
                                    <p:set>
                                      <p:cBhvr>
                                        <p:cTn id="18" dur="1" fill="hold">
                                          <p:stCondLst>
                                            <p:cond delay="0"/>
                                          </p:stCondLst>
                                        </p:cTn>
                                        <p:tgtEl>
                                          <p:spTgt spid="280"/>
                                        </p:tgtEl>
                                        <p:attrNameLst>
                                          <p:attrName>style.visibility</p:attrName>
                                        </p:attrNameLst>
                                      </p:cBhvr>
                                      <p:to>
                                        <p:strVal val="visible"/>
                                      </p:to>
                                    </p:set>
                                    <p:anim calcmode="lin" valueType="num">
                                      <p:cBhvr additive="base">
                                        <p:cTn id="19" dur="5000"/>
                                        <p:tgtEl>
                                          <p:spTgt spid="280"/>
                                        </p:tgtEl>
                                        <p:attrNameLst>
                                          <p:attrName>ppt_x</p:attrName>
                                        </p:attrNameLst>
                                      </p:cBhvr>
                                      <p:tavLst>
                                        <p:tav tm="0">
                                          <p:val>
                                            <p:strVal val="#ppt_x+1"/>
                                          </p:val>
                                        </p:tav>
                                        <p:tav tm="100000">
                                          <p:val>
                                            <p:strVal val="#ppt_x"/>
                                          </p:val>
                                        </p:tav>
                                      </p:tavLst>
                                    </p:anim>
                                  </p:childTnLst>
                                </p:cTn>
                              </p:par>
                            </p:childTnLst>
                          </p:cTn>
                        </p:par>
                        <p:par>
                          <p:cTn id="20" fill="hold">
                            <p:stCondLst>
                              <p:cond delay="18000"/>
                            </p:stCondLst>
                            <p:childTnLst>
                              <p:par>
                                <p:cTn id="21" presetID="2" presetClass="entr" presetSubtype="2" fill="hold" nodeType="afterEffect">
                                  <p:stCondLst>
                                    <p:cond delay="3500"/>
                                  </p:stCondLst>
                                  <p:childTnLst>
                                    <p:set>
                                      <p:cBhvr>
                                        <p:cTn id="22" dur="1" fill="hold">
                                          <p:stCondLst>
                                            <p:cond delay="0"/>
                                          </p:stCondLst>
                                        </p:cTn>
                                        <p:tgtEl>
                                          <p:spTgt spid="281"/>
                                        </p:tgtEl>
                                        <p:attrNameLst>
                                          <p:attrName>style.visibility</p:attrName>
                                        </p:attrNameLst>
                                      </p:cBhvr>
                                      <p:to>
                                        <p:strVal val="visible"/>
                                      </p:to>
                                    </p:set>
                                    <p:anim calcmode="lin" valueType="num">
                                      <p:cBhvr additive="base">
                                        <p:cTn id="23" dur="5000"/>
                                        <p:tgtEl>
                                          <p:spTgt spid="2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9"/>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Keep these suggestions in mind.</a:t>
            </a:r>
            <a:endParaRPr/>
          </a:p>
        </p:txBody>
      </p:sp>
      <p:sp>
        <p:nvSpPr>
          <p:cNvPr id="288" name="Google Shape;288;p19"/>
          <p:cNvSpPr txBox="1"/>
          <p:nvPr/>
        </p:nvSpPr>
        <p:spPr>
          <a:xfrm>
            <a:off x="228600" y="2057400"/>
            <a:ext cx="8915400" cy="45720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The topic sentence must include the topic within it.</a:t>
            </a:r>
            <a:endParaRPr/>
          </a:p>
        </p:txBody>
      </p:sp>
      <p:sp>
        <p:nvSpPr>
          <p:cNvPr id="291" name="Google Shape;291;p19"/>
          <p:cNvSpPr txBox="1"/>
          <p:nvPr/>
        </p:nvSpPr>
        <p:spPr>
          <a:xfrm>
            <a:off x="228600" y="2743200"/>
            <a:ext cx="8807450" cy="8223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topic sentence must </a:t>
            </a:r>
            <a:r>
              <a:rPr lang="en-US" sz="2400" b="0" i="0" u="sng">
                <a:solidFill>
                  <a:schemeClr val="dk1"/>
                </a:solidFill>
                <a:latin typeface="Tahoma"/>
                <a:ea typeface="Tahoma"/>
                <a:cs typeface="Tahoma"/>
                <a:sym typeface="Tahoma"/>
              </a:rPr>
              <a:t>NOT</a:t>
            </a:r>
            <a:r>
              <a:rPr lang="en-US" sz="2400" b="0" i="0" u="none">
                <a:solidFill>
                  <a:schemeClr val="dk1"/>
                </a:solidFill>
                <a:latin typeface="Tahoma"/>
                <a:ea typeface="Tahoma"/>
                <a:cs typeface="Tahoma"/>
                <a:sym typeface="Tahoma"/>
              </a:rPr>
              <a:t> include details; it is a general</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sentence.</a:t>
            </a:r>
            <a:endParaRPr/>
          </a:p>
        </p:txBody>
      </p:sp>
      <p:sp>
        <p:nvSpPr>
          <p:cNvPr id="292" name="Google Shape;292;p19"/>
          <p:cNvSpPr txBox="1"/>
          <p:nvPr/>
        </p:nvSpPr>
        <p:spPr>
          <a:xfrm>
            <a:off x="212725" y="4495800"/>
            <a:ext cx="8931275" cy="8223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topic sentence may end in a plural noun or contain a plural</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noun that is a general term for the supporting details.</a:t>
            </a:r>
            <a:endParaRPr/>
          </a:p>
        </p:txBody>
      </p:sp>
      <p:sp>
        <p:nvSpPr>
          <p:cNvPr id="293" name="Google Shape;293;p19"/>
          <p:cNvSpPr txBox="1"/>
          <p:nvPr/>
        </p:nvSpPr>
        <p:spPr>
          <a:xfrm>
            <a:off x="212725" y="5334000"/>
            <a:ext cx="8539162" cy="8223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sentence that is followed by a statement with a contrast</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term is </a:t>
            </a:r>
            <a:r>
              <a:rPr lang="en-US" sz="2400" b="1" i="0" u="sng">
                <a:solidFill>
                  <a:schemeClr val="dk1"/>
                </a:solidFill>
                <a:latin typeface="Tahoma"/>
                <a:ea typeface="Tahoma"/>
                <a:cs typeface="Tahoma"/>
                <a:sym typeface="Tahoma"/>
              </a:rPr>
              <a:t>NOT</a:t>
            </a:r>
            <a:r>
              <a:rPr lang="en-US" sz="2400" b="0" i="0" u="none">
                <a:solidFill>
                  <a:schemeClr val="dk1"/>
                </a:solidFill>
                <a:latin typeface="Tahoma"/>
                <a:ea typeface="Tahoma"/>
                <a:cs typeface="Tahoma"/>
                <a:sym typeface="Tahoma"/>
              </a:rPr>
              <a:t> the topic sentence.</a:t>
            </a:r>
            <a:endParaRPr/>
          </a:p>
        </p:txBody>
      </p:sp>
      <p:sp>
        <p:nvSpPr>
          <p:cNvPr id="294" name="Google Shape;294;p19"/>
          <p:cNvSpPr txBox="1"/>
          <p:nvPr/>
        </p:nvSpPr>
        <p:spPr>
          <a:xfrm>
            <a:off x="228600" y="3538537"/>
            <a:ext cx="9144000" cy="822325"/>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 topic sentence must </a:t>
            </a:r>
            <a:r>
              <a:rPr lang="en-US" sz="2400" b="0" i="0" u="sng">
                <a:solidFill>
                  <a:schemeClr val="dk1"/>
                </a:solidFill>
                <a:latin typeface="Tahoma"/>
                <a:ea typeface="Tahoma"/>
                <a:cs typeface="Tahoma"/>
                <a:sym typeface="Tahoma"/>
              </a:rPr>
              <a:t>NOT</a:t>
            </a:r>
            <a:r>
              <a:rPr lang="en-US" sz="2400" b="0" i="0" u="none">
                <a:solidFill>
                  <a:schemeClr val="dk1"/>
                </a:solidFill>
                <a:latin typeface="Tahoma"/>
                <a:ea typeface="Tahoma"/>
                <a:cs typeface="Tahoma"/>
                <a:sym typeface="Tahoma"/>
              </a:rPr>
              <a:t> contain transitions (terms like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“for instance,” “second,” “in addition”) which suggest examples.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80"/>
                                        <p:tgtEl>
                                          <p:spTgt spid="287"/>
                                        </p:tgtEl>
                                      </p:cBhvr>
                                    </p:animEffect>
                                  </p:childTnLst>
                                </p:cTn>
                              </p:par>
                            </p:childTnLst>
                          </p:cTn>
                        </p:par>
                        <p:par>
                          <p:cTn id="8" fill="hold">
                            <p:stCondLst>
                              <p:cond delay="80"/>
                            </p:stCondLst>
                            <p:childTnLst>
                              <p:par>
                                <p:cTn id="9" presetID="2" presetClass="entr" presetSubtype="2" fill="hold" nodeType="afterEffect">
                                  <p:stCondLst>
                                    <p:cond delay="0"/>
                                  </p:stCondLst>
                                  <p:childTnLst>
                                    <p:set>
                                      <p:cBhvr>
                                        <p:cTn id="10" dur="1" fill="hold">
                                          <p:stCondLst>
                                            <p:cond delay="0"/>
                                          </p:stCondLst>
                                        </p:cTn>
                                        <p:tgtEl>
                                          <p:spTgt spid="288"/>
                                        </p:tgtEl>
                                        <p:attrNameLst>
                                          <p:attrName>style.visibility</p:attrName>
                                        </p:attrNameLst>
                                      </p:cBhvr>
                                      <p:to>
                                        <p:strVal val="visible"/>
                                      </p:to>
                                    </p:set>
                                    <p:anim calcmode="lin" valueType="num">
                                      <p:cBhvr additive="base">
                                        <p:cTn id="11" dur="5000"/>
                                        <p:tgtEl>
                                          <p:spTgt spid="288"/>
                                        </p:tgtEl>
                                        <p:attrNameLst>
                                          <p:attrName>ppt_x</p:attrName>
                                        </p:attrNameLst>
                                      </p:cBhvr>
                                      <p:tavLst>
                                        <p:tav tm="0">
                                          <p:val>
                                            <p:strVal val="#ppt_x+1"/>
                                          </p:val>
                                        </p:tav>
                                        <p:tav tm="100000">
                                          <p:val>
                                            <p:strVal val="#ppt_x"/>
                                          </p:val>
                                        </p:tav>
                                      </p:tavLst>
                                    </p:anim>
                                  </p:childTnLst>
                                </p:cTn>
                              </p:par>
                            </p:childTnLst>
                          </p:cTn>
                        </p:par>
                        <p:par>
                          <p:cTn id="12" fill="hold">
                            <p:stCondLst>
                              <p:cond delay="5080"/>
                            </p:stCondLst>
                            <p:childTnLst>
                              <p:par>
                                <p:cTn id="13" presetID="2" presetClass="entr" presetSubtype="2" fill="hold" nodeType="afterEffect">
                                  <p:stCondLst>
                                    <p:cond delay="1500"/>
                                  </p:stCondLst>
                                  <p:childTnLst>
                                    <p:set>
                                      <p:cBhvr>
                                        <p:cTn id="14" dur="1" fill="hold">
                                          <p:stCondLst>
                                            <p:cond delay="0"/>
                                          </p:stCondLst>
                                        </p:cTn>
                                        <p:tgtEl>
                                          <p:spTgt spid="291"/>
                                        </p:tgtEl>
                                        <p:attrNameLst>
                                          <p:attrName>style.visibility</p:attrName>
                                        </p:attrNameLst>
                                      </p:cBhvr>
                                      <p:to>
                                        <p:strVal val="visible"/>
                                      </p:to>
                                    </p:set>
                                    <p:anim calcmode="lin" valueType="num">
                                      <p:cBhvr additive="base">
                                        <p:cTn id="15" dur="5000"/>
                                        <p:tgtEl>
                                          <p:spTgt spid="291"/>
                                        </p:tgtEl>
                                        <p:attrNameLst>
                                          <p:attrName>ppt_x</p:attrName>
                                        </p:attrNameLst>
                                      </p:cBhvr>
                                      <p:tavLst>
                                        <p:tav tm="0">
                                          <p:val>
                                            <p:strVal val="#ppt_x+1"/>
                                          </p:val>
                                        </p:tav>
                                        <p:tav tm="100000">
                                          <p:val>
                                            <p:strVal val="#ppt_x"/>
                                          </p:val>
                                        </p:tav>
                                      </p:tavLst>
                                    </p:anim>
                                  </p:childTnLst>
                                </p:cTn>
                              </p:par>
                            </p:childTnLst>
                          </p:cTn>
                        </p:par>
                        <p:par>
                          <p:cTn id="16" fill="hold">
                            <p:stCondLst>
                              <p:cond delay="10080"/>
                            </p:stCondLst>
                            <p:childTnLst>
                              <p:par>
                                <p:cTn id="17" presetID="2" presetClass="entr" presetSubtype="2" fill="hold" nodeType="afterEffect">
                                  <p:stCondLst>
                                    <p:cond delay="1500"/>
                                  </p:stCondLst>
                                  <p:childTnLst>
                                    <p:set>
                                      <p:cBhvr>
                                        <p:cTn id="18" dur="1" fill="hold">
                                          <p:stCondLst>
                                            <p:cond delay="0"/>
                                          </p:stCondLst>
                                        </p:cTn>
                                        <p:tgtEl>
                                          <p:spTgt spid="294"/>
                                        </p:tgtEl>
                                        <p:attrNameLst>
                                          <p:attrName>style.visibility</p:attrName>
                                        </p:attrNameLst>
                                      </p:cBhvr>
                                      <p:to>
                                        <p:strVal val="visible"/>
                                      </p:to>
                                    </p:set>
                                    <p:anim calcmode="lin" valueType="num">
                                      <p:cBhvr additive="base">
                                        <p:cTn id="19" dur="5000"/>
                                        <p:tgtEl>
                                          <p:spTgt spid="294"/>
                                        </p:tgtEl>
                                        <p:attrNameLst>
                                          <p:attrName>ppt_x</p:attrName>
                                        </p:attrNameLst>
                                      </p:cBhvr>
                                      <p:tavLst>
                                        <p:tav tm="0">
                                          <p:val>
                                            <p:strVal val="#ppt_x+1"/>
                                          </p:val>
                                        </p:tav>
                                        <p:tav tm="100000">
                                          <p:val>
                                            <p:strVal val="#ppt_x"/>
                                          </p:val>
                                        </p:tav>
                                      </p:tavLst>
                                    </p:anim>
                                  </p:childTnLst>
                                </p:cTn>
                              </p:par>
                            </p:childTnLst>
                          </p:cTn>
                        </p:par>
                        <p:par>
                          <p:cTn id="20" fill="hold">
                            <p:stCondLst>
                              <p:cond delay="15080"/>
                            </p:stCondLst>
                            <p:childTnLst>
                              <p:par>
                                <p:cTn id="21" presetID="2" presetClass="entr" presetSubtype="2" fill="hold" nodeType="afterEffect">
                                  <p:stCondLst>
                                    <p:cond delay="1500"/>
                                  </p:stCondLst>
                                  <p:childTnLst>
                                    <p:set>
                                      <p:cBhvr>
                                        <p:cTn id="22" dur="1" fill="hold">
                                          <p:stCondLst>
                                            <p:cond delay="0"/>
                                          </p:stCondLst>
                                        </p:cTn>
                                        <p:tgtEl>
                                          <p:spTgt spid="292"/>
                                        </p:tgtEl>
                                        <p:attrNameLst>
                                          <p:attrName>style.visibility</p:attrName>
                                        </p:attrNameLst>
                                      </p:cBhvr>
                                      <p:to>
                                        <p:strVal val="visible"/>
                                      </p:to>
                                    </p:set>
                                    <p:anim calcmode="lin" valueType="num">
                                      <p:cBhvr additive="base">
                                        <p:cTn id="23" dur="5000"/>
                                        <p:tgtEl>
                                          <p:spTgt spid="292"/>
                                        </p:tgtEl>
                                        <p:attrNameLst>
                                          <p:attrName>ppt_x</p:attrName>
                                        </p:attrNameLst>
                                      </p:cBhvr>
                                      <p:tavLst>
                                        <p:tav tm="0">
                                          <p:val>
                                            <p:strVal val="#ppt_x+1"/>
                                          </p:val>
                                        </p:tav>
                                        <p:tav tm="100000">
                                          <p:val>
                                            <p:strVal val="#ppt_x"/>
                                          </p:val>
                                        </p:tav>
                                      </p:tavLst>
                                    </p:anim>
                                  </p:childTnLst>
                                </p:cTn>
                              </p:par>
                            </p:childTnLst>
                          </p:cTn>
                        </p:par>
                        <p:par>
                          <p:cTn id="24" fill="hold">
                            <p:stCondLst>
                              <p:cond delay="21580"/>
                            </p:stCondLst>
                            <p:childTnLst>
                              <p:par>
                                <p:cTn id="25" presetID="2" presetClass="entr" presetSubtype="2" fill="hold" nodeType="afterEffect">
                                  <p:stCondLst>
                                    <p:cond delay="1500"/>
                                  </p:stCondLst>
                                  <p:childTnLst>
                                    <p:set>
                                      <p:cBhvr>
                                        <p:cTn id="26" dur="1" fill="hold">
                                          <p:stCondLst>
                                            <p:cond delay="0"/>
                                          </p:stCondLst>
                                        </p:cTn>
                                        <p:tgtEl>
                                          <p:spTgt spid="293"/>
                                        </p:tgtEl>
                                        <p:attrNameLst>
                                          <p:attrName>style.visibility</p:attrName>
                                        </p:attrNameLst>
                                      </p:cBhvr>
                                      <p:to>
                                        <p:strVal val="visible"/>
                                      </p:to>
                                    </p:set>
                                    <p:anim calcmode="lin" valueType="num">
                                      <p:cBhvr additive="base">
                                        <p:cTn id="27" dur="5000"/>
                                        <p:tgtEl>
                                          <p:spTgt spid="29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p:nvPr/>
        </p:nvSpPr>
        <p:spPr>
          <a:xfrm>
            <a:off x="1219200" y="304800"/>
            <a:ext cx="79248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ahoma"/>
              <a:buNone/>
            </a:pPr>
            <a:r>
              <a:rPr lang="en-US" sz="3200" b="0" i="1" u="none" dirty="0">
                <a:solidFill>
                  <a:schemeClr val="dk1"/>
                </a:solidFill>
                <a:latin typeface="Tahoma"/>
                <a:ea typeface="Tahoma"/>
                <a:cs typeface="Tahoma"/>
                <a:sym typeface="Tahoma"/>
              </a:rPr>
              <a:t>Which of the following could be good topic sentences?  </a:t>
            </a:r>
            <a:endParaRPr dirty="0"/>
          </a:p>
        </p:txBody>
      </p:sp>
      <p:sp>
        <p:nvSpPr>
          <p:cNvPr id="300" name="Google Shape;300;p20"/>
          <p:cNvSpPr txBox="1"/>
          <p:nvPr/>
        </p:nvSpPr>
        <p:spPr>
          <a:xfrm>
            <a:off x="838200" y="1828800"/>
            <a:ext cx="8004175" cy="410845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400"/>
              <a:buFont typeface="Tahoma"/>
              <a:buAutoNum type="alphaUcPeriod"/>
            </a:pPr>
            <a:r>
              <a:rPr lang="en-US" sz="2400" b="0" i="0" u="sng">
                <a:solidFill>
                  <a:schemeClr val="dk1"/>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Students go to college for many reasons.</a:t>
            </a:r>
            <a:endParaRPr/>
          </a:p>
          <a:p>
            <a:pPr marL="457200" marR="0" lvl="0" indent="-457200" algn="l" rtl="0">
              <a:lnSpc>
                <a:spcPct val="100000"/>
              </a:lnSpc>
              <a:spcBef>
                <a:spcPts val="0"/>
              </a:spcBef>
              <a:spcAft>
                <a:spcPts val="0"/>
              </a:spcAft>
              <a:buClr>
                <a:schemeClr val="dk1"/>
              </a:buClr>
              <a:buSzPts val="2400"/>
              <a:buFont typeface="Tahoma"/>
              <a:buAutoNum type="alphaUcPeriod"/>
            </a:pPr>
            <a:r>
              <a:rPr lang="en-US" sz="2400" b="0" i="0" u="sng">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Twenty-five students reported having their books stolen last semester.</a:t>
            </a:r>
            <a:endParaRPr/>
          </a:p>
          <a:p>
            <a:pPr marL="457200" marR="0" lvl="0" indent="-457200" algn="l" rtl="0">
              <a:lnSpc>
                <a:spcPct val="100000"/>
              </a:lnSpc>
              <a:spcBef>
                <a:spcPts val="0"/>
              </a:spcBef>
              <a:spcAft>
                <a:spcPts val="0"/>
              </a:spcAft>
              <a:buClr>
                <a:schemeClr val="dk1"/>
              </a:buClr>
              <a:buSzPts val="2400"/>
              <a:buFont typeface="Tahoma"/>
              <a:buAutoNum type="alphaUcPeriod"/>
            </a:pPr>
            <a:r>
              <a:rPr lang="en-US" sz="2400" b="0" i="0" u="sng">
                <a:solidFill>
                  <a:schemeClr val="dk1"/>
                </a:solidFill>
                <a:latin typeface="Tahoma"/>
                <a:ea typeface="Tahoma"/>
                <a:cs typeface="Tahoma"/>
                <a:sym typeface="Tahoma"/>
                <a:hlinkClick r:id="rId5">
                  <a:extLst>
                    <a:ext uri="{A12FA001-AC4F-418D-AE19-62706E023703}">
                      <ahyp:hlinkClr xmlns:ahyp="http://schemas.microsoft.com/office/drawing/2018/hyperlinkcolor" xmlns="" val="tx"/>
                    </a:ext>
                  </a:extLst>
                </a:hlinkClick>
              </a:rPr>
              <a:t>For smokers and their families, smoking has many </a:t>
            </a:r>
            <a:endParaRPr/>
          </a:p>
          <a:p>
            <a:pPr marL="914400" marR="0" lvl="1" indent="-457200" algn="l" rtl="0">
              <a:lnSpc>
                <a:spcPct val="100000"/>
              </a:lnSpc>
              <a:spcBef>
                <a:spcPts val="0"/>
              </a:spcBef>
              <a:spcAft>
                <a:spcPts val="0"/>
              </a:spcAft>
              <a:buClr>
                <a:schemeClr val="dk1"/>
              </a:buClr>
              <a:buSzPts val="2400"/>
              <a:buFont typeface="Tahoma"/>
              <a:buNone/>
            </a:pPr>
            <a:r>
              <a:rPr lang="en-US" sz="2400" b="0" i="0" u="sng" strike="noStrike" cap="none">
                <a:solidFill>
                  <a:schemeClr val="dk1"/>
                </a:solidFill>
                <a:latin typeface="Tahoma"/>
                <a:ea typeface="Tahoma"/>
                <a:cs typeface="Tahoma"/>
                <a:sym typeface="Tahoma"/>
                <a:hlinkClick r:id="rId5">
                  <a:extLst>
                    <a:ext uri="{A12FA001-AC4F-418D-AE19-62706E023703}">
                      <ahyp:hlinkClr xmlns:ahyp="http://schemas.microsoft.com/office/drawing/2018/hyperlinkcolor" xmlns="" val="tx"/>
                    </a:ext>
                  </a:extLst>
                </a:hlinkClick>
              </a:rPr>
              <a:t>negative health effects.</a:t>
            </a:r>
            <a:endParaRPr/>
          </a:p>
          <a:p>
            <a:pPr marL="457200" marR="0" lvl="0" indent="-457200" algn="l" rtl="0">
              <a:lnSpc>
                <a:spcPct val="100000"/>
              </a:lnSpc>
              <a:spcBef>
                <a:spcPts val="0"/>
              </a:spcBef>
              <a:spcAft>
                <a:spcPts val="0"/>
              </a:spcAft>
              <a:buClr>
                <a:schemeClr val="dk1"/>
              </a:buClr>
              <a:buSzPts val="2400"/>
              <a:buFont typeface="Tahoma"/>
              <a:buAutoNum type="alphaUcPeriod"/>
            </a:pPr>
            <a:r>
              <a:rPr lang="en-US" sz="2400" b="0" i="0" u="sng">
                <a:solidFill>
                  <a:schemeClr val="dk1"/>
                </a:solidFill>
                <a:latin typeface="Tahoma"/>
                <a:ea typeface="Tahoma"/>
                <a:cs typeface="Tahoma"/>
                <a:sym typeface="Tahoma"/>
                <a:hlinkClick r:id="rId6">
                  <a:extLst>
                    <a:ext uri="{A12FA001-AC4F-418D-AE19-62706E023703}">
                      <ahyp:hlinkClr xmlns:ahyp="http://schemas.microsoft.com/office/drawing/2018/hyperlinkcolor" xmlns="" val="tx"/>
                    </a:ext>
                  </a:extLst>
                </a:hlinkClick>
              </a:rPr>
              <a:t>You can protect your home from burglary by taking</a:t>
            </a:r>
            <a:endParaRPr/>
          </a:p>
          <a:p>
            <a:pPr marL="914400" marR="0" lvl="1" indent="-457200" algn="l" rtl="0">
              <a:lnSpc>
                <a:spcPct val="100000"/>
              </a:lnSpc>
              <a:spcBef>
                <a:spcPts val="0"/>
              </a:spcBef>
              <a:spcAft>
                <a:spcPts val="0"/>
              </a:spcAft>
              <a:buClr>
                <a:schemeClr val="folHlink"/>
              </a:buClr>
              <a:buSzPts val="2400"/>
              <a:buFont typeface="Tahoma"/>
              <a:buNone/>
            </a:pPr>
            <a:r>
              <a:rPr lang="en-US" sz="2400" b="0" i="0" u="sng" strike="noStrike" cap="none">
                <a:solidFill>
                  <a:schemeClr val="folHlink"/>
                </a:solidFill>
                <a:latin typeface="Tahoma"/>
                <a:ea typeface="Tahoma"/>
                <a:cs typeface="Tahoma"/>
                <a:sym typeface="Tahoma"/>
                <a:hlinkClick r:id="rId6">
                  <a:extLst>
                    <a:ext uri="{A12FA001-AC4F-418D-AE19-62706E023703}">
                      <ahyp:hlinkClr xmlns:ahyp="http://schemas.microsoft.com/office/drawing/2018/hyperlinkcolor" xmlns="" val="tx"/>
                    </a:ext>
                  </a:extLst>
                </a:hlinkClick>
              </a:rPr>
              <a:t>several precautions.</a:t>
            </a:r>
            <a:endParaRPr/>
          </a:p>
          <a:p>
            <a:pPr marL="457200" marR="0" lvl="0" indent="-457200" algn="l" rtl="0">
              <a:lnSpc>
                <a:spcPct val="100000"/>
              </a:lnSpc>
              <a:spcBef>
                <a:spcPts val="0"/>
              </a:spcBef>
              <a:spcAft>
                <a:spcPts val="0"/>
              </a:spcAft>
              <a:buClr>
                <a:schemeClr val="dk1"/>
              </a:buClr>
              <a:buSzPts val="2400"/>
              <a:buFont typeface="Tahoma"/>
              <a:buAutoNum type="alphaUcPeriod"/>
            </a:pPr>
            <a:r>
              <a:rPr lang="en-US" sz="2400" b="0" i="0" u="sng">
                <a:solidFill>
                  <a:schemeClr val="dk1"/>
                </a:solidFill>
                <a:latin typeface="Tahoma"/>
                <a:ea typeface="Tahoma"/>
                <a:cs typeface="Tahoma"/>
                <a:sym typeface="Tahoma"/>
                <a:hlinkClick r:id="rId7">
                  <a:extLst>
                    <a:ext uri="{A12FA001-AC4F-418D-AE19-62706E023703}">
                      <ahyp:hlinkClr xmlns:ahyp="http://schemas.microsoft.com/office/drawing/2018/hyperlinkcolor" xmlns="" val="tx"/>
                    </a:ext>
                  </a:extLst>
                </a:hlinkClick>
              </a:rPr>
              <a:t>The second way to improve your grades is to take</a:t>
            </a:r>
            <a:endParaRPr/>
          </a:p>
          <a:p>
            <a:pPr marL="914400" marR="0" lvl="1" indent="-457200" algn="l" rtl="0">
              <a:lnSpc>
                <a:spcPct val="100000"/>
              </a:lnSpc>
              <a:spcBef>
                <a:spcPts val="0"/>
              </a:spcBef>
              <a:spcAft>
                <a:spcPts val="0"/>
              </a:spcAft>
              <a:buClr>
                <a:schemeClr val="folHlink"/>
              </a:buClr>
              <a:buSzPts val="2400"/>
              <a:buFont typeface="Tahoma"/>
              <a:buNone/>
            </a:pPr>
            <a:r>
              <a:rPr lang="en-US" sz="2400" b="0" i="0" u="sng" strike="noStrike" cap="none">
                <a:solidFill>
                  <a:schemeClr val="folHlink"/>
                </a:solidFill>
                <a:latin typeface="Tahoma"/>
                <a:ea typeface="Tahoma"/>
                <a:cs typeface="Tahoma"/>
                <a:sym typeface="Tahoma"/>
                <a:hlinkClick r:id="rId7">
                  <a:extLst>
                    <a:ext uri="{A12FA001-AC4F-418D-AE19-62706E023703}">
                      <ahyp:hlinkClr xmlns:ahyp="http://schemas.microsoft.com/office/drawing/2018/hyperlinkcolor" xmlns="" val="tx"/>
                    </a:ext>
                  </a:extLst>
                </a:hlinkClick>
              </a:rPr>
              <a:t>extensive lecture notes.</a:t>
            </a:r>
            <a:endParaRPr/>
          </a:p>
          <a:p>
            <a:pPr marL="457200" marR="0" lvl="0" indent="-45720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F.  </a:t>
            </a:r>
            <a:r>
              <a:rPr lang="en-US" sz="2400" b="0" i="0" u="sng">
                <a:solidFill>
                  <a:schemeClr val="dk1"/>
                </a:solidFill>
                <a:latin typeface="Tahoma"/>
                <a:ea typeface="Tahoma"/>
                <a:cs typeface="Tahoma"/>
                <a:sym typeface="Tahoma"/>
                <a:hlinkClick r:id="rId8">
                  <a:extLst>
                    <a:ext uri="{A12FA001-AC4F-418D-AE19-62706E023703}">
                      <ahyp:hlinkClr xmlns:ahyp="http://schemas.microsoft.com/office/drawing/2018/hyperlinkcolor" xmlns="" val="tx"/>
                    </a:ext>
                  </a:extLst>
                </a:hlinkClick>
              </a:rPr>
              <a:t>There are several steps you should take before putting your home on the market.</a:t>
            </a:r>
            <a:r>
              <a:rPr lang="en-US" sz="2400" b="0" i="0" u="none">
                <a:solidFill>
                  <a:schemeClr val="dk1"/>
                </a:solidFill>
                <a:latin typeface="Tahoma"/>
                <a:ea typeface="Tahoma"/>
                <a:cs typeface="Tahoma"/>
                <a:sym typeface="Tahoma"/>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2000"/>
                                        <p:tgtEl>
                                          <p:spTgt spid="299">
                                            <p:txEl>
                                              <p:pRg st="0" end="0"/>
                                            </p:txEl>
                                          </p:spTgt>
                                        </p:tgtEl>
                                      </p:cBhvr>
                                    </p:animEffect>
                                  </p:childTnLst>
                                </p:cTn>
                              </p:par>
                            </p:childTnLst>
                          </p:cTn>
                        </p:par>
                        <p:par>
                          <p:cTn id="8" fill="hold">
                            <p:stCondLst>
                              <p:cond delay="2000"/>
                            </p:stCondLst>
                            <p:childTnLst>
                              <p:par>
                                <p:cTn id="9" presetID="23" presetClass="entr" presetSubtype="16" fill="hold" nodeType="afterEffect">
                                  <p:stCondLst>
                                    <p:cond delay="2000"/>
                                  </p:stCondLst>
                                  <p:childTnLst>
                                    <p:set>
                                      <p:cBhvr>
                                        <p:cTn id="10" dur="1" fill="hold">
                                          <p:stCondLst>
                                            <p:cond delay="0"/>
                                          </p:stCondLst>
                                        </p:cTn>
                                        <p:tgtEl>
                                          <p:spTgt spid="300"/>
                                        </p:tgtEl>
                                        <p:attrNameLst>
                                          <p:attrName>style.visibility</p:attrName>
                                        </p:attrNameLst>
                                      </p:cBhvr>
                                      <p:to>
                                        <p:strVal val="visible"/>
                                      </p:to>
                                    </p:set>
                                    <p:anim calcmode="lin" valueType="num">
                                      <p:cBhvr additive="base">
                                        <p:cTn id="11" dur="2000"/>
                                        <p:tgtEl>
                                          <p:spTgt spid="300"/>
                                        </p:tgtEl>
                                        <p:attrNameLst>
                                          <p:attrName>ppt_w</p:attrName>
                                        </p:attrNameLst>
                                      </p:cBhvr>
                                      <p:tavLst>
                                        <p:tav tm="0">
                                          <p:val>
                                            <p:strVal val="0"/>
                                          </p:val>
                                        </p:tav>
                                        <p:tav tm="100000">
                                          <p:val>
                                            <p:strVal val="#ppt_w"/>
                                          </p:val>
                                        </p:tav>
                                      </p:tavLst>
                                    </p:anim>
                                    <p:anim calcmode="lin" valueType="num">
                                      <p:cBhvr additive="base">
                                        <p:cTn id="12" dur="2000"/>
                                        <p:tgtEl>
                                          <p:spTgt spid="3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p:nvPr/>
        </p:nvSpPr>
        <p:spPr>
          <a:xfrm>
            <a:off x="777875" y="3849687"/>
            <a:ext cx="7086600" cy="137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Yes, this sentence is general and suggests that specific reasons will be given as supporting details.</a:t>
            </a:r>
            <a:endParaRPr/>
          </a:p>
          <a:p>
            <a:pPr marL="0" marR="0" lvl="0" indent="0" algn="l" rtl="0">
              <a:lnSpc>
                <a:spcPct val="100000"/>
              </a:lnSpc>
              <a:spcBef>
                <a:spcPts val="120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It ends in the plural noun “reasons.”</a:t>
            </a:r>
            <a:endParaRPr/>
          </a:p>
        </p:txBody>
      </p:sp>
      <p:sp>
        <p:nvSpPr>
          <p:cNvPr id="311" name="Google Shape;311;p21"/>
          <p:cNvSpPr txBox="1"/>
          <p:nvPr/>
        </p:nvSpPr>
        <p:spPr>
          <a:xfrm>
            <a:off x="1143000" y="2438400"/>
            <a:ext cx="7010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ahoma"/>
              <a:buNone/>
            </a:pPr>
            <a:r>
              <a:rPr lang="en-US" sz="2400" b="0" i="0" u="sng">
                <a:solidFill>
                  <a:srgbClr val="000000"/>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Students go to college for many reasons.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2000"/>
                                        <p:tgtEl>
                                          <p:spTgt spid="3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p:nvPr/>
        </p:nvSpPr>
        <p:spPr>
          <a:xfrm>
            <a:off x="706437" y="4359275"/>
            <a:ext cx="7726362"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No, this statement is too specific.  It mentions a specific</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number of students.  It seems to be a detail.</a:t>
            </a:r>
            <a:endParaRPr/>
          </a:p>
        </p:txBody>
      </p:sp>
      <p:sp>
        <p:nvSpPr>
          <p:cNvPr id="319" name="Google Shape;319;p22"/>
          <p:cNvSpPr txBox="1"/>
          <p:nvPr/>
        </p:nvSpPr>
        <p:spPr>
          <a:xfrm>
            <a:off x="706437" y="2274887"/>
            <a:ext cx="8153400"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ahoma"/>
              <a:buNone/>
            </a:pPr>
            <a:r>
              <a:rPr lang="en-US" sz="2400" b="0" i="0" u="sng">
                <a:solidFill>
                  <a:srgbClr val="000000"/>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Twenty-five students reported having their books stolen last semester.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316"/>
                                        </p:tgtEl>
                                        <p:attrNameLst>
                                          <p:attrName>style.visibility</p:attrName>
                                        </p:attrNameLst>
                                      </p:cBhvr>
                                      <p:to>
                                        <p:strVal val="visible"/>
                                      </p:to>
                                    </p:set>
                                    <p:anim calcmode="lin" valueType="num">
                                      <p:cBhvr additive="base">
                                        <p:cTn id="7" dur="2000"/>
                                        <p:tgtEl>
                                          <p:spTgt spid="3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3"/>
          <p:cNvSpPr txBox="1"/>
          <p:nvPr/>
        </p:nvSpPr>
        <p:spPr>
          <a:xfrm>
            <a:off x="838200" y="3970337"/>
            <a:ext cx="76835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Yes, this sentence is general and suggests that specific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effects of smoking will be given as details to support it.</a:t>
            </a:r>
            <a:endParaRPr/>
          </a:p>
          <a:p>
            <a:pPr marL="0" marR="0" lvl="0" indent="0" algn="l" rtl="0">
              <a:lnSpc>
                <a:spcPct val="100000"/>
              </a:lnSpc>
              <a:spcBef>
                <a:spcPts val="0"/>
              </a:spcBef>
              <a:spcAft>
                <a:spcPts val="0"/>
              </a:spcAft>
              <a:buClr>
                <a:schemeClr val="dk1"/>
              </a:buClr>
              <a:buSzPts val="2400"/>
              <a:buFont typeface="Tahoma"/>
              <a:buNone/>
            </a:pPr>
            <a:endParaRPr sz="24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The sentence ends with a plural noun, “effects.”</a:t>
            </a:r>
            <a:endParaRPr/>
          </a:p>
        </p:txBody>
      </p:sp>
      <p:pic>
        <p:nvPicPr>
          <p:cNvPr id="327" name="Google Shape;327;p23" descr="smoking_no_lg_clr"/>
          <p:cNvPicPr preferRelativeResize="0"/>
          <p:nvPr/>
        </p:nvPicPr>
        <p:blipFill rotWithShape="1">
          <a:blip r:embed="rId3">
            <a:alphaModFix/>
          </a:blip>
          <a:srcRect/>
          <a:stretch/>
        </p:blipFill>
        <p:spPr>
          <a:xfrm>
            <a:off x="3581400" y="4419600"/>
            <a:ext cx="1609725" cy="1381125"/>
          </a:xfrm>
          <a:prstGeom prst="rect">
            <a:avLst/>
          </a:prstGeom>
          <a:noFill/>
          <a:ln>
            <a:noFill/>
          </a:ln>
        </p:spPr>
      </p:pic>
      <p:sp>
        <p:nvSpPr>
          <p:cNvPr id="328" name="Google Shape;328;p23"/>
          <p:cNvSpPr txBox="1"/>
          <p:nvPr/>
        </p:nvSpPr>
        <p:spPr>
          <a:xfrm>
            <a:off x="820737" y="2209800"/>
            <a:ext cx="7789862"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sng">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For smokers and their families, smoking has many </a:t>
            </a:r>
            <a:endParaRPr/>
          </a:p>
          <a:p>
            <a:pPr marL="457200" marR="0" lvl="1" indent="0" algn="l" rtl="0">
              <a:lnSpc>
                <a:spcPct val="100000"/>
              </a:lnSpc>
              <a:spcBef>
                <a:spcPts val="0"/>
              </a:spcBef>
              <a:spcAft>
                <a:spcPts val="0"/>
              </a:spcAft>
              <a:buClr>
                <a:schemeClr val="dk1"/>
              </a:buClr>
              <a:buSzPts val="2400"/>
              <a:buFont typeface="Tahoma"/>
              <a:buNone/>
            </a:pPr>
            <a:r>
              <a:rPr lang="en-US" sz="2400" b="0" i="0" u="sng" strike="noStrike" cap="none">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negative health effects.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2000"/>
                                        <p:tgtEl>
                                          <p:spTgt spid="324"/>
                                        </p:tgtEl>
                                        <p:attrNameLst>
                                          <p:attrName>ppt_x</p:attrName>
                                        </p:attrNameLst>
                                      </p:cBhvr>
                                      <p:tavLst>
                                        <p:tav tm="0">
                                          <p:val>
                                            <p:strVal val="#ppt_x+1"/>
                                          </p:val>
                                        </p:tav>
                                        <p:tav tm="100000">
                                          <p:val>
                                            <p:strVal val="#ppt_x"/>
                                          </p:val>
                                        </p:tav>
                                      </p:tavLst>
                                    </p:anim>
                                  </p:childTnLst>
                                </p:cTn>
                              </p:par>
                            </p:childTnLst>
                          </p:cTn>
                        </p:par>
                        <p:par>
                          <p:cTn id="8" fill="hold">
                            <p:stCondLst>
                              <p:cond delay="3000"/>
                            </p:stCondLst>
                            <p:childTnLst>
                              <p:par>
                                <p:cTn id="9" presetID="1" presetClass="entr" presetSubtype="0" fill="hold" nodeType="afterEffect">
                                  <p:stCondLst>
                                    <p:cond delay="2500"/>
                                  </p:stCondLst>
                                  <p:childTnLst>
                                    <p:set>
                                      <p:cBhvr>
                                        <p:cTn id="10"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hlink"/>
              </a:buClr>
              <a:buSzPts val="3600"/>
              <a:buFont typeface="Tahoma"/>
              <a:buNone/>
            </a:pPr>
            <a:r>
              <a:rPr lang="en-US" sz="3600" b="0" i="0" u="none">
                <a:solidFill>
                  <a:schemeClr val="hlink"/>
                </a:solidFill>
                <a:latin typeface="Tahoma"/>
                <a:ea typeface="Tahoma"/>
                <a:cs typeface="Tahoma"/>
                <a:sym typeface="Tahoma"/>
              </a:rPr>
              <a:t/>
            </a:r>
            <a:br>
              <a:rPr lang="en-US" sz="3600" b="0" i="0" u="none">
                <a:solidFill>
                  <a:schemeClr val="hlink"/>
                </a:solidFill>
                <a:latin typeface="Tahoma"/>
                <a:ea typeface="Tahoma"/>
                <a:cs typeface="Tahoma"/>
                <a:sym typeface="Tahoma"/>
              </a:rPr>
            </a:br>
            <a:r>
              <a:rPr lang="en-US" sz="4400" b="0" i="0" u="none">
                <a:solidFill>
                  <a:schemeClr val="hlink"/>
                </a:solidFill>
                <a:latin typeface="Tahoma"/>
                <a:ea typeface="Tahoma"/>
                <a:cs typeface="Tahoma"/>
                <a:sym typeface="Tahoma"/>
              </a:rPr>
              <a:t>      </a:t>
            </a:r>
            <a:br>
              <a:rPr lang="en-US" sz="4400" b="0" i="0" u="none">
                <a:solidFill>
                  <a:schemeClr val="hlink"/>
                </a:solidFill>
                <a:latin typeface="Tahoma"/>
                <a:ea typeface="Tahoma"/>
                <a:cs typeface="Tahoma"/>
                <a:sym typeface="Tahoma"/>
              </a:rPr>
            </a:br>
            <a:r>
              <a:rPr lang="en-US" sz="3600" b="0" i="0" u="none">
                <a:solidFill>
                  <a:schemeClr val="hlink"/>
                </a:solidFill>
                <a:latin typeface="Tahoma"/>
                <a:ea typeface="Tahoma"/>
                <a:cs typeface="Tahoma"/>
                <a:sym typeface="Tahoma"/>
              </a:rPr>
              <a:t>These are the essential parts in</a:t>
            </a:r>
            <a:br>
              <a:rPr lang="en-US" sz="3600" b="0" i="0" u="none">
                <a:solidFill>
                  <a:schemeClr val="hlink"/>
                </a:solidFill>
                <a:latin typeface="Tahoma"/>
                <a:ea typeface="Tahoma"/>
                <a:cs typeface="Tahoma"/>
                <a:sym typeface="Tahoma"/>
              </a:rPr>
            </a:br>
            <a:r>
              <a:rPr lang="en-US" sz="3600" b="0" i="0" u="none">
                <a:solidFill>
                  <a:schemeClr val="hlink"/>
                </a:solidFill>
                <a:latin typeface="Tahoma"/>
                <a:ea typeface="Tahoma"/>
                <a:cs typeface="Tahoma"/>
                <a:sym typeface="Tahoma"/>
              </a:rPr>
              <a:t>              paragraphs.</a:t>
            </a:r>
            <a:endParaRPr/>
          </a:p>
        </p:txBody>
      </p:sp>
      <p:sp>
        <p:nvSpPr>
          <p:cNvPr id="139" name="Google Shape;139;p3"/>
          <p:cNvSpPr txBox="1"/>
          <p:nvPr/>
        </p:nvSpPr>
        <p:spPr>
          <a:xfrm>
            <a:off x="898525" y="2419350"/>
            <a:ext cx="3338512" cy="2592387"/>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chemeClr val="folHlink"/>
              </a:buClr>
              <a:buSzPts val="2800"/>
              <a:buFont typeface="Noto Sans Symbols"/>
              <a:buChar char="✔"/>
            </a:pPr>
            <a:r>
              <a:rPr lang="en-US" sz="2800" b="0" i="0" u="none">
                <a:solidFill>
                  <a:schemeClr val="dk1"/>
                </a:solidFill>
                <a:latin typeface="Tahoma"/>
                <a:ea typeface="Tahoma"/>
                <a:cs typeface="Tahoma"/>
                <a:sym typeface="Tahoma"/>
              </a:rPr>
              <a:t>Topics</a:t>
            </a:r>
            <a:endParaRPr/>
          </a:p>
          <a:p>
            <a:pPr marL="0" marR="0" lvl="0" indent="0" algn="l" rtl="0">
              <a:lnSpc>
                <a:spcPct val="100000"/>
              </a:lnSpc>
              <a:spcBef>
                <a:spcPts val="0"/>
              </a:spcBef>
              <a:spcAft>
                <a:spcPts val="0"/>
              </a:spcAft>
              <a:buClr>
                <a:schemeClr val="dk1"/>
              </a:buClr>
              <a:buSzPts val="2800"/>
              <a:buFont typeface="Tahoma"/>
              <a:buNone/>
            </a:pPr>
            <a:endParaRPr sz="2800" b="0" i="0" u="none">
              <a:solidFill>
                <a:schemeClr val="dk1"/>
              </a:solidFill>
              <a:latin typeface="Tahoma"/>
              <a:ea typeface="Tahoma"/>
              <a:cs typeface="Tahoma"/>
              <a:sym typeface="Tahoma"/>
            </a:endParaRPr>
          </a:p>
          <a:p>
            <a:pPr marL="0" marR="0" lvl="0" indent="-177800" algn="l" rtl="0">
              <a:lnSpc>
                <a:spcPct val="100000"/>
              </a:lnSpc>
              <a:spcBef>
                <a:spcPts val="0"/>
              </a:spcBef>
              <a:spcAft>
                <a:spcPts val="0"/>
              </a:spcAft>
              <a:buClr>
                <a:schemeClr val="folHlink"/>
              </a:buClr>
              <a:buSzPts val="2800"/>
              <a:buFont typeface="Noto Sans Symbols"/>
              <a:buChar char="✔"/>
            </a:pPr>
            <a:r>
              <a:rPr lang="en-US" sz="2800" b="0" i="0" u="none">
                <a:solidFill>
                  <a:schemeClr val="dk1"/>
                </a:solidFill>
                <a:latin typeface="Tahoma"/>
                <a:ea typeface="Tahoma"/>
                <a:cs typeface="Tahoma"/>
                <a:sym typeface="Tahoma"/>
              </a:rPr>
              <a:t>Main Ideas</a:t>
            </a:r>
            <a:endParaRPr/>
          </a:p>
          <a:p>
            <a:pPr marL="0" marR="0" lvl="0" indent="0" algn="l" rtl="0">
              <a:lnSpc>
                <a:spcPct val="100000"/>
              </a:lnSpc>
              <a:spcBef>
                <a:spcPts val="0"/>
              </a:spcBef>
              <a:spcAft>
                <a:spcPts val="0"/>
              </a:spcAft>
              <a:buClr>
                <a:schemeClr val="folHlink"/>
              </a:buClr>
              <a:buSzPts val="2800"/>
              <a:buFont typeface="Noto Sans Symbols"/>
              <a:buNone/>
            </a:pPr>
            <a:endParaRPr sz="2800" b="0" i="0" u="none">
              <a:solidFill>
                <a:schemeClr val="dk1"/>
              </a:solidFill>
              <a:latin typeface="Tahoma"/>
              <a:ea typeface="Tahoma"/>
              <a:cs typeface="Tahoma"/>
              <a:sym typeface="Tahoma"/>
            </a:endParaRPr>
          </a:p>
          <a:p>
            <a:pPr marL="0" marR="0" lvl="0" indent="-177800" algn="l" rtl="0">
              <a:lnSpc>
                <a:spcPct val="100000"/>
              </a:lnSpc>
              <a:spcBef>
                <a:spcPts val="0"/>
              </a:spcBef>
              <a:spcAft>
                <a:spcPts val="0"/>
              </a:spcAft>
              <a:buClr>
                <a:schemeClr val="folHlink"/>
              </a:buClr>
              <a:buSzPts val="2800"/>
              <a:buFont typeface="Noto Sans Symbols"/>
              <a:buChar char="✔"/>
            </a:pPr>
            <a:r>
              <a:rPr lang="en-US" sz="2800" b="0" i="0" u="none">
                <a:solidFill>
                  <a:schemeClr val="dk1"/>
                </a:solidFill>
                <a:latin typeface="Tahoma"/>
                <a:ea typeface="Tahoma"/>
                <a:cs typeface="Tahoma"/>
                <a:sym typeface="Tahoma"/>
              </a:rPr>
              <a:t>Supporting Details</a:t>
            </a:r>
            <a:endParaRPr/>
          </a:p>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2000"/>
                                        <p:tgtEl>
                                          <p:spTgt spid="138"/>
                                        </p:tgtEl>
                                        <p:attrNameLst>
                                          <p:attrName>ppt_w</p:attrName>
                                        </p:attrNameLst>
                                      </p:cBhvr>
                                      <p:tavLst>
                                        <p:tav tm="0">
                                          <p:val>
                                            <p:strVal val="0"/>
                                          </p:val>
                                        </p:tav>
                                        <p:tav tm="100000">
                                          <p:val>
                                            <p:strVal val="#ppt_w"/>
                                          </p:val>
                                        </p:tav>
                                      </p:tavLst>
                                    </p:anim>
                                    <p:anim calcmode="lin" valueType="num">
                                      <p:cBhvr additive="base">
                                        <p:cTn id="8" dur="2000"/>
                                        <p:tgtEl>
                                          <p:spTgt spid="138"/>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139"/>
                                        </p:tgtEl>
                                        <p:attrNameLst>
                                          <p:attrName>style.visibility</p:attrName>
                                        </p:attrNameLst>
                                      </p:cBhvr>
                                      <p:to>
                                        <p:strVal val="visible"/>
                                      </p:to>
                                    </p:set>
                                    <p:anim calcmode="lin" valueType="num">
                                      <p:cBhvr additive="base">
                                        <p:cTn id="12" dur="5000"/>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990600" y="3492500"/>
            <a:ext cx="7815262" cy="191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Correct!  The statement indicates that some specific</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precautions against burglars will be listed and discussed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as supporting details.</a:t>
            </a:r>
            <a:endParaRPr/>
          </a:p>
          <a:p>
            <a:pPr marL="0" marR="0" lvl="0" indent="0" algn="l" rtl="0">
              <a:lnSpc>
                <a:spcPct val="100000"/>
              </a:lnSpc>
              <a:spcBef>
                <a:spcPts val="0"/>
              </a:spcBef>
              <a:spcAft>
                <a:spcPts val="0"/>
              </a:spcAft>
              <a:buClr>
                <a:schemeClr val="dk1"/>
              </a:buClr>
              <a:buSzPts val="2400"/>
              <a:buFont typeface="Tahoma"/>
              <a:buNone/>
            </a:pPr>
            <a:endParaRPr sz="24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It ends with the plural word “precautions.”</a:t>
            </a:r>
            <a:endParaRPr/>
          </a:p>
        </p:txBody>
      </p:sp>
      <p:sp>
        <p:nvSpPr>
          <p:cNvPr id="336" name="Google Shape;336;p24"/>
          <p:cNvSpPr txBox="1"/>
          <p:nvPr/>
        </p:nvSpPr>
        <p:spPr>
          <a:xfrm>
            <a:off x="990600" y="2017712"/>
            <a:ext cx="7815262"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sng">
                <a:solidFill>
                  <a:schemeClr val="dk1"/>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You can protect your home from burglary by taking</a:t>
            </a:r>
            <a:endParaRPr/>
          </a:p>
          <a:p>
            <a:pPr marL="457200" marR="0" lvl="1" indent="0" algn="l" rtl="0">
              <a:lnSpc>
                <a:spcPct val="100000"/>
              </a:lnSpc>
              <a:spcBef>
                <a:spcPts val="0"/>
              </a:spcBef>
              <a:spcAft>
                <a:spcPts val="0"/>
              </a:spcAft>
              <a:buClr>
                <a:schemeClr val="folHlink"/>
              </a:buClr>
              <a:buSzPts val="2400"/>
              <a:buFont typeface="Tahoma"/>
              <a:buNone/>
            </a:pPr>
            <a:r>
              <a:rPr lang="en-US" sz="2400" b="0" i="0" u="sng" strike="noStrike" cap="none">
                <a:solidFill>
                  <a:schemeClr val="folHlink"/>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several precautions.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000"/>
                                  </p:stCondLst>
                                  <p:childTnLst>
                                    <p:set>
                                      <p:cBhvr>
                                        <p:cTn id="6" dur="1" fill="hold">
                                          <p:stCondLst>
                                            <p:cond delay="0"/>
                                          </p:stCondLst>
                                        </p:cTn>
                                        <p:tgtEl>
                                          <p:spTgt spid="333"/>
                                        </p:tgtEl>
                                        <p:attrNameLst>
                                          <p:attrName>style.visibility</p:attrName>
                                        </p:attrNameLst>
                                      </p:cBhvr>
                                      <p:to>
                                        <p:strVal val="visible"/>
                                      </p:to>
                                    </p:set>
                                    <p:anim calcmode="lin" valueType="num">
                                      <p:cBhvr additive="base">
                                        <p:cTn id="7" dur="2000"/>
                                        <p:tgtEl>
                                          <p:spTgt spid="3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5"/>
          <p:cNvSpPr txBox="1"/>
          <p:nvPr/>
        </p:nvSpPr>
        <p:spPr>
          <a:xfrm>
            <a:off x="993775" y="3173412"/>
            <a:ext cx="7467600" cy="2465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No, this sentence appears to be a specific detail.  The word “second” suggests that a first detail has already been given and a third will likely follow it.</a:t>
            </a:r>
            <a:endParaRPr/>
          </a:p>
          <a:p>
            <a:pPr marL="0" marR="0" lvl="0" indent="0" algn="l" rtl="0">
              <a:lnSpc>
                <a:spcPct val="100000"/>
              </a:lnSpc>
              <a:spcBef>
                <a:spcPts val="120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You should be careful.  The sentence ends in the plural word “notes,” but that is not always proof the sentence is a general one.</a:t>
            </a:r>
            <a:endParaRPr/>
          </a:p>
        </p:txBody>
      </p:sp>
      <p:sp>
        <p:nvSpPr>
          <p:cNvPr id="344" name="Google Shape;344;p25"/>
          <p:cNvSpPr txBox="1"/>
          <p:nvPr/>
        </p:nvSpPr>
        <p:spPr>
          <a:xfrm>
            <a:off x="914400" y="2057400"/>
            <a:ext cx="7772400" cy="830262"/>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dk1"/>
              </a:buClr>
              <a:buSzPts val="2400"/>
              <a:buFont typeface="Tahoma"/>
              <a:buNone/>
            </a:pPr>
            <a:r>
              <a:rPr lang="en-US" sz="2400" b="0" i="0" u="sng" dirty="0">
                <a:solidFill>
                  <a:schemeClr val="dk1"/>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The second way to improve your grades is to take</a:t>
            </a:r>
            <a:r>
              <a:rPr lang="en-US" dirty="0">
                <a:ea typeface="Tahoma"/>
              </a:rPr>
              <a:t> </a:t>
            </a:r>
            <a:r>
              <a:rPr lang="en-US" sz="2400" b="0" i="0" u="sng" strike="noStrike" cap="none" dirty="0">
                <a:solidFill>
                  <a:schemeClr val="folHlink"/>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extensive lecture notes.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341"/>
                                        </p:tgtEl>
                                        <p:attrNameLst>
                                          <p:attrName>style.visibility</p:attrName>
                                        </p:attrNameLst>
                                      </p:cBhvr>
                                      <p:to>
                                        <p:strVal val="visible"/>
                                      </p:to>
                                    </p:set>
                                    <p:anim calcmode="lin" valueType="num">
                                      <p:cBhvr additive="base">
                                        <p:cTn id="7" dur="3000"/>
                                        <p:tgtEl>
                                          <p:spTgt spid="3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p:nvPr/>
        </p:nvSpPr>
        <p:spPr>
          <a:xfrm>
            <a:off x="657225" y="3033712"/>
            <a:ext cx="7572375" cy="2465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Yes, this statement mentions “steps” and indicates that the paragraph that includes it will provide specific steps for the home seller to take.</a:t>
            </a:r>
            <a:endParaRPr dirty="0"/>
          </a:p>
          <a:p>
            <a:pPr marL="0" marR="0" lvl="0" indent="0" algn="l" rtl="0">
              <a:lnSpc>
                <a:spcPct val="100000"/>
              </a:lnSpc>
              <a:spcBef>
                <a:spcPts val="120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This time the plural word “steps” is not at the end of the sentence, but it does point to specific details to follow.</a:t>
            </a:r>
            <a:endParaRPr dirty="0"/>
          </a:p>
        </p:txBody>
      </p:sp>
      <p:pic>
        <p:nvPicPr>
          <p:cNvPr id="352" name="Google Shape;352;p26" descr="real_estate_agent_open_house_sign_lg_clr"/>
          <p:cNvPicPr preferRelativeResize="0"/>
          <p:nvPr/>
        </p:nvPicPr>
        <p:blipFill rotWithShape="1">
          <a:blip r:embed="rId3">
            <a:alphaModFix/>
          </a:blip>
          <a:srcRect/>
          <a:stretch/>
        </p:blipFill>
        <p:spPr>
          <a:xfrm>
            <a:off x="7467600" y="400050"/>
            <a:ext cx="1457325" cy="1781175"/>
          </a:xfrm>
          <a:prstGeom prst="rect">
            <a:avLst/>
          </a:prstGeom>
          <a:noFill/>
          <a:ln>
            <a:noFill/>
          </a:ln>
        </p:spPr>
      </p:pic>
      <p:sp>
        <p:nvSpPr>
          <p:cNvPr id="353" name="Google Shape;353;p26"/>
          <p:cNvSpPr txBox="1"/>
          <p:nvPr/>
        </p:nvSpPr>
        <p:spPr>
          <a:xfrm>
            <a:off x="533400" y="2057400"/>
            <a:ext cx="784860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sng">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There are several steps you should take before putting your home on the market.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49"/>
                                        </p:tgtEl>
                                        <p:attrNameLst>
                                          <p:attrName>style.visibility</p:attrName>
                                        </p:attrNameLst>
                                      </p:cBhvr>
                                      <p:to>
                                        <p:strVal val="visible"/>
                                      </p:to>
                                    </p:set>
                                    <p:anim calcmode="lin" valueType="num">
                                      <p:cBhvr additive="base">
                                        <p:cTn id="7" dur="3000"/>
                                        <p:tgtEl>
                                          <p:spTgt spid="349"/>
                                        </p:tgtEl>
                                        <p:attrNameLst>
                                          <p:attrName>ppt_y</p:attrName>
                                        </p:attrNameLst>
                                      </p:cBhvr>
                                      <p:tavLst>
                                        <p:tav tm="0">
                                          <p:val>
                                            <p:strVal val="#ppt_y+1"/>
                                          </p:val>
                                        </p:tav>
                                        <p:tav tm="100000">
                                          <p:val>
                                            <p:strVal val="#ppt_y"/>
                                          </p:val>
                                        </p:tav>
                                      </p:tavLst>
                                    </p:anim>
                                  </p:childTnLst>
                                </p:cTn>
                              </p:par>
                            </p:childTnLst>
                          </p:cTn>
                        </p:par>
                        <p:par>
                          <p:cTn id="8" fill="hold">
                            <p:stCondLst>
                              <p:cond delay="3000"/>
                            </p:stCondLst>
                            <p:childTnLst>
                              <p:par>
                                <p:cTn id="9" presetID="23" presetClass="entr" presetSubtype="16" fill="hold" nodeType="afterEffect">
                                  <p:stCondLst>
                                    <p:cond delay="0"/>
                                  </p:stCondLst>
                                  <p:childTnLst>
                                    <p:set>
                                      <p:cBhvr>
                                        <p:cTn id="10" dur="1" fill="hold">
                                          <p:stCondLst>
                                            <p:cond delay="0"/>
                                          </p:stCondLst>
                                        </p:cTn>
                                        <p:tgtEl>
                                          <p:spTgt spid="352"/>
                                        </p:tgtEl>
                                        <p:attrNameLst>
                                          <p:attrName>style.visibility</p:attrName>
                                        </p:attrNameLst>
                                      </p:cBhvr>
                                      <p:to>
                                        <p:strVal val="visible"/>
                                      </p:to>
                                    </p:set>
                                    <p:anim calcmode="lin" valueType="num">
                                      <p:cBhvr additive="base">
                                        <p:cTn id="11" dur="2000"/>
                                        <p:tgtEl>
                                          <p:spTgt spid="352"/>
                                        </p:tgtEl>
                                        <p:attrNameLst>
                                          <p:attrName>ppt_w</p:attrName>
                                        </p:attrNameLst>
                                      </p:cBhvr>
                                      <p:tavLst>
                                        <p:tav tm="0">
                                          <p:val>
                                            <p:strVal val="0"/>
                                          </p:val>
                                        </p:tav>
                                        <p:tav tm="100000">
                                          <p:val>
                                            <p:strVal val="#ppt_w"/>
                                          </p:val>
                                        </p:tav>
                                      </p:tavLst>
                                    </p:anim>
                                    <p:anim calcmode="lin" valueType="num">
                                      <p:cBhvr additive="base">
                                        <p:cTn id="12" dur="2000"/>
                                        <p:tgtEl>
                                          <p:spTgt spid="3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7"/>
          <p:cNvSpPr txBox="1">
            <a:spLocks noGrp="1"/>
          </p:cNvSpPr>
          <p:nvPr>
            <p:ph type="title"/>
          </p:nvPr>
        </p:nvSpPr>
        <p:spPr>
          <a:xfrm>
            <a:off x="1150937" y="617537"/>
            <a:ext cx="7993062"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Tahoma"/>
              <a:buNone/>
            </a:pPr>
            <a:r>
              <a:rPr lang="en-US" sz="3600" b="0" i="0" u="none">
                <a:solidFill>
                  <a:schemeClr val="dk2"/>
                </a:solidFill>
                <a:latin typeface="Tahoma"/>
                <a:ea typeface="Tahoma"/>
                <a:cs typeface="Tahoma"/>
                <a:sym typeface="Tahoma"/>
              </a:rPr>
              <a:t>A Topic Sentence May Be Thought </a:t>
            </a:r>
            <a:br>
              <a:rPr lang="en-US" sz="3600" b="0" i="0" u="none">
                <a:solidFill>
                  <a:schemeClr val="dk2"/>
                </a:solidFill>
                <a:latin typeface="Tahoma"/>
                <a:ea typeface="Tahoma"/>
                <a:cs typeface="Tahoma"/>
                <a:sym typeface="Tahoma"/>
              </a:rPr>
            </a:br>
            <a:r>
              <a:rPr lang="en-US" sz="3600" b="0" i="0" u="none">
                <a:solidFill>
                  <a:schemeClr val="dk2"/>
                </a:solidFill>
                <a:latin typeface="Tahoma"/>
                <a:ea typeface="Tahoma"/>
                <a:cs typeface="Tahoma"/>
                <a:sym typeface="Tahoma"/>
              </a:rPr>
              <a:t>   of as an “Umbrella” Statement</a:t>
            </a:r>
            <a:r>
              <a:rPr lang="en-US" sz="4000" b="0" i="0" u="none">
                <a:solidFill>
                  <a:schemeClr val="dk2"/>
                </a:solidFill>
                <a:latin typeface="Tahoma"/>
                <a:ea typeface="Tahoma"/>
                <a:cs typeface="Tahoma"/>
                <a:sym typeface="Tahoma"/>
              </a:rPr>
              <a:t> </a:t>
            </a:r>
            <a:endParaRPr/>
          </a:p>
        </p:txBody>
      </p:sp>
      <p:pic>
        <p:nvPicPr>
          <p:cNvPr id="360" name="Google Shape;360;p27" descr="MCj03558510000[1]"/>
          <p:cNvPicPr preferRelativeResize="0"/>
          <p:nvPr/>
        </p:nvPicPr>
        <p:blipFill rotWithShape="1">
          <a:blip r:embed="rId3">
            <a:alphaModFix/>
          </a:blip>
          <a:srcRect/>
          <a:stretch/>
        </p:blipFill>
        <p:spPr>
          <a:xfrm>
            <a:off x="2667000" y="2133600"/>
            <a:ext cx="3025775" cy="3359150"/>
          </a:xfrm>
          <a:prstGeom prst="rect">
            <a:avLst/>
          </a:prstGeom>
          <a:noFill/>
          <a:ln>
            <a:noFill/>
          </a:ln>
        </p:spPr>
      </p:pic>
      <p:sp>
        <p:nvSpPr>
          <p:cNvPr id="361" name="Google Shape;361;p27"/>
          <p:cNvSpPr txBox="1"/>
          <p:nvPr/>
        </p:nvSpPr>
        <p:spPr>
          <a:xfrm>
            <a:off x="2727325" y="4495800"/>
            <a:ext cx="26066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supporting details</a:t>
            </a:r>
            <a:endParaRPr/>
          </a:p>
        </p:txBody>
      </p:sp>
      <p:sp>
        <p:nvSpPr>
          <p:cNvPr id="362" name="Google Shape;362;p27"/>
          <p:cNvSpPr txBox="1"/>
          <p:nvPr/>
        </p:nvSpPr>
        <p:spPr>
          <a:xfrm>
            <a:off x="609600" y="5595937"/>
            <a:ext cx="8158162"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The other sentences are covered or included under the</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heading of the main idea.  Supporting details explain,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prove, or give specific information about the main idea.</a:t>
            </a:r>
            <a:endParaRPr/>
          </a:p>
        </p:txBody>
      </p:sp>
      <p:sp>
        <p:nvSpPr>
          <p:cNvPr id="363" name="Google Shape;363;p27"/>
          <p:cNvSpPr txBox="1"/>
          <p:nvPr/>
        </p:nvSpPr>
        <p:spPr>
          <a:xfrm>
            <a:off x="3565525" y="3005137"/>
            <a:ext cx="15176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ahoma"/>
              <a:buNone/>
            </a:pPr>
            <a:r>
              <a:rPr lang="en-US" sz="2400" b="0" i="0" u="none">
                <a:solidFill>
                  <a:schemeClr val="folHlink"/>
                </a:solidFill>
                <a:latin typeface="Tahoma"/>
                <a:ea typeface="Tahoma"/>
                <a:cs typeface="Tahoma"/>
                <a:sym typeface="Tahoma"/>
              </a:rPr>
              <a:t>Main Idea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2000"/>
                                        <p:tgtEl>
                                          <p:spTgt spid="359"/>
                                        </p:tgtEl>
                                      </p:cBhvr>
                                    </p:animEffect>
                                  </p:childTnLst>
                                </p:cTn>
                              </p:par>
                            </p:childTnLst>
                          </p:cTn>
                        </p:par>
                        <p:par>
                          <p:cTn id="8" fill="hold">
                            <p:stCondLst>
                              <p:cond delay="2000"/>
                            </p:stCondLst>
                            <p:childTnLst>
                              <p:par>
                                <p:cTn id="9" presetID="1" presetClass="entr" presetSubtype="0" fill="hold" nodeType="afterEffect">
                                  <p:stCondLst>
                                    <p:cond delay="4000"/>
                                  </p:stCondLst>
                                  <p:childTnLst>
                                    <p:set>
                                      <p:cBhvr>
                                        <p:cTn id="10" dur="1" fill="hold">
                                          <p:stCondLst>
                                            <p:cond delay="0"/>
                                          </p:stCondLst>
                                        </p:cTn>
                                        <p:tgtEl>
                                          <p:spTgt spid="360"/>
                                        </p:tgtEl>
                                        <p:attrNameLst>
                                          <p:attrName>style.visibility</p:attrName>
                                        </p:attrNameLst>
                                      </p:cBhvr>
                                      <p:to>
                                        <p:strVal val="visible"/>
                                      </p:to>
                                    </p:set>
                                  </p:childTnLst>
                                </p:cTn>
                              </p:par>
                            </p:childTnLst>
                          </p:cTn>
                        </p:par>
                        <p:par>
                          <p:cTn id="11" fill="hold">
                            <p:stCondLst>
                              <p:cond delay="2001"/>
                            </p:stCondLst>
                            <p:childTnLst>
                              <p:par>
                                <p:cTn id="12" presetID="1" presetClass="entr" presetSubtype="0" fill="hold" nodeType="afterEffect">
                                  <p:stCondLst>
                                    <p:cond delay="0"/>
                                  </p:stCondLst>
                                  <p:childTnLst>
                                    <p:set>
                                      <p:cBhvr>
                                        <p:cTn id="13" dur="1" fill="hold">
                                          <p:stCondLst>
                                            <p:cond delay="0"/>
                                          </p:stCondLst>
                                        </p:cTn>
                                        <p:tgtEl>
                                          <p:spTgt spid="363"/>
                                        </p:tgtEl>
                                        <p:attrNameLst>
                                          <p:attrName>style.visibility</p:attrName>
                                        </p:attrNameLst>
                                      </p:cBhvr>
                                      <p:to>
                                        <p:strVal val="visible"/>
                                      </p:to>
                                    </p:set>
                                  </p:childTnLst>
                                </p:cTn>
                              </p:par>
                            </p:childTnLst>
                          </p:cTn>
                        </p:par>
                        <p:par>
                          <p:cTn id="14" fill="hold">
                            <p:stCondLst>
                              <p:cond delay="2002"/>
                            </p:stCondLst>
                            <p:childTnLst>
                              <p:par>
                                <p:cTn id="15" presetID="23" presetClass="entr" presetSubtype="16" fill="hold" nodeType="afterEffect">
                                  <p:stCondLst>
                                    <p:cond delay="1000"/>
                                  </p:stCondLst>
                                  <p:childTnLst>
                                    <p:set>
                                      <p:cBhvr>
                                        <p:cTn id="16" dur="1" fill="hold">
                                          <p:stCondLst>
                                            <p:cond delay="0"/>
                                          </p:stCondLst>
                                        </p:cTn>
                                        <p:tgtEl>
                                          <p:spTgt spid="361"/>
                                        </p:tgtEl>
                                        <p:attrNameLst>
                                          <p:attrName>style.visibility</p:attrName>
                                        </p:attrNameLst>
                                      </p:cBhvr>
                                      <p:to>
                                        <p:strVal val="visible"/>
                                      </p:to>
                                    </p:set>
                                    <p:anim calcmode="lin" valueType="num">
                                      <p:cBhvr additive="base">
                                        <p:cTn id="17" dur="2000"/>
                                        <p:tgtEl>
                                          <p:spTgt spid="361"/>
                                        </p:tgtEl>
                                        <p:attrNameLst>
                                          <p:attrName>ppt_w</p:attrName>
                                        </p:attrNameLst>
                                      </p:cBhvr>
                                      <p:tavLst>
                                        <p:tav tm="0">
                                          <p:val>
                                            <p:strVal val="0"/>
                                          </p:val>
                                        </p:tav>
                                        <p:tav tm="100000">
                                          <p:val>
                                            <p:strVal val="#ppt_w"/>
                                          </p:val>
                                        </p:tav>
                                      </p:tavLst>
                                    </p:anim>
                                    <p:anim calcmode="lin" valueType="num">
                                      <p:cBhvr additive="base">
                                        <p:cTn id="18" dur="2000"/>
                                        <p:tgtEl>
                                          <p:spTgt spid="361"/>
                                        </p:tgtEl>
                                        <p:attrNameLst>
                                          <p:attrName>ppt_h</p:attrName>
                                        </p:attrNameLst>
                                      </p:cBhvr>
                                      <p:tavLst>
                                        <p:tav tm="0">
                                          <p:val>
                                            <p:strVal val="0"/>
                                          </p:val>
                                        </p:tav>
                                        <p:tav tm="100000">
                                          <p:val>
                                            <p:strVal val="#ppt_h"/>
                                          </p:val>
                                        </p:tav>
                                      </p:tavLst>
                                    </p:anim>
                                  </p:childTnLst>
                                </p:cTn>
                              </p:par>
                            </p:childTnLst>
                          </p:cTn>
                        </p:par>
                        <p:par>
                          <p:cTn id="19" fill="hold">
                            <p:stCondLst>
                              <p:cond delay="4002"/>
                            </p:stCondLst>
                            <p:childTnLst>
                              <p:par>
                                <p:cTn id="20" presetID="10" presetClass="entr" presetSubtype="0" fill="hold" nodeType="afterEffect">
                                  <p:stCondLst>
                                    <p:cond delay="4000"/>
                                  </p:stCondLst>
                                  <p:childTnLst>
                                    <p:set>
                                      <p:cBhvr>
                                        <p:cTn id="21" dur="1" fill="hold">
                                          <p:stCondLst>
                                            <p:cond delay="0"/>
                                          </p:stCondLst>
                                        </p:cTn>
                                        <p:tgtEl>
                                          <p:spTgt spid="362"/>
                                        </p:tgtEl>
                                        <p:attrNameLst>
                                          <p:attrName>style.visibility</p:attrName>
                                        </p:attrNameLst>
                                      </p:cBhvr>
                                      <p:to>
                                        <p:strVal val="visible"/>
                                      </p:to>
                                    </p:set>
                                    <p:animEffect transition="in" filter="fade">
                                      <p:cBhvr>
                                        <p:cTn id="22" dur="8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8"/>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         Sample Paragraph</a:t>
            </a:r>
            <a:br>
              <a:rPr lang="en-US" sz="4000" b="0" i="0" u="none">
                <a:solidFill>
                  <a:schemeClr val="dk2"/>
                </a:solidFill>
                <a:latin typeface="Tahoma"/>
                <a:ea typeface="Tahoma"/>
                <a:cs typeface="Tahoma"/>
                <a:sym typeface="Tahoma"/>
              </a:rPr>
            </a:br>
            <a:r>
              <a:rPr lang="en-US" sz="4000" b="0" i="0" u="none">
                <a:solidFill>
                  <a:schemeClr val="dk2"/>
                </a:solidFill>
                <a:latin typeface="Tahoma"/>
                <a:ea typeface="Tahoma"/>
                <a:cs typeface="Tahoma"/>
                <a:sym typeface="Tahoma"/>
              </a:rPr>
              <a:t>Topic Sentence is Highlighted</a:t>
            </a:r>
            <a:endParaRPr/>
          </a:p>
        </p:txBody>
      </p:sp>
      <p:sp>
        <p:nvSpPr>
          <p:cNvPr id="371" name="Google Shape;371;p28"/>
          <p:cNvSpPr txBox="1"/>
          <p:nvPr/>
        </p:nvSpPr>
        <p:spPr>
          <a:xfrm>
            <a:off x="533400" y="2166937"/>
            <a:ext cx="8574087" cy="30130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ahoma"/>
              <a:buNone/>
            </a:pPr>
            <a:r>
              <a:rPr lang="en-US" sz="2400" b="0" i="0" u="none">
                <a:solidFill>
                  <a:schemeClr val="folHlink"/>
                </a:solidFill>
                <a:latin typeface="Tahoma"/>
                <a:ea typeface="Tahoma"/>
                <a:cs typeface="Tahoma"/>
                <a:sym typeface="Tahoma"/>
              </a:rPr>
              <a:t>     </a:t>
            </a:r>
            <a:r>
              <a:rPr lang="en-US" sz="2000" b="1" i="0" u="none">
                <a:solidFill>
                  <a:schemeClr val="folHlink"/>
                </a:solidFill>
                <a:latin typeface="Tahoma"/>
                <a:ea typeface="Tahoma"/>
                <a:cs typeface="Tahoma"/>
                <a:sym typeface="Tahoma"/>
              </a:rPr>
              <a:t>1</a:t>
            </a:r>
            <a:r>
              <a:rPr lang="en-US" sz="2400" b="0" i="0" u="none">
                <a:solidFill>
                  <a:schemeClr val="folHlink"/>
                </a:solidFill>
                <a:latin typeface="Tahoma"/>
                <a:ea typeface="Tahoma"/>
                <a:cs typeface="Tahoma"/>
                <a:sym typeface="Tahoma"/>
              </a:rPr>
              <a:t>The high cost of college causes many problems for </a:t>
            </a:r>
            <a:endParaRPr/>
          </a:p>
          <a:p>
            <a:pPr marL="0" marR="0" lvl="0" indent="0" algn="l" rtl="0">
              <a:lnSpc>
                <a:spcPct val="100000"/>
              </a:lnSpc>
              <a:spcBef>
                <a:spcPts val="0"/>
              </a:spcBef>
              <a:spcAft>
                <a:spcPts val="0"/>
              </a:spcAft>
              <a:buClr>
                <a:schemeClr val="folHlink"/>
              </a:buClr>
              <a:buSzPts val="2400"/>
              <a:buFont typeface="Tahoma"/>
              <a:buNone/>
            </a:pPr>
            <a:r>
              <a:rPr lang="en-US" sz="2400" b="0" i="0" u="none">
                <a:solidFill>
                  <a:schemeClr val="folHlink"/>
                </a:solidFill>
                <a:latin typeface="Tahoma"/>
                <a:ea typeface="Tahoma"/>
                <a:cs typeface="Tahoma"/>
                <a:sym typeface="Tahoma"/>
              </a:rPr>
              <a:t>students today</a:t>
            </a:r>
            <a:r>
              <a:rPr lang="en-US" sz="2400" b="0" i="0" u="none">
                <a:solidFill>
                  <a:schemeClr val="dk1"/>
                </a:solidFill>
                <a:latin typeface="Tahoma"/>
                <a:ea typeface="Tahoma"/>
                <a:cs typeface="Tahoma"/>
                <a:sym typeface="Tahoma"/>
              </a:rPr>
              <a:t>. </a:t>
            </a:r>
            <a:r>
              <a:rPr lang="en-US" sz="2000" b="1" i="0" u="none">
                <a:solidFill>
                  <a:schemeClr val="folHlink"/>
                </a:solidFill>
                <a:latin typeface="Tahoma"/>
                <a:ea typeface="Tahoma"/>
                <a:cs typeface="Tahoma"/>
                <a:sym typeface="Tahoma"/>
              </a:rPr>
              <a:t>2</a:t>
            </a:r>
            <a:r>
              <a:rPr lang="en-US" sz="2400" b="0" i="0" u="none">
                <a:solidFill>
                  <a:schemeClr val="dk1"/>
                </a:solidFill>
                <a:latin typeface="Tahoma"/>
                <a:ea typeface="Tahoma"/>
                <a:cs typeface="Tahoma"/>
                <a:sym typeface="Tahoma"/>
              </a:rPr>
              <a:t>For one thing, it keeps some students from</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attending college in the first place.  </a:t>
            </a:r>
            <a:r>
              <a:rPr lang="en-US" sz="2000" b="1" i="0" u="none">
                <a:solidFill>
                  <a:schemeClr val="folHlink"/>
                </a:solidFill>
                <a:latin typeface="Tahoma"/>
                <a:ea typeface="Tahoma"/>
                <a:cs typeface="Tahoma"/>
                <a:sym typeface="Tahoma"/>
              </a:rPr>
              <a:t>3</a:t>
            </a:r>
            <a:r>
              <a:rPr lang="en-US" sz="2400" b="0" i="0" u="none">
                <a:solidFill>
                  <a:schemeClr val="dk1"/>
                </a:solidFill>
                <a:latin typeface="Tahoma"/>
                <a:ea typeface="Tahoma"/>
                <a:cs typeface="Tahoma"/>
                <a:sym typeface="Tahoma"/>
              </a:rPr>
              <a:t>Also, high tuitions affect</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the amount of time available for study.  </a:t>
            </a:r>
            <a:r>
              <a:rPr lang="en-US" sz="2000" b="1" i="0" u="none">
                <a:solidFill>
                  <a:schemeClr val="folHlink"/>
                </a:solidFill>
                <a:latin typeface="Tahoma"/>
                <a:ea typeface="Tahoma"/>
                <a:cs typeface="Tahoma"/>
                <a:sym typeface="Tahoma"/>
              </a:rPr>
              <a:t>4</a:t>
            </a:r>
            <a:r>
              <a:rPr lang="en-US" sz="2400" b="0" i="0" u="none">
                <a:solidFill>
                  <a:schemeClr val="dk1"/>
                </a:solidFill>
                <a:latin typeface="Tahoma"/>
                <a:ea typeface="Tahoma"/>
                <a:cs typeface="Tahoma"/>
                <a:sym typeface="Tahoma"/>
              </a:rPr>
              <a:t>Because loans and</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scholarships are not easy to get, many students have to put</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 numerous hours at work in order to afford an education.</a:t>
            </a:r>
            <a:endParaRPr/>
          </a:p>
          <a:p>
            <a:pPr marL="0" marR="0" lvl="0" indent="0" algn="l" rtl="0">
              <a:lnSpc>
                <a:spcPct val="100000"/>
              </a:lnSpc>
              <a:spcBef>
                <a:spcPts val="0"/>
              </a:spcBef>
              <a:spcAft>
                <a:spcPts val="0"/>
              </a:spcAft>
              <a:buClr>
                <a:schemeClr val="folHlink"/>
              </a:buClr>
              <a:buSzPts val="2000"/>
              <a:buFont typeface="Tahoma"/>
              <a:buNone/>
            </a:pPr>
            <a:r>
              <a:rPr lang="en-US" sz="2000" b="1" i="0" u="none">
                <a:solidFill>
                  <a:schemeClr val="folHlink"/>
                </a:solidFill>
                <a:latin typeface="Tahoma"/>
                <a:ea typeface="Tahoma"/>
                <a:cs typeface="Tahoma"/>
                <a:sym typeface="Tahoma"/>
              </a:rPr>
              <a:t>5</a:t>
            </a:r>
            <a:r>
              <a:rPr lang="en-US" sz="2400" b="0" i="0" u="none">
                <a:solidFill>
                  <a:schemeClr val="dk1"/>
                </a:solidFill>
                <a:latin typeface="Tahoma"/>
                <a:ea typeface="Tahoma"/>
                <a:cs typeface="Tahoma"/>
                <a:sym typeface="Tahoma"/>
              </a:rPr>
              <a:t>Finally, those who do manage to get loans know they must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begin their careers with large debts.</a:t>
            </a:r>
            <a:endParaRPr/>
          </a:p>
        </p:txBody>
      </p:sp>
      <p:sp>
        <p:nvSpPr>
          <p:cNvPr id="373" name="Google Shape;373;p28"/>
          <p:cNvSpPr txBox="1"/>
          <p:nvPr/>
        </p:nvSpPr>
        <p:spPr>
          <a:xfrm>
            <a:off x="685800" y="5410200"/>
            <a:ext cx="804545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78D5C"/>
              </a:buClr>
              <a:buSzPts val="2400"/>
              <a:buFont typeface="Tahoma"/>
              <a:buNone/>
            </a:pPr>
            <a:r>
              <a:rPr lang="en-US" sz="2400" b="0" i="1" u="none">
                <a:solidFill>
                  <a:srgbClr val="578D5C"/>
                </a:solidFill>
                <a:latin typeface="Tahoma"/>
                <a:ea typeface="Tahoma"/>
                <a:cs typeface="Tahoma"/>
                <a:sym typeface="Tahoma"/>
              </a:rPr>
              <a:t>Read the paragraph carefully.  Note the topic.  Then ask:</a:t>
            </a:r>
            <a:endParaRPr/>
          </a:p>
          <a:p>
            <a:pPr marL="0" marR="0" lvl="0" indent="0" algn="l" rtl="0">
              <a:lnSpc>
                <a:spcPct val="100000"/>
              </a:lnSpc>
              <a:spcBef>
                <a:spcPts val="0"/>
              </a:spcBef>
              <a:spcAft>
                <a:spcPts val="0"/>
              </a:spcAft>
              <a:buClr>
                <a:srgbClr val="578D5C"/>
              </a:buClr>
              <a:buSzPts val="2400"/>
              <a:buFont typeface="Tahoma"/>
              <a:buNone/>
            </a:pPr>
            <a:r>
              <a:rPr lang="en-US" sz="2400" b="0" i="1" u="none">
                <a:solidFill>
                  <a:srgbClr val="578D5C"/>
                </a:solidFill>
                <a:latin typeface="Tahoma"/>
                <a:ea typeface="Tahoma"/>
                <a:cs typeface="Tahoma"/>
                <a:sym typeface="Tahoma"/>
              </a:rPr>
              <a:t>How do you know the first sentence is the topic sentence?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0"/>
                                        </p:tgtEl>
                                        <p:attrNameLst>
                                          <p:attrName>style.visibility</p:attrName>
                                        </p:attrNameLst>
                                      </p:cBhvr>
                                      <p:to>
                                        <p:strVal val="visible"/>
                                      </p:to>
                                    </p:set>
                                  </p:childTnLst>
                                </p:cTn>
                              </p:par>
                              <p:par>
                                <p:cTn id="7" presetID="10" presetClass="entr" presetSubtype="0" fill="hold" nodeType="withEffect">
                                  <p:stCondLst>
                                    <p:cond delay="1500"/>
                                  </p:stCondLst>
                                  <p:childTnLst>
                                    <p:set>
                                      <p:cBhvr>
                                        <p:cTn id="8" dur="1" fill="hold">
                                          <p:stCondLst>
                                            <p:cond delay="0"/>
                                          </p:stCondLst>
                                        </p:cTn>
                                        <p:tgtEl>
                                          <p:spTgt spid="371"/>
                                        </p:tgtEl>
                                        <p:attrNameLst>
                                          <p:attrName>style.visibility</p:attrName>
                                        </p:attrNameLst>
                                      </p:cBhvr>
                                      <p:to>
                                        <p:strVal val="visible"/>
                                      </p:to>
                                    </p:set>
                                    <p:animEffect transition="in" filter="fade">
                                      <p:cBhvr>
                                        <p:cTn id="9" dur="2000"/>
                                        <p:tgtEl>
                                          <p:spTgt spid="371"/>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373"/>
                                        </p:tgtEl>
                                        <p:attrNameLst>
                                          <p:attrName>style.visibility</p:attrName>
                                        </p:attrNameLst>
                                      </p:cBhvr>
                                      <p:to>
                                        <p:strVal val="visible"/>
                                      </p:to>
                                    </p:set>
                                    <p:animEffect transition="in" filter="fade">
                                      <p:cBhvr>
                                        <p:cTn id="13"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How can you recognize a topic sentence in this paragraph?</a:t>
            </a:r>
            <a:endParaRPr/>
          </a:p>
        </p:txBody>
      </p:sp>
      <p:sp>
        <p:nvSpPr>
          <p:cNvPr id="380" name="Google Shape;380;p29"/>
          <p:cNvSpPr txBox="1"/>
          <p:nvPr/>
        </p:nvSpPr>
        <p:spPr>
          <a:xfrm>
            <a:off x="533400" y="1905000"/>
            <a:ext cx="8574087" cy="228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ahoma"/>
              <a:buNone/>
            </a:pPr>
            <a:r>
              <a:rPr lang="en-US" sz="2400" b="0" i="0" u="none">
                <a:solidFill>
                  <a:schemeClr val="folHlink"/>
                </a:solidFill>
                <a:latin typeface="Tahoma"/>
                <a:ea typeface="Tahoma"/>
                <a:cs typeface="Tahoma"/>
                <a:sym typeface="Tahoma"/>
              </a:rPr>
              <a:t>     </a:t>
            </a:r>
            <a:r>
              <a:rPr lang="en-US" sz="2000" b="1" i="0" u="none">
                <a:solidFill>
                  <a:schemeClr val="folHlink"/>
                </a:solidFill>
                <a:latin typeface="Tahoma"/>
                <a:ea typeface="Tahoma"/>
                <a:cs typeface="Tahoma"/>
                <a:sym typeface="Tahoma"/>
              </a:rPr>
              <a:t>1</a:t>
            </a:r>
            <a:r>
              <a:rPr lang="en-US" sz="2000" b="0" i="0" u="none">
                <a:solidFill>
                  <a:schemeClr val="folHlink"/>
                </a:solidFill>
                <a:latin typeface="Tahoma"/>
                <a:ea typeface="Tahoma"/>
                <a:cs typeface="Tahoma"/>
                <a:sym typeface="Tahoma"/>
              </a:rPr>
              <a:t>The high cost of college causes many problems for students today</a:t>
            </a:r>
            <a:r>
              <a:rPr lang="en-US" sz="2000" b="0" i="0" u="none">
                <a:solidFill>
                  <a:schemeClr val="dk1"/>
                </a:solidFill>
                <a:latin typeface="Tahoma"/>
                <a:ea typeface="Tahoma"/>
                <a:cs typeface="Tahoma"/>
                <a:sym typeface="Tahoma"/>
              </a:rPr>
              <a:t>. </a:t>
            </a:r>
            <a:r>
              <a:rPr lang="en-US" sz="2000" b="1" i="0" u="none">
                <a:solidFill>
                  <a:schemeClr val="folHlink"/>
                </a:solidFill>
                <a:latin typeface="Tahoma"/>
                <a:ea typeface="Tahoma"/>
                <a:cs typeface="Tahoma"/>
                <a:sym typeface="Tahoma"/>
              </a:rPr>
              <a:t>2</a:t>
            </a:r>
            <a:r>
              <a:rPr lang="en-US" sz="2000" b="0" i="0" u="none">
                <a:solidFill>
                  <a:schemeClr val="dk1"/>
                </a:solidFill>
                <a:latin typeface="Tahoma"/>
                <a:ea typeface="Tahoma"/>
                <a:cs typeface="Tahoma"/>
                <a:sym typeface="Tahoma"/>
              </a:rPr>
              <a:t>For one thing, it keeps some students from attending college in the first place.  </a:t>
            </a:r>
            <a:r>
              <a:rPr lang="en-US" sz="2000" b="1" i="0" u="none">
                <a:solidFill>
                  <a:schemeClr val="folHlink"/>
                </a:solidFill>
                <a:latin typeface="Tahoma"/>
                <a:ea typeface="Tahoma"/>
                <a:cs typeface="Tahoma"/>
                <a:sym typeface="Tahoma"/>
              </a:rPr>
              <a:t>3</a:t>
            </a:r>
            <a:r>
              <a:rPr lang="en-US" sz="2000" b="0" i="0" u="none">
                <a:solidFill>
                  <a:schemeClr val="dk1"/>
                </a:solidFill>
                <a:latin typeface="Tahoma"/>
                <a:ea typeface="Tahoma"/>
                <a:cs typeface="Tahoma"/>
                <a:sym typeface="Tahoma"/>
              </a:rPr>
              <a:t>Also, high tuitions affect the amount of time available for study.  </a:t>
            </a:r>
            <a:r>
              <a:rPr lang="en-US" sz="2000" b="1" i="0" u="none">
                <a:solidFill>
                  <a:schemeClr val="folHlink"/>
                </a:solidFill>
                <a:latin typeface="Tahoma"/>
                <a:ea typeface="Tahoma"/>
                <a:cs typeface="Tahoma"/>
                <a:sym typeface="Tahoma"/>
              </a:rPr>
              <a:t>4</a:t>
            </a:r>
            <a:r>
              <a:rPr lang="en-US" sz="2000" b="0" i="0" u="none">
                <a:solidFill>
                  <a:schemeClr val="dk1"/>
                </a:solidFill>
                <a:latin typeface="Tahoma"/>
                <a:ea typeface="Tahoma"/>
                <a:cs typeface="Tahoma"/>
                <a:sym typeface="Tahoma"/>
              </a:rPr>
              <a:t>Because loans and scholarships are not easy to get, many students have to put in numerous hours at work in order to afford an education.  </a:t>
            </a:r>
            <a:r>
              <a:rPr lang="en-US" sz="2000" b="1" i="0" u="none">
                <a:solidFill>
                  <a:schemeClr val="folHlink"/>
                </a:solidFill>
                <a:latin typeface="Tahoma"/>
                <a:ea typeface="Tahoma"/>
                <a:cs typeface="Tahoma"/>
                <a:sym typeface="Tahoma"/>
              </a:rPr>
              <a:t>5</a:t>
            </a:r>
            <a:r>
              <a:rPr lang="en-US" sz="2000" b="0" i="0" u="none">
                <a:solidFill>
                  <a:schemeClr val="dk1"/>
                </a:solidFill>
                <a:latin typeface="Tahoma"/>
                <a:ea typeface="Tahoma"/>
                <a:cs typeface="Tahoma"/>
                <a:sym typeface="Tahoma"/>
              </a:rPr>
              <a:t>Finally, those who do manage to get loans know they must begin their careers with large debts.</a:t>
            </a:r>
            <a:endParaRPr/>
          </a:p>
        </p:txBody>
      </p:sp>
      <p:sp>
        <p:nvSpPr>
          <p:cNvPr id="381" name="Google Shape;381;p29"/>
          <p:cNvSpPr/>
          <p:nvPr/>
        </p:nvSpPr>
        <p:spPr>
          <a:xfrm>
            <a:off x="8382000" y="6400800"/>
            <a:ext cx="762000" cy="457200"/>
          </a:xfrm>
          <a:custGeom>
            <a:avLst/>
            <a:gdLst/>
            <a:ahLst/>
            <a:cxnLst/>
            <a:rect l="l" t="t" r="r" b="b"/>
            <a:pathLst>
              <a:path w="120000" h="120000" extrusionOk="0">
                <a:moveTo>
                  <a:pt x="0" y="0"/>
                </a:moveTo>
                <a:lnTo>
                  <a:pt x="120000" y="0"/>
                </a:lnTo>
                <a:lnTo>
                  <a:pt x="120000" y="120000"/>
                </a:lnTo>
                <a:lnTo>
                  <a:pt x="0" y="120000"/>
                </a:lnTo>
                <a:close/>
                <a:moveTo>
                  <a:pt x="87000" y="60000"/>
                </a:moveTo>
                <a:lnTo>
                  <a:pt x="33000" y="15000"/>
                </a:lnTo>
                <a:lnTo>
                  <a:pt x="33000" y="105000"/>
                </a:lnTo>
                <a:close/>
              </a:path>
              <a:path w="120000" h="120000" fill="darken" extrusionOk="0">
                <a:moveTo>
                  <a:pt x="87000" y="60000"/>
                </a:moveTo>
                <a:lnTo>
                  <a:pt x="33000" y="15000"/>
                </a:lnTo>
                <a:lnTo>
                  <a:pt x="33000" y="105000"/>
                </a:lnTo>
                <a:close/>
              </a:path>
              <a:path w="120000" h="120000" fill="none" extrusionOk="0">
                <a:moveTo>
                  <a:pt x="87000" y="60000"/>
                </a:moveTo>
                <a:lnTo>
                  <a:pt x="33000" y="105000"/>
                </a:lnTo>
                <a:lnTo>
                  <a:pt x="33000" y="15000"/>
                </a:lnTo>
                <a:close/>
              </a:path>
              <a:path w="120000" h="120000" fill="none" extrusionOk="0">
                <a:moveTo>
                  <a:pt x="0" y="0"/>
                </a:moveTo>
                <a:lnTo>
                  <a:pt x="120000" y="0"/>
                </a:lnTo>
                <a:lnTo>
                  <a:pt x="120000" y="120000"/>
                </a:lnTo>
                <a:lnTo>
                  <a:pt x="0" y="120000"/>
                </a:lnTo>
                <a:close/>
              </a:path>
            </a:pathLst>
          </a:cu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82" name="Google Shape;382;p29"/>
          <p:cNvSpPr txBox="1"/>
          <p:nvPr/>
        </p:nvSpPr>
        <p:spPr>
          <a:xfrm>
            <a:off x="228600" y="4191000"/>
            <a:ext cx="9144000" cy="396875"/>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chemeClr val="dk2"/>
              </a:buClr>
              <a:buSzPts val="2000"/>
              <a:buFont typeface="Noto Sans Symbols"/>
              <a:buChar char="❖"/>
            </a:pPr>
            <a:r>
              <a:rPr lang="en-US" sz="2000" b="1" i="0" u="none">
                <a:solidFill>
                  <a:schemeClr val="dk1"/>
                </a:solidFill>
                <a:latin typeface="Tahoma"/>
                <a:ea typeface="Tahoma"/>
                <a:cs typeface="Tahoma"/>
                <a:sym typeface="Tahoma"/>
              </a:rPr>
              <a:t>The first sentence includes the topic, “the high cost of college.”</a:t>
            </a:r>
            <a:endParaRPr/>
          </a:p>
        </p:txBody>
      </p:sp>
      <p:sp>
        <p:nvSpPr>
          <p:cNvPr id="383" name="Google Shape;383;p29"/>
          <p:cNvSpPr txBox="1"/>
          <p:nvPr/>
        </p:nvSpPr>
        <p:spPr>
          <a:xfrm>
            <a:off x="228600" y="4648200"/>
            <a:ext cx="8686800" cy="396875"/>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chemeClr val="dk2"/>
              </a:buClr>
              <a:buSzPts val="2000"/>
              <a:buFont typeface="Noto Sans Symbols"/>
              <a:buChar char="❖"/>
            </a:pPr>
            <a:r>
              <a:rPr lang="en-US" sz="2000" b="1" i="0" u="none">
                <a:solidFill>
                  <a:schemeClr val="dk1"/>
                </a:solidFill>
                <a:latin typeface="Tahoma"/>
                <a:ea typeface="Tahoma"/>
                <a:cs typeface="Tahoma"/>
                <a:sym typeface="Tahoma"/>
              </a:rPr>
              <a:t>The first sentence is general; it is an “umbrella statement.”</a:t>
            </a:r>
            <a:endParaRPr/>
          </a:p>
        </p:txBody>
      </p:sp>
      <p:sp>
        <p:nvSpPr>
          <p:cNvPr id="384" name="Google Shape;384;p29"/>
          <p:cNvSpPr txBox="1"/>
          <p:nvPr/>
        </p:nvSpPr>
        <p:spPr>
          <a:xfrm>
            <a:off x="228600" y="5105400"/>
            <a:ext cx="8758237" cy="701675"/>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chemeClr val="dk2"/>
              </a:buClr>
              <a:buSzPts val="2000"/>
              <a:buFont typeface="Noto Sans Symbols"/>
              <a:buChar char="❖"/>
            </a:pPr>
            <a:r>
              <a:rPr lang="en-US" sz="2000" b="1" i="0" u="none">
                <a:solidFill>
                  <a:schemeClr val="dk1"/>
                </a:solidFill>
                <a:latin typeface="Tahoma"/>
                <a:ea typeface="Tahoma"/>
                <a:cs typeface="Tahoma"/>
                <a:sym typeface="Tahoma"/>
              </a:rPr>
              <a:t>The first sentence contains a plural noun, “problems,” then the</a:t>
            </a:r>
            <a:endParaRPr/>
          </a:p>
          <a:p>
            <a:pPr marL="0" marR="0" lvl="0" indent="0" algn="l" rtl="0">
              <a:lnSpc>
                <a:spcPct val="100000"/>
              </a:lnSpc>
              <a:spcBef>
                <a:spcPts val="0"/>
              </a:spcBef>
              <a:spcAft>
                <a:spcPts val="0"/>
              </a:spcAft>
              <a:buClr>
                <a:schemeClr val="dk1"/>
              </a:buClr>
              <a:buSzPts val="2000"/>
              <a:buFont typeface="Tahoma"/>
              <a:buNone/>
            </a:pPr>
            <a:r>
              <a:rPr lang="en-US" sz="2000" b="1" i="0" u="none">
                <a:solidFill>
                  <a:schemeClr val="dk1"/>
                </a:solidFill>
                <a:latin typeface="Tahoma"/>
                <a:ea typeface="Tahoma"/>
                <a:cs typeface="Tahoma"/>
                <a:sym typeface="Tahoma"/>
              </a:rPr>
              <a:t>   other sentences name specific problems.</a:t>
            </a:r>
            <a:endParaRPr/>
          </a:p>
        </p:txBody>
      </p:sp>
      <p:sp>
        <p:nvSpPr>
          <p:cNvPr id="385" name="Google Shape;385;p29"/>
          <p:cNvSpPr txBox="1"/>
          <p:nvPr/>
        </p:nvSpPr>
        <p:spPr>
          <a:xfrm>
            <a:off x="228600" y="5867400"/>
            <a:ext cx="8001000" cy="1616075"/>
          </a:xfrm>
          <a:prstGeom prst="rect">
            <a:avLst/>
          </a:prstGeom>
          <a:noFill/>
          <a:ln>
            <a:noFill/>
          </a:ln>
        </p:spPr>
        <p:txBody>
          <a:bodyPr spcFirstLastPara="1" wrap="square" lIns="91425" tIns="45700" rIns="91425" bIns="45700" anchor="t" anchorCtr="0">
            <a:spAutoFit/>
          </a:bodyPr>
          <a:lstStyle/>
          <a:p>
            <a:pPr marL="0" marR="0" lvl="0" indent="-127000" algn="l" rtl="0">
              <a:lnSpc>
                <a:spcPct val="100000"/>
              </a:lnSpc>
              <a:spcBef>
                <a:spcPts val="0"/>
              </a:spcBef>
              <a:spcAft>
                <a:spcPts val="0"/>
              </a:spcAft>
              <a:buClr>
                <a:schemeClr val="dk2"/>
              </a:buClr>
              <a:buSzPts val="2000"/>
              <a:buFont typeface="Noto Sans Symbols"/>
              <a:buChar char="❖"/>
            </a:pPr>
            <a:r>
              <a:rPr lang="en-US" sz="2000" b="1" i="0" u="none">
                <a:solidFill>
                  <a:schemeClr val="dk1"/>
                </a:solidFill>
                <a:latin typeface="Tahoma"/>
                <a:ea typeface="Tahoma"/>
                <a:cs typeface="Tahoma"/>
                <a:sym typeface="Tahoma"/>
              </a:rPr>
              <a:t> Other sentences in the paragraph use transitions, such as</a:t>
            </a:r>
            <a:endParaRPr/>
          </a:p>
          <a:p>
            <a:pPr marL="0" marR="0" lvl="0" indent="0" algn="l" rtl="0">
              <a:lnSpc>
                <a:spcPct val="100000"/>
              </a:lnSpc>
              <a:spcBef>
                <a:spcPts val="0"/>
              </a:spcBef>
              <a:spcAft>
                <a:spcPts val="0"/>
              </a:spcAft>
              <a:buClr>
                <a:schemeClr val="dk1"/>
              </a:buClr>
              <a:buSzPts val="2000"/>
              <a:buFont typeface="Tahoma"/>
              <a:buNone/>
            </a:pPr>
            <a:r>
              <a:rPr lang="en-US" sz="2000" b="1" i="0" u="none">
                <a:solidFill>
                  <a:schemeClr val="dk1"/>
                </a:solidFill>
                <a:latin typeface="Tahoma"/>
                <a:ea typeface="Tahoma"/>
                <a:cs typeface="Tahoma"/>
                <a:sym typeface="Tahoma"/>
              </a:rPr>
              <a:t>    “also” and “finally,” which point to details.   They cannot</a:t>
            </a:r>
            <a:endParaRPr/>
          </a:p>
          <a:p>
            <a:pPr marL="0" marR="0" lvl="0" indent="0" algn="l" rtl="0">
              <a:lnSpc>
                <a:spcPct val="100000"/>
              </a:lnSpc>
              <a:spcBef>
                <a:spcPts val="0"/>
              </a:spcBef>
              <a:spcAft>
                <a:spcPts val="0"/>
              </a:spcAft>
              <a:buClr>
                <a:schemeClr val="dk1"/>
              </a:buClr>
              <a:buSzPts val="2000"/>
              <a:buFont typeface="Tahoma"/>
              <a:buNone/>
            </a:pPr>
            <a:r>
              <a:rPr lang="en-US" sz="2000" b="1" i="0" u="none">
                <a:solidFill>
                  <a:schemeClr val="dk1"/>
                </a:solidFill>
                <a:latin typeface="Tahoma"/>
                <a:ea typeface="Tahoma"/>
                <a:cs typeface="Tahoma"/>
                <a:sym typeface="Tahoma"/>
              </a:rPr>
              <a:t>    be the topic sentence.</a:t>
            </a:r>
            <a:endParaRPr/>
          </a:p>
          <a:p>
            <a:pPr marL="0" marR="0" lvl="0" indent="0" algn="l" rtl="0">
              <a:lnSpc>
                <a:spcPct val="100000"/>
              </a:lnSpc>
              <a:spcBef>
                <a:spcPts val="0"/>
              </a:spcBef>
              <a:spcAft>
                <a:spcPts val="0"/>
              </a:spcAft>
              <a:buClr>
                <a:schemeClr val="dk1"/>
              </a:buClr>
              <a:buSzPts val="2000"/>
              <a:buFont typeface="Tahoma"/>
              <a:buNone/>
            </a:pPr>
            <a:endParaRPr sz="2000" b="1"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000" b="1"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10" presetClass="entr" presetSubtype="0" fill="hold" nodeType="withEffect">
                                  <p:stCondLst>
                                    <p:cond delay="1500"/>
                                  </p:stCondLst>
                                  <p:childTnLst>
                                    <p:set>
                                      <p:cBhvr>
                                        <p:cTn id="8" dur="1" fill="hold">
                                          <p:stCondLst>
                                            <p:cond delay="0"/>
                                          </p:stCondLst>
                                        </p:cTn>
                                        <p:tgtEl>
                                          <p:spTgt spid="380"/>
                                        </p:tgtEl>
                                        <p:attrNameLst>
                                          <p:attrName>style.visibility</p:attrName>
                                        </p:attrNameLst>
                                      </p:cBhvr>
                                      <p:to>
                                        <p:strVal val="visible"/>
                                      </p:to>
                                    </p:set>
                                    <p:animEffect transition="in" filter="fade">
                                      <p:cBhvr>
                                        <p:cTn id="9" dur="2000"/>
                                        <p:tgtEl>
                                          <p:spTgt spid="380"/>
                                        </p:tgtEl>
                                      </p:cBhvr>
                                    </p:animEffect>
                                  </p:childTnLst>
                                </p:cTn>
                              </p:par>
                            </p:childTnLst>
                          </p:cTn>
                        </p:par>
                        <p:par>
                          <p:cTn id="10" fill="hold">
                            <p:stCondLst>
                              <p:cond delay="2000"/>
                            </p:stCondLst>
                            <p:childTnLst>
                              <p:par>
                                <p:cTn id="11" presetID="23" presetClass="entr" presetSubtype="16" fill="hold" nodeType="afterEffect">
                                  <p:stCondLst>
                                    <p:cond delay="8500"/>
                                  </p:stCondLst>
                                  <p:childTnLst>
                                    <p:set>
                                      <p:cBhvr>
                                        <p:cTn id="12" dur="1" fill="hold">
                                          <p:stCondLst>
                                            <p:cond delay="0"/>
                                          </p:stCondLst>
                                        </p:cTn>
                                        <p:tgtEl>
                                          <p:spTgt spid="382"/>
                                        </p:tgtEl>
                                        <p:attrNameLst>
                                          <p:attrName>style.visibility</p:attrName>
                                        </p:attrNameLst>
                                      </p:cBhvr>
                                      <p:to>
                                        <p:strVal val="visible"/>
                                      </p:to>
                                    </p:set>
                                    <p:anim calcmode="lin" valueType="num">
                                      <p:cBhvr additive="base">
                                        <p:cTn id="13" dur="2000"/>
                                        <p:tgtEl>
                                          <p:spTgt spid="382"/>
                                        </p:tgtEl>
                                        <p:attrNameLst>
                                          <p:attrName>ppt_w</p:attrName>
                                        </p:attrNameLst>
                                      </p:cBhvr>
                                      <p:tavLst>
                                        <p:tav tm="0">
                                          <p:val>
                                            <p:strVal val="0"/>
                                          </p:val>
                                        </p:tav>
                                        <p:tav tm="100000">
                                          <p:val>
                                            <p:strVal val="#ppt_w"/>
                                          </p:val>
                                        </p:tav>
                                      </p:tavLst>
                                    </p:anim>
                                    <p:anim calcmode="lin" valueType="num">
                                      <p:cBhvr additive="base">
                                        <p:cTn id="14" dur="2000"/>
                                        <p:tgtEl>
                                          <p:spTgt spid="382"/>
                                        </p:tgtEl>
                                        <p:attrNameLst>
                                          <p:attrName>ppt_h</p:attrName>
                                        </p:attrNameLst>
                                      </p:cBhvr>
                                      <p:tavLst>
                                        <p:tav tm="0">
                                          <p:val>
                                            <p:strVal val="0"/>
                                          </p:val>
                                        </p:tav>
                                        <p:tav tm="100000">
                                          <p:val>
                                            <p:strVal val="#ppt_h"/>
                                          </p:val>
                                        </p:tav>
                                      </p:tavLst>
                                    </p:anim>
                                  </p:childTnLst>
                                </p:cTn>
                              </p:par>
                            </p:childTnLst>
                          </p:cTn>
                        </p:par>
                        <p:par>
                          <p:cTn id="15" fill="hold">
                            <p:stCondLst>
                              <p:cond delay="4000"/>
                            </p:stCondLst>
                            <p:childTnLst>
                              <p:par>
                                <p:cTn id="16" presetID="10" presetClass="exit" presetSubtype="0" fill="hold" nodeType="afterEffect">
                                  <p:stCondLst>
                                    <p:cond delay="4000"/>
                                  </p:stCondLst>
                                  <p:childTnLst>
                                    <p:animEffect transition="out" filter="fade">
                                      <p:cBhvr>
                                        <p:cTn id="17" dur="5000"/>
                                        <p:tgtEl>
                                          <p:spTgt spid="382"/>
                                        </p:tgtEl>
                                      </p:cBhvr>
                                    </p:animEffect>
                                    <p:set>
                                      <p:cBhvr>
                                        <p:cTn id="18" dur="1" fill="hold">
                                          <p:stCondLst>
                                            <p:cond delay="5000"/>
                                          </p:stCondLst>
                                        </p:cTn>
                                        <p:tgtEl>
                                          <p:spTgt spid="382"/>
                                        </p:tgtEl>
                                        <p:attrNameLst>
                                          <p:attrName>style.visibility</p:attrName>
                                        </p:attrNameLst>
                                      </p:cBhvr>
                                      <p:to>
                                        <p:strVal val="hidden"/>
                                      </p:to>
                                    </p:set>
                                  </p:childTnLst>
                                </p:cTn>
                              </p:par>
                            </p:childTnLst>
                          </p:cTn>
                        </p:par>
                        <p:par>
                          <p:cTn id="19" fill="hold">
                            <p:stCondLst>
                              <p:cond delay="9000"/>
                            </p:stCondLst>
                            <p:childTnLst>
                              <p:par>
                                <p:cTn id="20" presetID="23" presetClass="entr" presetSubtype="16" fill="hold" nodeType="afterEffect">
                                  <p:stCondLst>
                                    <p:cond delay="500"/>
                                  </p:stCondLst>
                                  <p:childTnLst>
                                    <p:set>
                                      <p:cBhvr>
                                        <p:cTn id="21" dur="1" fill="hold">
                                          <p:stCondLst>
                                            <p:cond delay="0"/>
                                          </p:stCondLst>
                                        </p:cTn>
                                        <p:tgtEl>
                                          <p:spTgt spid="383"/>
                                        </p:tgtEl>
                                        <p:attrNameLst>
                                          <p:attrName>style.visibility</p:attrName>
                                        </p:attrNameLst>
                                      </p:cBhvr>
                                      <p:to>
                                        <p:strVal val="visible"/>
                                      </p:to>
                                    </p:set>
                                    <p:anim calcmode="lin" valueType="num">
                                      <p:cBhvr additive="base">
                                        <p:cTn id="22" dur="2000"/>
                                        <p:tgtEl>
                                          <p:spTgt spid="383"/>
                                        </p:tgtEl>
                                        <p:attrNameLst>
                                          <p:attrName>ppt_w</p:attrName>
                                        </p:attrNameLst>
                                      </p:cBhvr>
                                      <p:tavLst>
                                        <p:tav tm="0">
                                          <p:val>
                                            <p:strVal val="0"/>
                                          </p:val>
                                        </p:tav>
                                        <p:tav tm="100000">
                                          <p:val>
                                            <p:strVal val="#ppt_w"/>
                                          </p:val>
                                        </p:tav>
                                      </p:tavLst>
                                    </p:anim>
                                    <p:anim calcmode="lin" valueType="num">
                                      <p:cBhvr additive="base">
                                        <p:cTn id="23" dur="2000"/>
                                        <p:tgtEl>
                                          <p:spTgt spid="383"/>
                                        </p:tgtEl>
                                        <p:attrNameLst>
                                          <p:attrName>ppt_h</p:attrName>
                                        </p:attrNameLst>
                                      </p:cBhvr>
                                      <p:tavLst>
                                        <p:tav tm="0">
                                          <p:val>
                                            <p:strVal val="0"/>
                                          </p:val>
                                        </p:tav>
                                        <p:tav tm="100000">
                                          <p:val>
                                            <p:strVal val="#ppt_h"/>
                                          </p:val>
                                        </p:tav>
                                      </p:tavLst>
                                    </p:anim>
                                  </p:childTnLst>
                                </p:cTn>
                              </p:par>
                            </p:childTnLst>
                          </p:cTn>
                        </p:par>
                        <p:par>
                          <p:cTn id="24" fill="hold">
                            <p:stCondLst>
                              <p:cond delay="11000"/>
                            </p:stCondLst>
                            <p:childTnLst>
                              <p:par>
                                <p:cTn id="25" presetID="10" presetClass="exit" presetSubtype="0" fill="hold" nodeType="afterEffect">
                                  <p:stCondLst>
                                    <p:cond delay="3500"/>
                                  </p:stCondLst>
                                  <p:childTnLst>
                                    <p:animEffect transition="out" filter="fade">
                                      <p:cBhvr>
                                        <p:cTn id="26" dur="3000"/>
                                        <p:tgtEl>
                                          <p:spTgt spid="383"/>
                                        </p:tgtEl>
                                      </p:cBhvr>
                                    </p:animEffect>
                                    <p:set>
                                      <p:cBhvr>
                                        <p:cTn id="27" dur="1" fill="hold">
                                          <p:stCondLst>
                                            <p:cond delay="3000"/>
                                          </p:stCondLst>
                                        </p:cTn>
                                        <p:tgtEl>
                                          <p:spTgt spid="383"/>
                                        </p:tgtEl>
                                        <p:attrNameLst>
                                          <p:attrName>style.visibility</p:attrName>
                                        </p:attrNameLst>
                                      </p:cBhvr>
                                      <p:to>
                                        <p:strVal val="hidden"/>
                                      </p:to>
                                    </p:set>
                                  </p:childTnLst>
                                </p:cTn>
                              </p:par>
                            </p:childTnLst>
                          </p:cTn>
                        </p:par>
                        <p:par>
                          <p:cTn id="28" fill="hold">
                            <p:stCondLst>
                              <p:cond delay="14000"/>
                            </p:stCondLst>
                            <p:childTnLst>
                              <p:par>
                                <p:cTn id="29" presetID="23" presetClass="entr" presetSubtype="16" fill="hold" nodeType="afterEffect">
                                  <p:stCondLst>
                                    <p:cond delay="1500"/>
                                  </p:stCondLst>
                                  <p:childTnLst>
                                    <p:set>
                                      <p:cBhvr>
                                        <p:cTn id="30" dur="1" fill="hold">
                                          <p:stCondLst>
                                            <p:cond delay="0"/>
                                          </p:stCondLst>
                                        </p:cTn>
                                        <p:tgtEl>
                                          <p:spTgt spid="384"/>
                                        </p:tgtEl>
                                        <p:attrNameLst>
                                          <p:attrName>style.visibility</p:attrName>
                                        </p:attrNameLst>
                                      </p:cBhvr>
                                      <p:to>
                                        <p:strVal val="visible"/>
                                      </p:to>
                                    </p:set>
                                    <p:anim calcmode="lin" valueType="num">
                                      <p:cBhvr additive="base">
                                        <p:cTn id="31" dur="2000"/>
                                        <p:tgtEl>
                                          <p:spTgt spid="384"/>
                                        </p:tgtEl>
                                        <p:attrNameLst>
                                          <p:attrName>ppt_w</p:attrName>
                                        </p:attrNameLst>
                                      </p:cBhvr>
                                      <p:tavLst>
                                        <p:tav tm="0">
                                          <p:val>
                                            <p:strVal val="0"/>
                                          </p:val>
                                        </p:tav>
                                        <p:tav tm="100000">
                                          <p:val>
                                            <p:strVal val="#ppt_w"/>
                                          </p:val>
                                        </p:tav>
                                      </p:tavLst>
                                    </p:anim>
                                    <p:anim calcmode="lin" valueType="num">
                                      <p:cBhvr additive="base">
                                        <p:cTn id="32" dur="2000"/>
                                        <p:tgtEl>
                                          <p:spTgt spid="384"/>
                                        </p:tgtEl>
                                        <p:attrNameLst>
                                          <p:attrName>ppt_h</p:attrName>
                                        </p:attrNameLst>
                                      </p:cBhvr>
                                      <p:tavLst>
                                        <p:tav tm="0">
                                          <p:val>
                                            <p:strVal val="0"/>
                                          </p:val>
                                        </p:tav>
                                        <p:tav tm="100000">
                                          <p:val>
                                            <p:strVal val="#ppt_h"/>
                                          </p:val>
                                        </p:tav>
                                      </p:tavLst>
                                    </p:anim>
                                  </p:childTnLst>
                                </p:cTn>
                              </p:par>
                            </p:childTnLst>
                          </p:cTn>
                        </p:par>
                        <p:par>
                          <p:cTn id="33" fill="hold">
                            <p:stCondLst>
                              <p:cond delay="16000"/>
                            </p:stCondLst>
                            <p:childTnLst>
                              <p:par>
                                <p:cTn id="34" presetID="10" presetClass="exit" presetSubtype="0" fill="hold" nodeType="afterEffect">
                                  <p:stCondLst>
                                    <p:cond delay="4000"/>
                                  </p:stCondLst>
                                  <p:childTnLst>
                                    <p:animEffect transition="out" filter="fade">
                                      <p:cBhvr>
                                        <p:cTn id="35" dur="3000"/>
                                        <p:tgtEl>
                                          <p:spTgt spid="384"/>
                                        </p:tgtEl>
                                      </p:cBhvr>
                                    </p:animEffect>
                                    <p:set>
                                      <p:cBhvr>
                                        <p:cTn id="36" dur="1" fill="hold">
                                          <p:stCondLst>
                                            <p:cond delay="3000"/>
                                          </p:stCondLst>
                                        </p:cTn>
                                        <p:tgtEl>
                                          <p:spTgt spid="384"/>
                                        </p:tgtEl>
                                        <p:attrNameLst>
                                          <p:attrName>style.visibility</p:attrName>
                                        </p:attrNameLst>
                                      </p:cBhvr>
                                      <p:to>
                                        <p:strVal val="hidden"/>
                                      </p:to>
                                    </p:set>
                                  </p:childTnLst>
                                </p:cTn>
                              </p:par>
                            </p:childTnLst>
                          </p:cTn>
                        </p:par>
                        <p:par>
                          <p:cTn id="37" fill="hold">
                            <p:stCondLst>
                              <p:cond delay="19000"/>
                            </p:stCondLst>
                            <p:childTnLst>
                              <p:par>
                                <p:cTn id="38" presetID="23" presetClass="entr" presetSubtype="16" fill="hold" nodeType="afterEffect">
                                  <p:stCondLst>
                                    <p:cond delay="500"/>
                                  </p:stCondLst>
                                  <p:childTnLst>
                                    <p:set>
                                      <p:cBhvr>
                                        <p:cTn id="39" dur="1" fill="hold">
                                          <p:stCondLst>
                                            <p:cond delay="0"/>
                                          </p:stCondLst>
                                        </p:cTn>
                                        <p:tgtEl>
                                          <p:spTgt spid="385"/>
                                        </p:tgtEl>
                                        <p:attrNameLst>
                                          <p:attrName>style.visibility</p:attrName>
                                        </p:attrNameLst>
                                      </p:cBhvr>
                                      <p:to>
                                        <p:strVal val="visible"/>
                                      </p:to>
                                    </p:set>
                                    <p:anim calcmode="lin" valueType="num">
                                      <p:cBhvr additive="base">
                                        <p:cTn id="40" dur="2000"/>
                                        <p:tgtEl>
                                          <p:spTgt spid="385"/>
                                        </p:tgtEl>
                                        <p:attrNameLst>
                                          <p:attrName>ppt_w</p:attrName>
                                        </p:attrNameLst>
                                      </p:cBhvr>
                                      <p:tavLst>
                                        <p:tav tm="0">
                                          <p:val>
                                            <p:strVal val="0"/>
                                          </p:val>
                                        </p:tav>
                                        <p:tav tm="100000">
                                          <p:val>
                                            <p:strVal val="#ppt_w"/>
                                          </p:val>
                                        </p:tav>
                                      </p:tavLst>
                                    </p:anim>
                                    <p:anim calcmode="lin" valueType="num">
                                      <p:cBhvr additive="base">
                                        <p:cTn id="41" dur="2000"/>
                                        <p:tgtEl>
                                          <p:spTgt spid="385"/>
                                        </p:tgtEl>
                                        <p:attrNameLst>
                                          <p:attrName>ppt_h</p:attrName>
                                        </p:attrNameLst>
                                      </p:cBhvr>
                                      <p:tavLst>
                                        <p:tav tm="0">
                                          <p:val>
                                            <p:strVal val="0"/>
                                          </p:val>
                                        </p:tav>
                                        <p:tav tm="100000">
                                          <p:val>
                                            <p:strVal val="#ppt_h"/>
                                          </p:val>
                                        </p:tav>
                                      </p:tavLst>
                                    </p:anim>
                                  </p:childTnLst>
                                </p:cTn>
                              </p:par>
                            </p:childTnLst>
                          </p:cTn>
                        </p:par>
                        <p:par>
                          <p:cTn id="42" fill="hold">
                            <p:stCondLst>
                              <p:cond delay="21000"/>
                            </p:stCondLst>
                            <p:childTnLst>
                              <p:par>
                                <p:cTn id="43" presetID="10" presetClass="exit" presetSubtype="0" fill="hold" nodeType="afterEffect">
                                  <p:stCondLst>
                                    <p:cond delay="4000"/>
                                  </p:stCondLst>
                                  <p:childTnLst>
                                    <p:animEffect transition="out" filter="fade">
                                      <p:cBhvr>
                                        <p:cTn id="44" dur="3000"/>
                                        <p:tgtEl>
                                          <p:spTgt spid="385"/>
                                        </p:tgtEl>
                                      </p:cBhvr>
                                    </p:animEffect>
                                    <p:set>
                                      <p:cBhvr>
                                        <p:cTn id="45" dur="1" fill="hold">
                                          <p:stCondLst>
                                            <p:cond delay="3000"/>
                                          </p:stCondLst>
                                        </p:cTn>
                                        <p:tgtEl>
                                          <p:spTgt spid="385"/>
                                        </p:tgtEl>
                                        <p:attrNameLst>
                                          <p:attrName>style.visibility</p:attrName>
                                        </p:attrNameLst>
                                      </p:cBhvr>
                                      <p:to>
                                        <p:strVal val="hidden"/>
                                      </p:to>
                                    </p:set>
                                  </p:childTnLst>
                                </p:cTn>
                              </p:par>
                            </p:childTnLst>
                          </p:cTn>
                        </p:par>
                        <p:par>
                          <p:cTn id="46" fill="hold">
                            <p:stCondLst>
                              <p:cond delay="24000"/>
                            </p:stCondLst>
                            <p:childTnLst>
                              <p:par>
                                <p:cTn id="47" presetID="1" presetClass="entr" presetSubtype="0" fill="hold" nodeType="afterEffect">
                                  <p:stCondLst>
                                    <p:cond delay="5500"/>
                                  </p:stCondLst>
                                  <p:childTnLst>
                                    <p:set>
                                      <p:cBhvr>
                                        <p:cTn id="48"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Practice with Finding a Stated Main Idea (Topic Sentence)</a:t>
            </a:r>
            <a:endParaRPr/>
          </a:p>
        </p:txBody>
      </p:sp>
      <p:sp>
        <p:nvSpPr>
          <p:cNvPr id="391" name="Google Shape;391;p30"/>
          <p:cNvSpPr txBox="1"/>
          <p:nvPr/>
        </p:nvSpPr>
        <p:spPr>
          <a:xfrm>
            <a:off x="228600" y="2057400"/>
            <a:ext cx="8915400" cy="2835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ahoma"/>
              <a:buNone/>
            </a:pPr>
            <a:r>
              <a:rPr lang="en-US" sz="2000" b="0" i="1" u="sng">
                <a:solidFill>
                  <a:schemeClr val="dk1"/>
                </a:solidFill>
                <a:latin typeface="Tahoma"/>
                <a:ea typeface="Tahoma"/>
                <a:cs typeface="Tahoma"/>
                <a:sym typeface="Tahoma"/>
              </a:rPr>
              <a:t>Select the topic sentence in this paragraph; </a:t>
            </a:r>
            <a:r>
              <a:rPr lang="en-US" sz="2000" b="1" i="1" u="sng">
                <a:solidFill>
                  <a:schemeClr val="dk1"/>
                </a:solidFill>
                <a:latin typeface="Tahoma"/>
                <a:ea typeface="Tahoma"/>
                <a:cs typeface="Tahoma"/>
                <a:sym typeface="Tahoma"/>
              </a:rPr>
              <a:t>click on your choice below</a:t>
            </a:r>
            <a:r>
              <a:rPr lang="en-US" sz="2000" b="0" i="1" u="sng">
                <a:solidFill>
                  <a:schemeClr val="dk1"/>
                </a:solidFill>
                <a:latin typeface="Tahoma"/>
                <a:ea typeface="Tahoma"/>
                <a:cs typeface="Tahoma"/>
                <a:sym typeface="Tahoma"/>
              </a:rPr>
              <a:t>.</a:t>
            </a:r>
            <a:endParaRPr/>
          </a:p>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	</a:t>
            </a:r>
            <a:r>
              <a:rPr lang="en-US" sz="2000" b="0" i="0" u="none" baseline="30000">
                <a:solidFill>
                  <a:schemeClr val="hlink"/>
                </a:solidFill>
                <a:latin typeface="Tahoma"/>
                <a:ea typeface="Tahoma"/>
                <a:cs typeface="Tahoma"/>
                <a:sym typeface="Tahoma"/>
              </a:rPr>
              <a:t>1</a:t>
            </a:r>
            <a:r>
              <a:rPr lang="en-US" sz="2000" b="0" i="0" u="none">
                <a:solidFill>
                  <a:schemeClr val="dk1"/>
                </a:solidFill>
                <a:latin typeface="Tahoma"/>
                <a:ea typeface="Tahoma"/>
                <a:cs typeface="Tahoma"/>
                <a:sym typeface="Tahoma"/>
              </a:rPr>
              <a:t>Cocaine is considered today to be both a major social and medical problem.  </a:t>
            </a:r>
            <a:r>
              <a:rPr lang="en-US" sz="2000" b="0" i="0" u="none" baseline="30000">
                <a:solidFill>
                  <a:schemeClr val="hlink"/>
                </a:solidFill>
                <a:latin typeface="Tahoma"/>
                <a:ea typeface="Tahoma"/>
                <a:cs typeface="Tahoma"/>
                <a:sym typeface="Tahoma"/>
              </a:rPr>
              <a:t>2</a:t>
            </a:r>
            <a:r>
              <a:rPr lang="en-US" sz="2000" b="0" i="0" u="none">
                <a:solidFill>
                  <a:schemeClr val="dk1"/>
                </a:solidFill>
                <a:latin typeface="Tahoma"/>
                <a:ea typeface="Tahoma"/>
                <a:cs typeface="Tahoma"/>
                <a:sym typeface="Tahoma"/>
              </a:rPr>
              <a:t>Just a century ago, however, cocaine was treated as a harmless stimulant and cure-all.  </a:t>
            </a:r>
            <a:r>
              <a:rPr lang="en-US" sz="2000" b="0" i="0" u="none" baseline="30000">
                <a:solidFill>
                  <a:schemeClr val="hlink"/>
                </a:solidFill>
                <a:latin typeface="Tahoma"/>
                <a:ea typeface="Tahoma"/>
                <a:cs typeface="Tahoma"/>
                <a:sym typeface="Tahoma"/>
              </a:rPr>
              <a:t>3</a:t>
            </a:r>
            <a:r>
              <a:rPr lang="en-US" sz="2000" b="0" i="0" u="none">
                <a:solidFill>
                  <a:schemeClr val="dk1"/>
                </a:solidFill>
                <a:latin typeface="Tahoma"/>
                <a:ea typeface="Tahoma"/>
                <a:cs typeface="Tahoma"/>
                <a:sym typeface="Tahoma"/>
              </a:rPr>
              <a:t>Scientists, such as Sigmund Freud, freely used cocaine.  </a:t>
            </a:r>
            <a:r>
              <a:rPr lang="en-US" sz="2000" b="0" i="0" u="none" baseline="30000">
                <a:solidFill>
                  <a:schemeClr val="hlink"/>
                </a:solidFill>
                <a:latin typeface="Tahoma"/>
                <a:ea typeface="Tahoma"/>
                <a:cs typeface="Tahoma"/>
                <a:sym typeface="Tahoma"/>
              </a:rPr>
              <a:t>4</a:t>
            </a:r>
            <a:r>
              <a:rPr lang="en-US" sz="2000" b="0" i="0" u="none">
                <a:solidFill>
                  <a:schemeClr val="dk1"/>
                </a:solidFill>
                <a:latin typeface="Tahoma"/>
                <a:ea typeface="Tahoma"/>
                <a:cs typeface="Tahoma"/>
                <a:sym typeface="Tahoma"/>
              </a:rPr>
              <a:t>Coca Cola’s original formula actually included three parts coca leaves (the source of cocaine) to one part cola nut. </a:t>
            </a:r>
            <a:r>
              <a:rPr lang="en-US" sz="2000" b="0" i="0" u="none" baseline="30000">
                <a:solidFill>
                  <a:schemeClr val="hlink"/>
                </a:solidFill>
                <a:latin typeface="Tahoma"/>
                <a:ea typeface="Tahoma"/>
                <a:cs typeface="Tahoma"/>
                <a:sym typeface="Tahoma"/>
              </a:rPr>
              <a:t>5</a:t>
            </a:r>
            <a:r>
              <a:rPr lang="en-US" sz="2000" b="0" i="0" u="none">
                <a:solidFill>
                  <a:schemeClr val="dk1"/>
                </a:solidFill>
                <a:latin typeface="Tahoma"/>
                <a:ea typeface="Tahoma"/>
                <a:cs typeface="Tahoma"/>
                <a:sym typeface="Tahoma"/>
              </a:rPr>
              <a:t>Coca Cola was originally advertised as a delicious drink as well as a medicine to “cure all nervous afflictions.”  </a:t>
            </a:r>
            <a:r>
              <a:rPr lang="en-US" sz="2000" b="0" i="0" u="none" baseline="30000">
                <a:solidFill>
                  <a:schemeClr val="hlink"/>
                </a:solidFill>
                <a:latin typeface="Tahoma"/>
                <a:ea typeface="Tahoma"/>
                <a:cs typeface="Tahoma"/>
                <a:sym typeface="Tahoma"/>
              </a:rPr>
              <a:t>6</a:t>
            </a:r>
            <a:r>
              <a:rPr lang="en-US" sz="2000" b="0" i="0" u="none">
                <a:solidFill>
                  <a:schemeClr val="dk1"/>
                </a:solidFill>
                <a:latin typeface="Tahoma"/>
                <a:ea typeface="Tahoma"/>
                <a:cs typeface="Tahoma"/>
                <a:sym typeface="Tahoma"/>
              </a:rPr>
              <a:t>It was often prescribed for headaches, depression, and many other ills.</a:t>
            </a:r>
            <a:endParaRPr/>
          </a:p>
        </p:txBody>
      </p:sp>
      <p:sp>
        <p:nvSpPr>
          <p:cNvPr id="392" name="Google Shape;392;p30"/>
          <p:cNvSpPr txBox="1"/>
          <p:nvPr/>
        </p:nvSpPr>
        <p:spPr>
          <a:xfrm>
            <a:off x="1828800" y="4953000"/>
            <a:ext cx="5410200" cy="146526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1800"/>
              <a:buFont typeface="Tahoma"/>
              <a:buNone/>
            </a:pPr>
            <a:r>
              <a:rPr lang="en-US" sz="1800" b="0" i="0" u="none">
                <a:solidFill>
                  <a:schemeClr val="dk1"/>
                </a:solidFill>
                <a:latin typeface="Tahoma"/>
                <a:ea typeface="Tahoma"/>
                <a:cs typeface="Tahoma"/>
                <a:sym typeface="Tahoma"/>
              </a:rPr>
              <a:t>What is the number of the topic sentence ?</a:t>
            </a:r>
            <a:endParaRPr/>
          </a:p>
          <a:p>
            <a:pPr marL="457200" marR="0" lvl="0" indent="-457200" algn="l" rtl="0">
              <a:lnSpc>
                <a:spcPct val="100000"/>
              </a:lnSpc>
              <a:spcBef>
                <a:spcPts val="0"/>
              </a:spcBef>
              <a:spcAft>
                <a:spcPts val="0"/>
              </a:spcAft>
              <a:buClr>
                <a:schemeClr val="dk1"/>
              </a:buClr>
              <a:buSzPts val="1800"/>
              <a:buFont typeface="Tahoma"/>
              <a:buAutoNum type="alphaUcPeriod"/>
            </a:pPr>
            <a:r>
              <a:rPr lang="en-US" sz="1800" b="0" i="0" u="sng">
                <a:solidFill>
                  <a:schemeClr val="dk1"/>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Sentence 1</a:t>
            </a:r>
            <a:endParaRPr/>
          </a:p>
          <a:p>
            <a:pPr marL="457200" marR="0" lvl="0" indent="-457200" algn="l" rtl="0">
              <a:lnSpc>
                <a:spcPct val="100000"/>
              </a:lnSpc>
              <a:spcBef>
                <a:spcPts val="0"/>
              </a:spcBef>
              <a:spcAft>
                <a:spcPts val="0"/>
              </a:spcAft>
              <a:buClr>
                <a:schemeClr val="dk1"/>
              </a:buClr>
              <a:buSzPts val="1800"/>
              <a:buFont typeface="Tahoma"/>
              <a:buAutoNum type="alphaUcPeriod"/>
            </a:pPr>
            <a:r>
              <a:rPr lang="en-US" sz="1800" b="0" i="0" u="sng">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Sentence 2</a:t>
            </a:r>
            <a:endParaRPr/>
          </a:p>
          <a:p>
            <a:pPr marL="457200" marR="0" lvl="0" indent="-457200" algn="l" rtl="0">
              <a:lnSpc>
                <a:spcPct val="100000"/>
              </a:lnSpc>
              <a:spcBef>
                <a:spcPts val="0"/>
              </a:spcBef>
              <a:spcAft>
                <a:spcPts val="0"/>
              </a:spcAft>
              <a:buClr>
                <a:schemeClr val="dk1"/>
              </a:buClr>
              <a:buSzPts val="1800"/>
              <a:buFont typeface="Tahoma"/>
              <a:buAutoNum type="alphaUcPeriod"/>
            </a:pPr>
            <a:r>
              <a:rPr lang="en-US" sz="1800" b="0" i="0" u="sng">
                <a:solidFill>
                  <a:schemeClr val="dk1"/>
                </a:solidFill>
                <a:latin typeface="Tahoma"/>
                <a:ea typeface="Tahoma"/>
                <a:cs typeface="Tahoma"/>
                <a:sym typeface="Tahoma"/>
                <a:hlinkClick r:id="rId5">
                  <a:extLst>
                    <a:ext uri="{A12FA001-AC4F-418D-AE19-62706E023703}">
                      <ahyp:hlinkClr xmlns:ahyp="http://schemas.microsoft.com/office/drawing/2018/hyperlinkcolor" xmlns="" val="tx"/>
                    </a:ext>
                  </a:extLst>
                </a:hlinkClick>
              </a:rPr>
              <a:t>Sentence 4</a:t>
            </a:r>
            <a:endParaRPr/>
          </a:p>
          <a:p>
            <a:pPr marL="457200" marR="0" lvl="0" indent="-457200" algn="l" rtl="0">
              <a:lnSpc>
                <a:spcPct val="100000"/>
              </a:lnSpc>
              <a:spcBef>
                <a:spcPts val="0"/>
              </a:spcBef>
              <a:spcAft>
                <a:spcPts val="0"/>
              </a:spcAft>
              <a:buClr>
                <a:schemeClr val="dk1"/>
              </a:buClr>
              <a:buSzPts val="1800"/>
              <a:buFont typeface="Tahoma"/>
              <a:buAutoNum type="alphaUcPeriod"/>
            </a:pPr>
            <a:r>
              <a:rPr lang="en-US" sz="1800" b="0" i="0" u="sng">
                <a:solidFill>
                  <a:schemeClr val="dk1"/>
                </a:solidFill>
                <a:latin typeface="Tahoma"/>
                <a:ea typeface="Tahoma"/>
                <a:cs typeface="Tahoma"/>
                <a:sym typeface="Tahoma"/>
                <a:hlinkClick r:id="rId6">
                  <a:extLst>
                    <a:ext uri="{A12FA001-AC4F-418D-AE19-62706E023703}">
                      <ahyp:hlinkClr xmlns:ahyp="http://schemas.microsoft.com/office/drawing/2018/hyperlinkcolor" xmlns="" val="tx"/>
                    </a:ext>
                  </a:extLst>
                </a:hlinkClick>
              </a:rPr>
              <a:t>Sentence 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2000"/>
                                        <p:tgtEl>
                                          <p:spTgt spid="39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91"/>
                                        </p:tgtEl>
                                        <p:attrNameLst>
                                          <p:attrName>style.visibility</p:attrName>
                                        </p:attrNameLst>
                                      </p:cBhvr>
                                      <p:to>
                                        <p:strVal val="visible"/>
                                      </p:to>
                                    </p:set>
                                    <p:animEffect transition="in" filter="fade">
                                      <p:cBhvr>
                                        <p:cTn id="11" dur="2000"/>
                                        <p:tgtEl>
                                          <p:spTgt spid="391"/>
                                        </p:tgtEl>
                                      </p:cBhvr>
                                    </p:animEffect>
                                  </p:childTnLst>
                                </p:cTn>
                              </p:par>
                            </p:childTnLst>
                          </p:cTn>
                        </p:par>
                        <p:par>
                          <p:cTn id="12" fill="hold">
                            <p:stCondLst>
                              <p:cond delay="4000"/>
                            </p:stCondLst>
                            <p:childTnLst>
                              <p:par>
                                <p:cTn id="13" presetID="10" presetClass="entr" presetSubtype="0" fill="hold" nodeType="afterEffect">
                                  <p:stCondLst>
                                    <p:cond delay="8500"/>
                                  </p:stCondLst>
                                  <p:childTnLst>
                                    <p:set>
                                      <p:cBhvr>
                                        <p:cTn id="14" dur="1" fill="hold">
                                          <p:stCondLst>
                                            <p:cond delay="0"/>
                                          </p:stCondLst>
                                        </p:cTn>
                                        <p:tgtEl>
                                          <p:spTgt spid="392"/>
                                        </p:tgtEl>
                                        <p:attrNameLst>
                                          <p:attrName>style.visibility</p:attrName>
                                        </p:attrNameLst>
                                      </p:cBhvr>
                                      <p:to>
                                        <p:strVal val="visible"/>
                                      </p:to>
                                    </p:set>
                                    <p:animEffect transition="in" filter="fade">
                                      <p:cBhvr>
                                        <p:cTn id="15" dur="20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1"/>
          <p:cNvSpPr txBox="1"/>
          <p:nvPr/>
        </p:nvSpPr>
        <p:spPr>
          <a:xfrm>
            <a:off x="974725" y="2166937"/>
            <a:ext cx="7732712"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Incorrect.  The topic is “cocaine,” but the first sentence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is concerned with how cocaine is viewed today.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There are </a:t>
            </a:r>
            <a:r>
              <a:rPr lang="en-US" sz="2400" b="0" i="0" u="sng">
                <a:solidFill>
                  <a:schemeClr val="dk1"/>
                </a:solidFill>
                <a:latin typeface="Tahoma"/>
                <a:ea typeface="Tahoma"/>
                <a:cs typeface="Tahoma"/>
                <a:sym typeface="Tahoma"/>
              </a:rPr>
              <a:t>no details to support</a:t>
            </a:r>
            <a:r>
              <a:rPr lang="en-US" sz="2400" b="0" i="0" u="none">
                <a:solidFill>
                  <a:schemeClr val="dk1"/>
                </a:solidFill>
                <a:latin typeface="Tahoma"/>
                <a:ea typeface="Tahoma"/>
                <a:cs typeface="Tahoma"/>
                <a:sym typeface="Tahoma"/>
              </a:rPr>
              <a:t> that cocaine is a major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problem today. </a:t>
            </a:r>
            <a:endParaRPr/>
          </a:p>
          <a:p>
            <a:pPr marL="0" marR="0" lvl="0" indent="0" algn="l" rtl="0">
              <a:lnSpc>
                <a:spcPct val="100000"/>
              </a:lnSpc>
              <a:spcBef>
                <a:spcPts val="0"/>
              </a:spcBef>
              <a:spcAft>
                <a:spcPts val="0"/>
              </a:spcAft>
              <a:buClr>
                <a:schemeClr val="dk1"/>
              </a:buClr>
              <a:buSzPts val="2400"/>
              <a:buFont typeface="Tahoma"/>
              <a:buNone/>
            </a:pPr>
            <a:endParaRPr sz="24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F75766"/>
              </a:buClr>
              <a:buSzPts val="2400"/>
              <a:buFont typeface="Tahoma"/>
              <a:buNone/>
            </a:pPr>
            <a:r>
              <a:rPr lang="en-US" sz="2400" b="0" i="0" u="none">
                <a:solidFill>
                  <a:srgbClr val="F75766"/>
                </a:solidFill>
                <a:latin typeface="Tahoma"/>
                <a:ea typeface="Tahoma"/>
                <a:cs typeface="Tahoma"/>
                <a:sym typeface="Tahoma"/>
              </a:rPr>
              <a:t>Click on the back arrow and try again.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200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2"/>
          <p:cNvSpPr txBox="1"/>
          <p:nvPr/>
        </p:nvSpPr>
        <p:spPr>
          <a:xfrm>
            <a:off x="1295400" y="1981200"/>
            <a:ext cx="7162800" cy="22828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That’s right.  The second sentence contrasts with the first, so it does not support the first.  All the sentences after sentence 2 give details to prove that cocaine was considered harmless over a century ago.  </a:t>
            </a:r>
            <a:r>
              <a:rPr lang="en-US" sz="2400" b="0" i="0" u="none">
                <a:solidFill>
                  <a:srgbClr val="F75766"/>
                </a:solidFill>
                <a:latin typeface="Tahoma"/>
                <a:ea typeface="Tahoma"/>
                <a:cs typeface="Tahoma"/>
                <a:sym typeface="Tahoma"/>
              </a:rPr>
              <a:t>Click the back arrow to reread the paragraph or the forward arrow to continue.</a:t>
            </a:r>
            <a:endParaRPr/>
          </a:p>
        </p:txBody>
      </p:sp>
      <p:sp>
        <p:nvSpPr>
          <p:cNvPr id="408" name="Google Shape;408;p32"/>
          <p:cNvSpPr txBox="1"/>
          <p:nvPr/>
        </p:nvSpPr>
        <p:spPr>
          <a:xfrm>
            <a:off x="1219200" y="4572000"/>
            <a:ext cx="8078787"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99"/>
              </a:buClr>
              <a:buSzPts val="2400"/>
              <a:buFont typeface="Tahoma"/>
              <a:buNone/>
            </a:pPr>
            <a:r>
              <a:rPr lang="en-US" sz="2400" b="0" i="0" u="none">
                <a:solidFill>
                  <a:srgbClr val="CC0099"/>
                </a:solidFill>
                <a:latin typeface="Tahoma"/>
                <a:ea typeface="Tahoma"/>
                <a:cs typeface="Tahoma"/>
                <a:sym typeface="Tahoma"/>
              </a:rPr>
              <a:t>Remember this</a:t>
            </a:r>
            <a:r>
              <a:rPr lang="en-US" sz="2400" b="0" i="0" u="none">
                <a:solidFill>
                  <a:schemeClr val="dk1"/>
                </a:solidFill>
                <a:latin typeface="Tahoma"/>
                <a:ea typeface="Tahoma"/>
                <a:cs typeface="Tahoma"/>
                <a:sym typeface="Tahoma"/>
              </a:rPr>
              <a:t>:  If the second sentence of a paragraph</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uses a contrast term, the first sentence is </a:t>
            </a:r>
            <a:r>
              <a:rPr lang="en-US" sz="2400" b="1" i="0" u="none">
                <a:solidFill>
                  <a:schemeClr val="dk1"/>
                </a:solidFill>
                <a:latin typeface="Tahoma"/>
                <a:ea typeface="Tahoma"/>
                <a:cs typeface="Tahoma"/>
                <a:sym typeface="Tahoma"/>
              </a:rPr>
              <a:t>NOT</a:t>
            </a:r>
            <a:r>
              <a:rPr lang="en-US" sz="2400" b="0" i="0" u="none">
                <a:solidFill>
                  <a:schemeClr val="dk1"/>
                </a:solidFill>
                <a:latin typeface="Tahoma"/>
                <a:ea typeface="Tahoma"/>
                <a:cs typeface="Tahoma"/>
                <a:sym typeface="Tahoma"/>
              </a:rPr>
              <a:t> the topic</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sentence.  In other words, the second sentence is showing the author is changing direction.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2000"/>
                                        <p:tgtEl>
                                          <p:spTgt spid="405"/>
                                        </p:tgtEl>
                                      </p:cBhvr>
                                    </p:animEffect>
                                  </p:childTnLst>
                                </p:cTn>
                              </p:par>
                            </p:childTnLst>
                          </p:cTn>
                        </p:par>
                        <p:par>
                          <p:cTn id="8" fill="hold">
                            <p:stCondLst>
                              <p:cond delay="2000"/>
                            </p:stCondLst>
                            <p:childTnLst>
                              <p:par>
                                <p:cTn id="9" presetID="23" presetClass="entr" presetSubtype="16" fill="hold" nodeType="afterEffect">
                                  <p:stCondLst>
                                    <p:cond delay="9000"/>
                                  </p:stCondLst>
                                  <p:childTnLst>
                                    <p:set>
                                      <p:cBhvr>
                                        <p:cTn id="10" dur="1" fill="hold">
                                          <p:stCondLst>
                                            <p:cond delay="0"/>
                                          </p:stCondLst>
                                        </p:cTn>
                                        <p:tgtEl>
                                          <p:spTgt spid="408"/>
                                        </p:tgtEl>
                                        <p:attrNameLst>
                                          <p:attrName>style.visibility</p:attrName>
                                        </p:attrNameLst>
                                      </p:cBhvr>
                                      <p:to>
                                        <p:strVal val="visible"/>
                                      </p:to>
                                    </p:set>
                                    <p:anim calcmode="lin" valueType="num">
                                      <p:cBhvr additive="base">
                                        <p:cTn id="11" dur="3000"/>
                                        <p:tgtEl>
                                          <p:spTgt spid="408"/>
                                        </p:tgtEl>
                                        <p:attrNameLst>
                                          <p:attrName>ppt_w</p:attrName>
                                        </p:attrNameLst>
                                      </p:cBhvr>
                                      <p:tavLst>
                                        <p:tav tm="0">
                                          <p:val>
                                            <p:strVal val="0"/>
                                          </p:val>
                                        </p:tav>
                                        <p:tav tm="100000">
                                          <p:val>
                                            <p:strVal val="#ppt_w"/>
                                          </p:val>
                                        </p:tav>
                                      </p:tavLst>
                                    </p:anim>
                                    <p:anim calcmode="lin" valueType="num">
                                      <p:cBhvr additive="base">
                                        <p:cTn id="12" dur="3000"/>
                                        <p:tgtEl>
                                          <p:spTgt spid="40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3"/>
          <p:cNvSpPr txBox="1"/>
          <p:nvPr/>
        </p:nvSpPr>
        <p:spPr>
          <a:xfrm>
            <a:off x="685800" y="2667000"/>
            <a:ext cx="7543800" cy="191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Incorrect.  Sentence 4 is a detail giving the original formula for Coca Cola.  It is not the overall idea of the paragraph. </a:t>
            </a:r>
            <a:endParaRPr/>
          </a:p>
          <a:p>
            <a:pPr marL="0" marR="0" lvl="0" indent="0" algn="l" rtl="0">
              <a:lnSpc>
                <a:spcPct val="100000"/>
              </a:lnSpc>
              <a:spcBef>
                <a:spcPts val="0"/>
              </a:spcBef>
              <a:spcAft>
                <a:spcPts val="0"/>
              </a:spcAft>
              <a:buClr>
                <a:schemeClr val="dk1"/>
              </a:buClr>
              <a:buSzPts val="2400"/>
              <a:buFont typeface="Tahoma"/>
              <a:buNone/>
            </a:pPr>
            <a:endParaRPr sz="24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F75766"/>
              </a:buClr>
              <a:buSzPts val="2400"/>
              <a:buFont typeface="Tahoma"/>
              <a:buNone/>
            </a:pPr>
            <a:r>
              <a:rPr lang="en-US" sz="2400" b="0" i="0" u="none">
                <a:solidFill>
                  <a:srgbClr val="F75766"/>
                </a:solidFill>
                <a:latin typeface="Tahoma"/>
                <a:ea typeface="Tahoma"/>
                <a:cs typeface="Tahoma"/>
                <a:sym typeface="Tahoma"/>
              </a:rPr>
              <a:t>Click the back arrow and try again.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20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hlink"/>
              </a:buClr>
              <a:buSzPts val="4400"/>
              <a:buFont typeface="Tahoma"/>
              <a:buNone/>
            </a:pPr>
            <a:r>
              <a:rPr lang="en-US" sz="4400" b="0" i="0" u="none">
                <a:solidFill>
                  <a:schemeClr val="hlink"/>
                </a:solidFill>
                <a:latin typeface="Tahoma"/>
                <a:ea typeface="Tahoma"/>
                <a:cs typeface="Tahoma"/>
                <a:sym typeface="Tahoma"/>
              </a:rPr>
              <a:t>3 Tips for Finding the Topic</a:t>
            </a:r>
            <a:endParaRPr/>
          </a:p>
        </p:txBody>
      </p:sp>
      <p:sp>
        <p:nvSpPr>
          <p:cNvPr id="148" name="Google Shape;148;p4"/>
          <p:cNvSpPr txBox="1">
            <a:spLocks noGrp="1"/>
          </p:cNvSpPr>
          <p:nvPr>
            <p:ph type="body" idx="1"/>
          </p:nvPr>
        </p:nvSpPr>
        <p:spPr>
          <a:xfrm>
            <a:off x="1182687" y="2514600"/>
            <a:ext cx="7772400" cy="3617912"/>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folHlink"/>
              </a:buClr>
              <a:buSzPts val="1440"/>
              <a:buFont typeface="Noto Sans Symbols"/>
              <a:buAutoNum type="arabicPeriod"/>
            </a:pPr>
            <a:r>
              <a:rPr lang="en-US" sz="2400" b="0" i="0" u="none" dirty="0">
                <a:solidFill>
                  <a:schemeClr val="dk1"/>
                </a:solidFill>
                <a:latin typeface="Tahoma"/>
                <a:ea typeface="Tahoma"/>
                <a:cs typeface="Tahoma"/>
                <a:sym typeface="Tahoma"/>
              </a:rPr>
              <a:t>Look for the subject of the first sentence.</a:t>
            </a:r>
            <a:endParaRPr dirty="0"/>
          </a:p>
          <a:p>
            <a:pPr marL="609600" lvl="0" indent="-609600" algn="l" rtl="0">
              <a:lnSpc>
                <a:spcPct val="90000"/>
              </a:lnSpc>
              <a:spcBef>
                <a:spcPts val="480"/>
              </a:spcBef>
              <a:spcAft>
                <a:spcPts val="0"/>
              </a:spcAft>
              <a:buSzPts val="1440"/>
              <a:buNone/>
            </a:pPr>
            <a:r>
              <a:rPr lang="en-US" sz="2400" b="0" i="1" u="none" dirty="0">
                <a:solidFill>
                  <a:schemeClr val="accent1"/>
                </a:solidFill>
                <a:latin typeface="Tahoma"/>
                <a:ea typeface="Tahoma"/>
                <a:cs typeface="Tahoma"/>
                <a:sym typeface="Tahoma"/>
              </a:rPr>
              <a:t>	</a:t>
            </a:r>
            <a:r>
              <a:rPr lang="en-US" sz="2000" b="0" i="1" u="none" dirty="0">
                <a:solidFill>
                  <a:srgbClr val="D807DD"/>
                </a:solidFill>
                <a:latin typeface="Tahoma"/>
                <a:ea typeface="Tahoma"/>
                <a:cs typeface="Tahoma"/>
                <a:sym typeface="Tahoma"/>
              </a:rPr>
              <a:t>Subjects are nouns (persons, places, things, or ideas).</a:t>
            </a:r>
            <a:endParaRPr dirty="0"/>
          </a:p>
          <a:p>
            <a:pPr marL="609600" lvl="0" indent="-609600" algn="l" rtl="0">
              <a:lnSpc>
                <a:spcPct val="90000"/>
              </a:lnSpc>
              <a:spcBef>
                <a:spcPts val="400"/>
              </a:spcBef>
              <a:spcAft>
                <a:spcPts val="0"/>
              </a:spcAft>
              <a:buSzPts val="1200"/>
              <a:buNone/>
            </a:pPr>
            <a:endParaRPr sz="2000" b="0" i="1" u="none" dirty="0">
              <a:solidFill>
                <a:srgbClr val="D807DD"/>
              </a:solidFill>
              <a:latin typeface="Tahoma"/>
              <a:ea typeface="Tahoma"/>
              <a:cs typeface="Tahoma"/>
              <a:sym typeface="Tahoma"/>
            </a:endParaRPr>
          </a:p>
          <a:p>
            <a:pPr marL="609600" lvl="0" indent="-609600" algn="l" rtl="0">
              <a:lnSpc>
                <a:spcPct val="90000"/>
              </a:lnSpc>
              <a:spcBef>
                <a:spcPts val="480"/>
              </a:spcBef>
              <a:spcAft>
                <a:spcPts val="0"/>
              </a:spcAft>
              <a:buClr>
                <a:schemeClr val="folHlink"/>
              </a:buClr>
              <a:buSzPts val="1440"/>
              <a:buFont typeface="Noto Sans Symbols"/>
              <a:buAutoNum type="arabicPeriod" startAt="2"/>
            </a:pPr>
            <a:r>
              <a:rPr lang="en-US" sz="2400" b="0" i="0" u="none" dirty="0">
                <a:solidFill>
                  <a:schemeClr val="dk1"/>
                </a:solidFill>
                <a:latin typeface="Tahoma"/>
                <a:ea typeface="Tahoma"/>
                <a:cs typeface="Tahoma"/>
                <a:sym typeface="Tahoma"/>
              </a:rPr>
              <a:t>Look for a word or phrase that is frequently repeated or referred to.</a:t>
            </a:r>
            <a:endParaRPr dirty="0"/>
          </a:p>
          <a:p>
            <a:pPr marL="609600" lvl="0" indent="-518160" algn="l" rtl="0">
              <a:lnSpc>
                <a:spcPct val="90000"/>
              </a:lnSpc>
              <a:spcBef>
                <a:spcPts val="480"/>
              </a:spcBef>
              <a:spcAft>
                <a:spcPts val="0"/>
              </a:spcAft>
              <a:buClr>
                <a:schemeClr val="folHlink"/>
              </a:buClr>
              <a:buSzPts val="1440"/>
              <a:buFont typeface="Noto Sans Symbols"/>
              <a:buNone/>
            </a:pPr>
            <a:endParaRPr sz="2400" b="0" i="0" u="none" dirty="0">
              <a:solidFill>
                <a:schemeClr val="dk1"/>
              </a:solidFill>
              <a:latin typeface="Tahoma"/>
              <a:ea typeface="Tahoma"/>
              <a:cs typeface="Tahoma"/>
              <a:sym typeface="Tahoma"/>
            </a:endParaRPr>
          </a:p>
          <a:p>
            <a:pPr marL="609600" lvl="0" indent="-609600" algn="l" rtl="0">
              <a:lnSpc>
                <a:spcPct val="90000"/>
              </a:lnSpc>
              <a:spcBef>
                <a:spcPts val="480"/>
              </a:spcBef>
              <a:spcAft>
                <a:spcPts val="0"/>
              </a:spcAft>
              <a:buClr>
                <a:schemeClr val="folHlink"/>
              </a:buClr>
              <a:buSzPts val="1440"/>
              <a:buFont typeface="Noto Sans Symbols"/>
              <a:buAutoNum type="arabicPeriod" startAt="2"/>
            </a:pPr>
            <a:r>
              <a:rPr lang="en-US" sz="2400" b="0" i="0" u="none" dirty="0">
                <a:solidFill>
                  <a:schemeClr val="dk1"/>
                </a:solidFill>
                <a:latin typeface="Tahoma"/>
                <a:ea typeface="Tahoma"/>
                <a:cs typeface="Tahoma"/>
                <a:sym typeface="Tahoma"/>
              </a:rPr>
              <a:t>Finally, ask:   What do ALL the sentences in the paragraph deal with? </a:t>
            </a:r>
            <a:endParaRPr dirty="0"/>
          </a:p>
          <a:p>
            <a:pPr marL="609600" lvl="0" indent="-609600" algn="l" rtl="0">
              <a:lnSpc>
                <a:spcPct val="90000"/>
              </a:lnSpc>
              <a:spcBef>
                <a:spcPts val="480"/>
              </a:spcBef>
              <a:spcAft>
                <a:spcPts val="0"/>
              </a:spcAft>
              <a:buSzPts val="1440"/>
              <a:buNone/>
            </a:pPr>
            <a:r>
              <a:rPr lang="en-US" sz="2400" b="0" i="0" u="none" dirty="0">
                <a:solidFill>
                  <a:schemeClr val="dk1"/>
                </a:solidFill>
                <a:latin typeface="Tahoma"/>
                <a:ea typeface="Tahoma"/>
                <a:cs typeface="Tahoma"/>
                <a:sym typeface="Tahoma"/>
              </a:rPr>
              <a:t> </a:t>
            </a:r>
            <a:endParaRPr dirty="0"/>
          </a:p>
          <a:p>
            <a:pPr marL="342900" lvl="0" indent="-251459" algn="l" rtl="0">
              <a:spcBef>
                <a:spcPts val="480"/>
              </a:spcBef>
              <a:spcAft>
                <a:spcPts val="0"/>
              </a:spcAft>
              <a:buSzPts val="1440"/>
              <a:buNone/>
            </a:pPr>
            <a:endParaRPr sz="2400" b="0" i="0" u="none" dirty="0">
              <a:solidFill>
                <a:schemeClr val="dk1"/>
              </a:solidFill>
              <a:latin typeface="Tahoma"/>
              <a:ea typeface="Tahoma"/>
              <a:cs typeface="Tahoma"/>
              <a:sym typeface="Tahoma"/>
            </a:endParaRPr>
          </a:p>
        </p:txBody>
      </p:sp>
      <p:pic>
        <p:nvPicPr>
          <p:cNvPr id="153" name="Google Shape;153;p4" descr="look_pop_lg_clr"/>
          <p:cNvPicPr preferRelativeResize="0"/>
          <p:nvPr/>
        </p:nvPicPr>
        <p:blipFill rotWithShape="1">
          <a:blip r:embed="rId3">
            <a:alphaModFix/>
          </a:blip>
          <a:srcRect/>
          <a:stretch/>
        </p:blipFill>
        <p:spPr>
          <a:xfrm>
            <a:off x="4267200" y="1828800"/>
            <a:ext cx="1009650" cy="66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2000"/>
                                        <p:tgtEl>
                                          <p:spTgt spid="147"/>
                                        </p:tgtEl>
                                        <p:attrNameLst>
                                          <p:attrName>ppt_w</p:attrName>
                                        </p:attrNameLst>
                                      </p:cBhvr>
                                      <p:tavLst>
                                        <p:tav tm="0">
                                          <p:val>
                                            <p:strVal val="0"/>
                                          </p:val>
                                        </p:tav>
                                        <p:tav tm="100000">
                                          <p:val>
                                            <p:strVal val="#ppt_w"/>
                                          </p:val>
                                        </p:tav>
                                      </p:tavLst>
                                    </p:anim>
                                    <p:anim calcmode="lin" valueType="num">
                                      <p:cBhvr additive="base">
                                        <p:cTn id="8" dur="2000"/>
                                        <p:tgtEl>
                                          <p:spTgt spid="147"/>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23" presetClass="entr" presetSubtype="16" fill="hold" nodeType="afterEffect">
                                  <p:stCondLst>
                                    <p:cond delay="0"/>
                                  </p:stCondLst>
                                  <p:childTnLst>
                                    <p:set>
                                      <p:cBhvr>
                                        <p:cTn id="11" dur="1" fill="hold">
                                          <p:stCondLst>
                                            <p:cond delay="0"/>
                                          </p:stCondLst>
                                        </p:cTn>
                                        <p:tgtEl>
                                          <p:spTgt spid="153"/>
                                        </p:tgtEl>
                                        <p:attrNameLst>
                                          <p:attrName>style.visibility</p:attrName>
                                        </p:attrNameLst>
                                      </p:cBhvr>
                                      <p:to>
                                        <p:strVal val="visible"/>
                                      </p:to>
                                    </p:set>
                                    <p:anim calcmode="lin" valueType="num">
                                      <p:cBhvr additive="base">
                                        <p:cTn id="12" dur="2000"/>
                                        <p:tgtEl>
                                          <p:spTgt spid="153"/>
                                        </p:tgtEl>
                                        <p:attrNameLst>
                                          <p:attrName>ppt_w</p:attrName>
                                        </p:attrNameLst>
                                      </p:cBhvr>
                                      <p:tavLst>
                                        <p:tav tm="0">
                                          <p:val>
                                            <p:strVal val="0"/>
                                          </p:val>
                                        </p:tav>
                                        <p:tav tm="100000">
                                          <p:val>
                                            <p:strVal val="#ppt_w"/>
                                          </p:val>
                                        </p:tav>
                                      </p:tavLst>
                                    </p:anim>
                                    <p:anim calcmode="lin" valueType="num">
                                      <p:cBhvr additive="base">
                                        <p:cTn id="13" dur="2000"/>
                                        <p:tgtEl>
                                          <p:spTgt spid="153"/>
                                        </p:tgtEl>
                                        <p:attrNameLst>
                                          <p:attrName>ppt_h</p:attrName>
                                        </p:attrNameLst>
                                      </p:cBhvr>
                                      <p:tavLst>
                                        <p:tav tm="0">
                                          <p:val>
                                            <p:strVal val="0"/>
                                          </p:val>
                                        </p:tav>
                                        <p:tav tm="100000">
                                          <p:val>
                                            <p:strVal val="#ppt_h"/>
                                          </p:val>
                                        </p:tav>
                                      </p:tavLst>
                                    </p:anim>
                                  </p:childTnLst>
                                </p:cTn>
                              </p:par>
                            </p:childTnLst>
                          </p:cTn>
                        </p:par>
                        <p:par>
                          <p:cTn id="14" fill="hold">
                            <p:stCondLst>
                              <p:cond delay="4000"/>
                            </p:stCondLst>
                            <p:childTnLst>
                              <p:par>
                                <p:cTn id="15" presetID="10" presetClass="entr" presetSubtype="0" fill="hold" nodeType="afterEffect">
                                  <p:stCondLst>
                                    <p:cond delay="0"/>
                                  </p:stCondLst>
                                  <p:childTnLst>
                                    <p:set>
                                      <p:cBhvr>
                                        <p:cTn id="16" dur="1" fill="hold">
                                          <p:stCondLst>
                                            <p:cond delay="0"/>
                                          </p:stCondLst>
                                        </p:cTn>
                                        <p:tgtEl>
                                          <p:spTgt spid="148">
                                            <p:txEl>
                                              <p:pRg st="0" end="0"/>
                                            </p:txEl>
                                          </p:spTgt>
                                        </p:tgtEl>
                                        <p:attrNameLst>
                                          <p:attrName>style.visibility</p:attrName>
                                        </p:attrNameLst>
                                      </p:cBhvr>
                                      <p:to>
                                        <p:strVal val="visible"/>
                                      </p:to>
                                    </p:set>
                                    <p:animEffect transition="in" filter="fade">
                                      <p:cBhvr>
                                        <p:cTn id="17" dur="1000"/>
                                        <p:tgtEl>
                                          <p:spTgt spid="148">
                                            <p:txEl>
                                              <p:pRg st="0" end="0"/>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148">
                                            <p:txEl>
                                              <p:pRg st="1" end="1"/>
                                            </p:txEl>
                                          </p:spTgt>
                                        </p:tgtEl>
                                        <p:attrNameLst>
                                          <p:attrName>style.visibility</p:attrName>
                                        </p:attrNameLst>
                                      </p:cBhvr>
                                      <p:to>
                                        <p:strVal val="visible"/>
                                      </p:to>
                                    </p:set>
                                    <p:animEffect transition="in" filter="fade">
                                      <p:cBhvr>
                                        <p:cTn id="21" dur="1000"/>
                                        <p:tgtEl>
                                          <p:spTgt spid="148">
                                            <p:txEl>
                                              <p:pRg st="1" end="1"/>
                                            </p:txEl>
                                          </p:spTgt>
                                        </p:tgtEl>
                                      </p:cBhvr>
                                    </p:animEffect>
                                  </p:childTnLst>
                                </p:cTn>
                              </p:par>
                            </p:childTnLst>
                          </p:cTn>
                        </p:par>
                        <p:par>
                          <p:cTn id="22" fill="hold">
                            <p:stCondLst>
                              <p:cond delay="6000"/>
                            </p:stCondLst>
                            <p:childTnLst>
                              <p:par>
                                <p:cTn id="23" presetID="10" presetClass="entr" presetSubtype="0" fill="hold" nodeType="afterEffect">
                                  <p:stCondLst>
                                    <p:cond delay="0"/>
                                  </p:stCondLst>
                                  <p:childTnLst>
                                    <p:set>
                                      <p:cBhvr>
                                        <p:cTn id="24" dur="1" fill="hold">
                                          <p:stCondLst>
                                            <p:cond delay="0"/>
                                          </p:stCondLst>
                                        </p:cTn>
                                        <p:tgtEl>
                                          <p:spTgt spid="148">
                                            <p:txEl>
                                              <p:pRg st="2" end="2"/>
                                            </p:txEl>
                                          </p:spTgt>
                                        </p:tgtEl>
                                        <p:attrNameLst>
                                          <p:attrName>style.visibility</p:attrName>
                                        </p:attrNameLst>
                                      </p:cBhvr>
                                      <p:to>
                                        <p:strVal val="visible"/>
                                      </p:to>
                                    </p:set>
                                    <p:animEffect transition="in" filter="fade">
                                      <p:cBhvr>
                                        <p:cTn id="25" dur="1000"/>
                                        <p:tgtEl>
                                          <p:spTgt spid="148">
                                            <p:txEl>
                                              <p:pRg st="2" end="2"/>
                                            </p:txEl>
                                          </p:spTgt>
                                        </p:tgtEl>
                                      </p:cBhvr>
                                    </p:animEffect>
                                  </p:childTnLst>
                                </p:cTn>
                              </p:par>
                            </p:childTnLst>
                          </p:cTn>
                        </p:par>
                        <p:par>
                          <p:cTn id="26" fill="hold">
                            <p:stCondLst>
                              <p:cond delay="7000"/>
                            </p:stCondLst>
                            <p:childTnLst>
                              <p:par>
                                <p:cTn id="27" presetID="10" presetClass="entr" presetSubtype="0" fill="hold" nodeType="afterEffect">
                                  <p:stCondLst>
                                    <p:cond delay="0"/>
                                  </p:stCondLst>
                                  <p:childTnLst>
                                    <p:set>
                                      <p:cBhvr>
                                        <p:cTn id="28" dur="1" fill="hold">
                                          <p:stCondLst>
                                            <p:cond delay="0"/>
                                          </p:stCondLst>
                                        </p:cTn>
                                        <p:tgtEl>
                                          <p:spTgt spid="148">
                                            <p:txEl>
                                              <p:pRg st="3" end="3"/>
                                            </p:txEl>
                                          </p:spTgt>
                                        </p:tgtEl>
                                        <p:attrNameLst>
                                          <p:attrName>style.visibility</p:attrName>
                                        </p:attrNameLst>
                                      </p:cBhvr>
                                      <p:to>
                                        <p:strVal val="visible"/>
                                      </p:to>
                                    </p:set>
                                    <p:animEffect transition="in" filter="fade">
                                      <p:cBhvr>
                                        <p:cTn id="29" dur="1000"/>
                                        <p:tgtEl>
                                          <p:spTgt spid="148">
                                            <p:txEl>
                                              <p:pRg st="3" end="3"/>
                                            </p:txEl>
                                          </p:spTgt>
                                        </p:tgtEl>
                                      </p:cBhvr>
                                    </p:animEffect>
                                  </p:childTnLst>
                                </p:cTn>
                              </p:par>
                            </p:childTnLst>
                          </p:cTn>
                        </p:par>
                        <p:par>
                          <p:cTn id="30" fill="hold">
                            <p:stCondLst>
                              <p:cond delay="8000"/>
                            </p:stCondLst>
                            <p:childTnLst>
                              <p:par>
                                <p:cTn id="31" presetID="10" presetClass="entr" presetSubtype="0" fill="hold" nodeType="afterEffect">
                                  <p:stCondLst>
                                    <p:cond delay="0"/>
                                  </p:stCondLst>
                                  <p:childTnLst>
                                    <p:set>
                                      <p:cBhvr>
                                        <p:cTn id="32" dur="1" fill="hold">
                                          <p:stCondLst>
                                            <p:cond delay="0"/>
                                          </p:stCondLst>
                                        </p:cTn>
                                        <p:tgtEl>
                                          <p:spTgt spid="148">
                                            <p:txEl>
                                              <p:pRg st="4" end="4"/>
                                            </p:txEl>
                                          </p:spTgt>
                                        </p:tgtEl>
                                        <p:attrNameLst>
                                          <p:attrName>style.visibility</p:attrName>
                                        </p:attrNameLst>
                                      </p:cBhvr>
                                      <p:to>
                                        <p:strVal val="visible"/>
                                      </p:to>
                                    </p:set>
                                    <p:animEffect transition="in" filter="fade">
                                      <p:cBhvr>
                                        <p:cTn id="33" dur="1000"/>
                                        <p:tgtEl>
                                          <p:spTgt spid="148">
                                            <p:txEl>
                                              <p:pRg st="4" end="4"/>
                                            </p:txEl>
                                          </p:spTgt>
                                        </p:tgtEl>
                                      </p:cBhvr>
                                    </p:animEffect>
                                  </p:childTnLst>
                                </p:cTn>
                              </p:par>
                            </p:childTnLst>
                          </p:cTn>
                        </p:par>
                        <p:par>
                          <p:cTn id="34" fill="hold">
                            <p:stCondLst>
                              <p:cond delay="9000"/>
                            </p:stCondLst>
                            <p:childTnLst>
                              <p:par>
                                <p:cTn id="35" presetID="10" presetClass="entr" presetSubtype="0" fill="hold" nodeType="afterEffect">
                                  <p:stCondLst>
                                    <p:cond delay="0"/>
                                  </p:stCondLst>
                                  <p:childTnLst>
                                    <p:set>
                                      <p:cBhvr>
                                        <p:cTn id="36" dur="1" fill="hold">
                                          <p:stCondLst>
                                            <p:cond delay="0"/>
                                          </p:stCondLst>
                                        </p:cTn>
                                        <p:tgtEl>
                                          <p:spTgt spid="148">
                                            <p:txEl>
                                              <p:pRg st="5" end="5"/>
                                            </p:txEl>
                                          </p:spTgt>
                                        </p:tgtEl>
                                        <p:attrNameLst>
                                          <p:attrName>style.visibility</p:attrName>
                                        </p:attrNameLst>
                                      </p:cBhvr>
                                      <p:to>
                                        <p:strVal val="visible"/>
                                      </p:to>
                                    </p:set>
                                    <p:animEffect transition="in" filter="fade">
                                      <p:cBhvr>
                                        <p:cTn id="37" dur="1000"/>
                                        <p:tgtEl>
                                          <p:spTgt spid="148">
                                            <p:txEl>
                                              <p:pRg st="5" end="5"/>
                                            </p:txEl>
                                          </p:spTgt>
                                        </p:tgtEl>
                                      </p:cBhvr>
                                    </p:animEffect>
                                  </p:childTnLst>
                                </p:cTn>
                              </p:par>
                            </p:childTnLst>
                          </p:cTn>
                        </p:par>
                        <p:par>
                          <p:cTn id="38" fill="hold">
                            <p:stCondLst>
                              <p:cond delay="10000"/>
                            </p:stCondLst>
                            <p:childTnLst>
                              <p:par>
                                <p:cTn id="39" presetID="10" presetClass="entr" presetSubtype="0" fill="hold" nodeType="afterEffect">
                                  <p:stCondLst>
                                    <p:cond delay="0"/>
                                  </p:stCondLst>
                                  <p:childTnLst>
                                    <p:set>
                                      <p:cBhvr>
                                        <p:cTn id="40" dur="1" fill="hold">
                                          <p:stCondLst>
                                            <p:cond delay="0"/>
                                          </p:stCondLst>
                                        </p:cTn>
                                        <p:tgtEl>
                                          <p:spTgt spid="148">
                                            <p:txEl>
                                              <p:pRg st="6" end="6"/>
                                            </p:txEl>
                                          </p:spTgt>
                                        </p:tgtEl>
                                        <p:attrNameLst>
                                          <p:attrName>style.visibility</p:attrName>
                                        </p:attrNameLst>
                                      </p:cBhvr>
                                      <p:to>
                                        <p:strVal val="visible"/>
                                      </p:to>
                                    </p:set>
                                    <p:animEffect transition="in" filter="fade">
                                      <p:cBhvr>
                                        <p:cTn id="41" dur="1000"/>
                                        <p:tgtEl>
                                          <p:spTgt spid="148">
                                            <p:txEl>
                                              <p:pRg st="6" end="6"/>
                                            </p:txEl>
                                          </p:spTgt>
                                        </p:tgtEl>
                                      </p:cBhvr>
                                    </p:animEffect>
                                  </p:childTnLst>
                                </p:cTn>
                              </p:par>
                            </p:childTnLst>
                          </p:cTn>
                        </p:par>
                        <p:par>
                          <p:cTn id="42" fill="hold">
                            <p:stCondLst>
                              <p:cond delay="11000"/>
                            </p:stCondLst>
                            <p:childTnLst>
                              <p:par>
                                <p:cTn id="43" presetID="10" presetClass="entr" presetSubtype="0" fill="hold" nodeType="afterEffect">
                                  <p:stCondLst>
                                    <p:cond delay="0"/>
                                  </p:stCondLst>
                                  <p:childTnLst>
                                    <p:set>
                                      <p:cBhvr>
                                        <p:cTn id="44" dur="1" fill="hold">
                                          <p:stCondLst>
                                            <p:cond delay="0"/>
                                          </p:stCondLst>
                                        </p:cTn>
                                        <p:tgtEl>
                                          <p:spTgt spid="148">
                                            <p:txEl>
                                              <p:pRg st="7" end="7"/>
                                            </p:txEl>
                                          </p:spTgt>
                                        </p:tgtEl>
                                        <p:attrNameLst>
                                          <p:attrName>style.visibility</p:attrName>
                                        </p:attrNameLst>
                                      </p:cBhvr>
                                      <p:to>
                                        <p:strVal val="visible"/>
                                      </p:to>
                                    </p:set>
                                    <p:animEffect transition="in" filter="fade">
                                      <p:cBhvr>
                                        <p:cTn id="45" dur="1000"/>
                                        <p:tgtEl>
                                          <p:spTgt spid="1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4"/>
          <p:cNvSpPr txBox="1"/>
          <p:nvPr/>
        </p:nvSpPr>
        <p:spPr>
          <a:xfrm>
            <a:off x="457200" y="2362200"/>
            <a:ext cx="8126412"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Incorrect.  The fifth sentence is giving a specific detail.  It</a:t>
            </a:r>
            <a:endParaRPr dirty="0"/>
          </a:p>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helps to prove that cocaine was considered to be a cure-all</a:t>
            </a:r>
            <a:endParaRPr dirty="0"/>
          </a:p>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for many health problems.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0"/>
                                        </p:tgtEl>
                                        <p:attrNameLst>
                                          <p:attrName>style.visibility</p:attrName>
                                        </p:attrNameLst>
                                      </p:cBhvr>
                                      <p:to>
                                        <p:strVal val="visible"/>
                                      </p:to>
                                    </p:set>
                                    <p:animEffect transition="in" filter="fade">
                                      <p:cBhvr>
                                        <p:cTn id="7" dur="2000"/>
                                        <p:tgtEl>
                                          <p:spTgt spid="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5"/>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Steps for Recognizing </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an Implied Main Idea</a:t>
            </a:r>
            <a:endParaRPr/>
          </a:p>
        </p:txBody>
      </p:sp>
      <p:sp>
        <p:nvSpPr>
          <p:cNvPr id="429" name="Google Shape;429;p35"/>
          <p:cNvSpPr txBox="1"/>
          <p:nvPr/>
        </p:nvSpPr>
        <p:spPr>
          <a:xfrm>
            <a:off x="517525" y="1905000"/>
            <a:ext cx="8366125" cy="2647950"/>
          </a:xfrm>
          <a:prstGeom prst="rect">
            <a:avLst/>
          </a:prstGeom>
          <a:noFill/>
          <a:ln>
            <a:noFill/>
          </a:ln>
        </p:spPr>
        <p:txBody>
          <a:bodyPr spcFirstLastPara="1" wrap="square" lIns="91425" tIns="45700" rIns="91425" bIns="45700" anchor="t" anchorCtr="0">
            <a:spAutoFit/>
          </a:bodyPr>
          <a:lstStyle/>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Read the entire paragraph.</a:t>
            </a:r>
            <a:endParaRPr/>
          </a:p>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Decide what the topic is.</a:t>
            </a:r>
            <a:endParaRPr/>
          </a:p>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Ask:  What is the general idea that all the sentences seem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to support?</a:t>
            </a:r>
            <a:endParaRPr/>
          </a:p>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Mentally compose a sentence that seems to summarize all </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that the paragraph has to say about the topic. </a:t>
            </a:r>
            <a:endParaRPr/>
          </a:p>
          <a:p>
            <a:pPr marL="0" marR="0" lvl="0" indent="-152400" algn="l" rtl="0">
              <a:lnSpc>
                <a:spcPct val="100000"/>
              </a:lnSpc>
              <a:spcBef>
                <a:spcPts val="0"/>
              </a:spcBef>
              <a:spcAft>
                <a:spcPts val="0"/>
              </a:spcAft>
              <a:buClr>
                <a:schemeClr val="folHlink"/>
              </a:buClr>
              <a:buSzPts val="2400"/>
              <a:buFont typeface="Noto Sans Symbols"/>
              <a:buChar char="⮚"/>
            </a:pPr>
            <a:r>
              <a:rPr lang="en-US" sz="2400" b="0" i="0" u="none">
                <a:solidFill>
                  <a:schemeClr val="dk1"/>
                </a:solidFill>
                <a:latin typeface="Tahoma"/>
                <a:ea typeface="Tahoma"/>
                <a:cs typeface="Tahoma"/>
                <a:sym typeface="Tahoma"/>
              </a:rPr>
              <a:t>Then choose the best paraphrase of that sentence.</a:t>
            </a:r>
            <a:endParaRPr/>
          </a:p>
        </p:txBody>
      </p:sp>
      <p:sp>
        <p:nvSpPr>
          <p:cNvPr id="430" name="Google Shape;430;p35"/>
          <p:cNvSpPr txBox="1"/>
          <p:nvPr/>
        </p:nvSpPr>
        <p:spPr>
          <a:xfrm>
            <a:off x="1447800" y="4876800"/>
            <a:ext cx="5943600" cy="15525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The main idea you choose should </a:t>
            </a:r>
            <a:endParaRPr/>
          </a:p>
          <a:p>
            <a:pPr marL="457200" marR="0" lvl="0" indent="-457200" algn="l" rtl="0">
              <a:lnSpc>
                <a:spcPct val="100000"/>
              </a:lnSpc>
              <a:spcBef>
                <a:spcPts val="0"/>
              </a:spcBef>
              <a:spcAft>
                <a:spcPts val="0"/>
              </a:spcAft>
              <a:buClr>
                <a:srgbClr val="D807DD"/>
              </a:buClr>
              <a:buSzPts val="2400"/>
              <a:buFont typeface="Tahoma"/>
              <a:buAutoNum type="arabicParenR"/>
            </a:pPr>
            <a:r>
              <a:rPr lang="en-US" sz="2400" b="0" i="0" u="none">
                <a:solidFill>
                  <a:schemeClr val="dk1"/>
                </a:solidFill>
                <a:latin typeface="Tahoma"/>
                <a:ea typeface="Tahoma"/>
                <a:cs typeface="Tahoma"/>
                <a:sym typeface="Tahoma"/>
              </a:rPr>
              <a:t>be a complete sentence,</a:t>
            </a:r>
            <a:endParaRPr/>
          </a:p>
          <a:p>
            <a:pPr marL="457200" marR="0" lvl="0" indent="-457200" algn="l" rtl="0">
              <a:lnSpc>
                <a:spcPct val="100000"/>
              </a:lnSpc>
              <a:spcBef>
                <a:spcPts val="0"/>
              </a:spcBef>
              <a:spcAft>
                <a:spcPts val="0"/>
              </a:spcAft>
              <a:buClr>
                <a:srgbClr val="D807DD"/>
              </a:buClr>
              <a:buSzPts val="2400"/>
              <a:buFont typeface="Tahoma"/>
              <a:buAutoNum type="arabicParenR"/>
            </a:pPr>
            <a:r>
              <a:rPr lang="en-US" sz="2400" b="0" i="0" u="none">
                <a:solidFill>
                  <a:schemeClr val="dk1"/>
                </a:solidFill>
                <a:latin typeface="Tahoma"/>
                <a:ea typeface="Tahoma"/>
                <a:cs typeface="Tahoma"/>
                <a:sym typeface="Tahoma"/>
              </a:rPr>
              <a:t>include the topic of the paragraph, and</a:t>
            </a:r>
            <a:endParaRPr/>
          </a:p>
          <a:p>
            <a:pPr marL="457200" marR="0" lvl="0" indent="-457200" algn="l" rtl="0">
              <a:lnSpc>
                <a:spcPct val="100000"/>
              </a:lnSpc>
              <a:spcBef>
                <a:spcPts val="0"/>
              </a:spcBef>
              <a:spcAft>
                <a:spcPts val="0"/>
              </a:spcAft>
              <a:buClr>
                <a:srgbClr val="D807DD"/>
              </a:buClr>
              <a:buSzPts val="2400"/>
              <a:buFont typeface="Tahoma"/>
              <a:buAutoNum type="arabicParenR"/>
            </a:pPr>
            <a:r>
              <a:rPr lang="en-US" sz="2400" b="0" i="0" u="none">
                <a:solidFill>
                  <a:schemeClr val="dk1"/>
                </a:solidFill>
                <a:latin typeface="Tahoma"/>
                <a:ea typeface="Tahoma"/>
                <a:cs typeface="Tahoma"/>
                <a:sym typeface="Tahoma"/>
              </a:rPr>
              <a:t>avoid specific details.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28"/>
                                        </p:tgtEl>
                                        <p:attrNameLst>
                                          <p:attrName>style.visibility</p:attrName>
                                        </p:attrNameLst>
                                      </p:cBhvr>
                                      <p:to>
                                        <p:strVal val="visible"/>
                                      </p:to>
                                    </p:set>
                                    <p:anim calcmode="lin" valueType="num">
                                      <p:cBhvr additive="base">
                                        <p:cTn id="7" dur="2000"/>
                                        <p:tgtEl>
                                          <p:spTgt spid="428"/>
                                        </p:tgtEl>
                                        <p:attrNameLst>
                                          <p:attrName>ppt_w</p:attrName>
                                        </p:attrNameLst>
                                      </p:cBhvr>
                                      <p:tavLst>
                                        <p:tav tm="0">
                                          <p:val>
                                            <p:strVal val="0"/>
                                          </p:val>
                                        </p:tav>
                                        <p:tav tm="100000">
                                          <p:val>
                                            <p:strVal val="#ppt_w"/>
                                          </p:val>
                                        </p:tav>
                                      </p:tavLst>
                                    </p:anim>
                                    <p:anim calcmode="lin" valueType="num">
                                      <p:cBhvr additive="base">
                                        <p:cTn id="8" dur="2000"/>
                                        <p:tgtEl>
                                          <p:spTgt spid="428"/>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10" presetClass="entr" presetSubtype="0" fill="hold" nodeType="afterEffect">
                                  <p:stCondLst>
                                    <p:cond delay="4000"/>
                                  </p:stCondLst>
                                  <p:childTnLst>
                                    <p:set>
                                      <p:cBhvr>
                                        <p:cTn id="11" dur="1" fill="hold">
                                          <p:stCondLst>
                                            <p:cond delay="0"/>
                                          </p:stCondLst>
                                        </p:cTn>
                                        <p:tgtEl>
                                          <p:spTgt spid="429"/>
                                        </p:tgtEl>
                                        <p:attrNameLst>
                                          <p:attrName>style.visibility</p:attrName>
                                        </p:attrNameLst>
                                      </p:cBhvr>
                                      <p:to>
                                        <p:strVal val="visible"/>
                                      </p:to>
                                    </p:set>
                                    <p:animEffect transition="in" filter="fade">
                                      <p:cBhvr>
                                        <p:cTn id="12" dur="5000"/>
                                        <p:tgtEl>
                                          <p:spTgt spid="429"/>
                                        </p:tgtEl>
                                      </p:cBhvr>
                                    </p:animEffect>
                                  </p:childTnLst>
                                </p:cTn>
                              </p:par>
                            </p:childTnLst>
                          </p:cTn>
                        </p:par>
                        <p:par>
                          <p:cTn id="13" fill="hold">
                            <p:stCondLst>
                              <p:cond delay="11000"/>
                            </p:stCondLst>
                            <p:childTnLst>
                              <p:par>
                                <p:cTn id="14" presetID="10" presetClass="entr" presetSubtype="0" fill="hold" nodeType="afterEffect">
                                  <p:stCondLst>
                                    <p:cond delay="12500"/>
                                  </p:stCondLst>
                                  <p:childTnLst>
                                    <p:set>
                                      <p:cBhvr>
                                        <p:cTn id="15" dur="1" fill="hold">
                                          <p:stCondLst>
                                            <p:cond delay="0"/>
                                          </p:stCondLst>
                                        </p:cTn>
                                        <p:tgtEl>
                                          <p:spTgt spid="430"/>
                                        </p:tgtEl>
                                        <p:attrNameLst>
                                          <p:attrName>style.visibility</p:attrName>
                                        </p:attrNameLst>
                                      </p:cBhvr>
                                      <p:to>
                                        <p:strVal val="visible"/>
                                      </p:to>
                                    </p:set>
                                    <p:animEffect transition="in" filter="fade">
                                      <p:cBhvr>
                                        <p:cTn id="16" dur="5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6"/>
          <p:cNvSpPr txBox="1">
            <a:spLocks noGrp="1"/>
          </p:cNvSpPr>
          <p:nvPr>
            <p:ph type="title"/>
          </p:nvPr>
        </p:nvSpPr>
        <p:spPr>
          <a:xfrm>
            <a:off x="1104901" y="322262"/>
            <a:ext cx="748665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Practicing Implied Main Ideas</a:t>
            </a:r>
            <a:endParaRPr dirty="0"/>
          </a:p>
        </p:txBody>
      </p:sp>
      <p:sp>
        <p:nvSpPr>
          <p:cNvPr id="438" name="Google Shape;438;p36"/>
          <p:cNvSpPr txBox="1"/>
          <p:nvPr/>
        </p:nvSpPr>
        <p:spPr>
          <a:xfrm>
            <a:off x="228600" y="1905000"/>
            <a:ext cx="8715374" cy="49859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9900"/>
              </a:buClr>
              <a:buSzPts val="2000"/>
              <a:buFont typeface="Tahoma"/>
              <a:buNone/>
            </a:pPr>
            <a:r>
              <a:rPr lang="en-US" sz="2400" b="0" i="1" u="sng" dirty="0">
                <a:solidFill>
                  <a:srgbClr val="009900"/>
                </a:solidFill>
                <a:latin typeface="Tahoma"/>
                <a:ea typeface="Tahoma"/>
                <a:cs typeface="Tahoma"/>
                <a:sym typeface="Tahoma"/>
              </a:rPr>
              <a:t>Read to discover the implied main idea in this paragraph</a:t>
            </a:r>
            <a:r>
              <a:rPr lang="en-US" sz="2400" b="0" i="0" u="none" dirty="0">
                <a:solidFill>
                  <a:schemeClr val="dk1"/>
                </a:solidFill>
                <a:latin typeface="Tahoma"/>
                <a:ea typeface="Tahoma"/>
                <a:cs typeface="Tahoma"/>
                <a:sym typeface="Tahoma"/>
              </a:rPr>
              <a:t>:</a:t>
            </a:r>
            <a:endParaRPr sz="1600" dirty="0"/>
          </a:p>
          <a:p>
            <a:pPr marL="0" marR="0" lvl="0" indent="0" algn="l" rtl="0">
              <a:lnSpc>
                <a:spcPct val="150000"/>
              </a:lnSpc>
              <a:spcBef>
                <a:spcPts val="0"/>
              </a:spcBef>
              <a:spcAft>
                <a:spcPts val="0"/>
              </a:spcAft>
              <a:buClr>
                <a:schemeClr val="dk1"/>
              </a:buClr>
              <a:buSzPts val="2000"/>
              <a:buFont typeface="Tahoma"/>
              <a:buNone/>
            </a:pPr>
            <a:r>
              <a:rPr lang="en-US" sz="2800" b="0" i="0" u="none" dirty="0">
                <a:solidFill>
                  <a:schemeClr val="dk1"/>
                </a:solidFill>
                <a:latin typeface="Tahoma"/>
                <a:ea typeface="Tahoma"/>
                <a:cs typeface="Tahoma"/>
                <a:sym typeface="Tahoma"/>
              </a:rPr>
              <a:t>	</a:t>
            </a:r>
            <a:r>
              <a:rPr lang="en-US" sz="2400" b="0" i="0" u="none" baseline="30000" dirty="0">
                <a:solidFill>
                  <a:schemeClr val="hlink"/>
                </a:solidFill>
                <a:latin typeface="Tahoma"/>
                <a:ea typeface="Tahoma"/>
                <a:cs typeface="Tahoma"/>
                <a:sym typeface="Tahoma"/>
              </a:rPr>
              <a:t>1</a:t>
            </a:r>
            <a:r>
              <a:rPr lang="en-US" sz="2400" b="0" i="0" u="none" dirty="0">
                <a:solidFill>
                  <a:schemeClr val="dk1"/>
                </a:solidFill>
                <a:latin typeface="Tahoma"/>
                <a:ea typeface="Tahoma"/>
                <a:cs typeface="Tahoma"/>
                <a:sym typeface="Tahoma"/>
              </a:rPr>
              <a:t>College students must attend classes for several hours each day. </a:t>
            </a:r>
            <a:r>
              <a:rPr lang="en-US" sz="2400" b="0" i="0" u="none" baseline="30000" dirty="0">
                <a:solidFill>
                  <a:schemeClr val="hlink"/>
                </a:solidFill>
                <a:latin typeface="Tahoma"/>
                <a:ea typeface="Tahoma"/>
                <a:cs typeface="Tahoma"/>
                <a:sym typeface="Tahoma"/>
              </a:rPr>
              <a:t>2</a:t>
            </a:r>
            <a:r>
              <a:rPr lang="en-US" sz="2400" b="0" i="0" u="none" dirty="0">
                <a:solidFill>
                  <a:schemeClr val="dk1"/>
                </a:solidFill>
                <a:latin typeface="Tahoma"/>
                <a:ea typeface="Tahoma"/>
                <a:cs typeface="Tahoma"/>
                <a:sym typeface="Tahoma"/>
              </a:rPr>
              <a:t>When in class, they must listen carefully to their professors and take careful notes. </a:t>
            </a:r>
            <a:r>
              <a:rPr lang="en-US" sz="2400" b="0" i="0" u="none" baseline="30000" dirty="0">
                <a:solidFill>
                  <a:schemeClr val="hlink"/>
                </a:solidFill>
                <a:latin typeface="Tahoma"/>
                <a:ea typeface="Tahoma"/>
                <a:cs typeface="Tahoma"/>
                <a:sym typeface="Tahoma"/>
              </a:rPr>
              <a:t>3</a:t>
            </a:r>
            <a:r>
              <a:rPr lang="en-US" sz="2400" b="0" i="0" u="none" dirty="0">
                <a:solidFill>
                  <a:schemeClr val="dk1"/>
                </a:solidFill>
                <a:latin typeface="Tahoma"/>
                <a:ea typeface="Tahoma"/>
                <a:cs typeface="Tahoma"/>
                <a:sym typeface="Tahoma"/>
              </a:rPr>
              <a:t>In addition, students must spend many hours reading difficult textbooks that deal with many varied subjects.  </a:t>
            </a:r>
            <a:r>
              <a:rPr lang="en-US" sz="2400" b="0" i="0" u="none" baseline="30000" dirty="0">
                <a:solidFill>
                  <a:schemeClr val="hlink"/>
                </a:solidFill>
                <a:latin typeface="Tahoma"/>
                <a:ea typeface="Tahoma"/>
                <a:cs typeface="Tahoma"/>
                <a:sym typeface="Tahoma"/>
              </a:rPr>
              <a:t>4</a:t>
            </a:r>
            <a:r>
              <a:rPr lang="en-US" sz="2400" b="0" i="0" u="none" dirty="0">
                <a:solidFill>
                  <a:schemeClr val="dk1"/>
                </a:solidFill>
                <a:latin typeface="Tahoma"/>
                <a:ea typeface="Tahoma"/>
                <a:cs typeface="Tahoma"/>
                <a:sym typeface="Tahoma"/>
              </a:rPr>
              <a:t>Furthermore, college students must take a few hours daily to complete homework assignments and to prepare for regular exams.  </a:t>
            </a:r>
            <a:r>
              <a:rPr lang="en-US" sz="2400" b="0" i="0" u="none" baseline="30000" dirty="0">
                <a:solidFill>
                  <a:schemeClr val="hlink"/>
                </a:solidFill>
                <a:latin typeface="Tahoma"/>
                <a:ea typeface="Tahoma"/>
                <a:cs typeface="Tahoma"/>
                <a:sym typeface="Tahoma"/>
              </a:rPr>
              <a:t>5</a:t>
            </a:r>
            <a:r>
              <a:rPr lang="en-US" sz="2400" b="0" i="0" u="none" dirty="0">
                <a:solidFill>
                  <a:schemeClr val="dk1"/>
                </a:solidFill>
                <a:latin typeface="Tahoma"/>
                <a:ea typeface="Tahoma"/>
                <a:cs typeface="Tahoma"/>
                <a:sym typeface="Tahoma"/>
              </a:rPr>
              <a:t>Besides all this, they must frequently do research papers and write essays.</a:t>
            </a:r>
            <a:endParaRPr sz="2000" b="0" i="0" u="none" dirty="0">
              <a:solidFill>
                <a:schemeClr val="dk1"/>
              </a:solidFill>
              <a:latin typeface="Tahoma"/>
              <a:ea typeface="Tahoma"/>
              <a:cs typeface="Tahoma"/>
              <a:sym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7"/>
                                        </p:tgtEl>
                                        <p:attrNameLst>
                                          <p:attrName>style.visibility</p:attrName>
                                        </p:attrNameLst>
                                      </p:cBhvr>
                                      <p:to>
                                        <p:strVal val="visible"/>
                                      </p:to>
                                    </p:set>
                                  </p:childTnLst>
                                </p:cTn>
                              </p:par>
                              <p:par>
                                <p:cTn id="7" presetID="10" presetClass="entr" presetSubtype="0" fill="hold" nodeType="withEffect">
                                  <p:stCondLst>
                                    <p:cond delay="2500"/>
                                  </p:stCondLst>
                                  <p:childTnLst>
                                    <p:set>
                                      <p:cBhvr>
                                        <p:cTn id="8" dur="1" fill="hold">
                                          <p:stCondLst>
                                            <p:cond delay="0"/>
                                          </p:stCondLst>
                                        </p:cTn>
                                        <p:tgtEl>
                                          <p:spTgt spid="438"/>
                                        </p:tgtEl>
                                        <p:attrNameLst>
                                          <p:attrName>style.visibility</p:attrName>
                                        </p:attrNameLst>
                                      </p:cBhvr>
                                      <p:to>
                                        <p:strVal val="visible"/>
                                      </p:to>
                                    </p:set>
                                    <p:animEffect transition="in" filter="fade">
                                      <p:cBhvr>
                                        <p:cTn id="9" dur="3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7"/>
          <p:cNvSpPr txBox="1"/>
          <p:nvPr/>
        </p:nvSpPr>
        <p:spPr>
          <a:xfrm>
            <a:off x="974725" y="2014537"/>
            <a:ext cx="7650162" cy="452427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The best statement of the implied main idea for the </a:t>
            </a:r>
            <a:endParaRPr dirty="0"/>
          </a:p>
          <a:p>
            <a:pPr marL="457200" marR="0" lvl="0" indent="-45720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previous paragraph is:</a:t>
            </a:r>
            <a:endParaRPr dirty="0"/>
          </a:p>
          <a:p>
            <a:pPr marL="457200" marR="0" lvl="0" indent="-457200" algn="l" rtl="0">
              <a:lnSpc>
                <a:spcPct val="150000"/>
              </a:lnSpc>
              <a:spcBef>
                <a:spcPts val="0"/>
              </a:spcBef>
              <a:spcAft>
                <a:spcPts val="0"/>
              </a:spcAft>
              <a:buClr>
                <a:srgbClr val="D807DD"/>
              </a:buClr>
              <a:buSzPts val="2400"/>
              <a:buFont typeface="Tahoma"/>
              <a:buAutoNum type="arabicPeriod"/>
            </a:pPr>
            <a:r>
              <a:rPr lang="en-US" sz="2400" b="0" i="0" u="sng" dirty="0">
                <a:solidFill>
                  <a:schemeClr val="dk1"/>
                </a:solidFill>
                <a:latin typeface="Tahoma"/>
                <a:ea typeface="Tahoma"/>
                <a:cs typeface="Tahoma"/>
                <a:sym typeface="Tahoma"/>
                <a:hlinkClick r:id="" action="ppaction://hlinkshowjump?jump=nextslide">
                  <a:extLst>
                    <a:ext uri="{A12FA001-AC4F-418D-AE19-62706E023703}">
                      <ahyp:hlinkClr xmlns:ahyp="http://schemas.microsoft.com/office/drawing/2018/hyperlinkcolor" xmlns="" val="tx"/>
                    </a:ext>
                  </a:extLst>
                </a:hlinkClick>
              </a:rPr>
              <a:t>Taking notes is a difficult task for many students.</a:t>
            </a:r>
            <a:endParaRPr dirty="0"/>
          </a:p>
          <a:p>
            <a:pPr marL="457200" marR="0" lvl="0" indent="-457200" algn="l" rtl="0">
              <a:lnSpc>
                <a:spcPct val="150000"/>
              </a:lnSpc>
              <a:spcBef>
                <a:spcPts val="0"/>
              </a:spcBef>
              <a:spcAft>
                <a:spcPts val="0"/>
              </a:spcAft>
              <a:buClr>
                <a:srgbClr val="D807DD"/>
              </a:buClr>
              <a:buSzPts val="2400"/>
              <a:buFont typeface="Tahoma"/>
              <a:buAutoNum type="arabicPeriod"/>
            </a:pPr>
            <a:r>
              <a:rPr lang="en-US" sz="2400" b="0" i="0" u="sng" dirty="0">
                <a:solidFill>
                  <a:schemeClr val="dk1"/>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College students have to do a lot of homework.</a:t>
            </a:r>
            <a:endParaRPr dirty="0"/>
          </a:p>
          <a:p>
            <a:pPr marL="457200" marR="0" lvl="0" indent="-457200" algn="l" rtl="0">
              <a:lnSpc>
                <a:spcPct val="150000"/>
              </a:lnSpc>
              <a:spcBef>
                <a:spcPts val="0"/>
              </a:spcBef>
              <a:spcAft>
                <a:spcPts val="0"/>
              </a:spcAft>
              <a:buClr>
                <a:srgbClr val="D807DD"/>
              </a:buClr>
              <a:buSzPts val="2400"/>
              <a:buFont typeface="Tahoma"/>
              <a:buAutoNum type="arabicPeriod"/>
            </a:pPr>
            <a:r>
              <a:rPr lang="en-US" sz="2400" b="0" i="0" u="sng" dirty="0">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Tests and research are very important requirements</a:t>
            </a:r>
            <a:endParaRPr dirty="0"/>
          </a:p>
          <a:p>
            <a:pPr marL="914400" marR="0" lvl="1" indent="-457200" algn="l" rtl="0">
              <a:lnSpc>
                <a:spcPct val="150000"/>
              </a:lnSpc>
              <a:spcBef>
                <a:spcPts val="0"/>
              </a:spcBef>
              <a:spcAft>
                <a:spcPts val="0"/>
              </a:spcAft>
              <a:buClr>
                <a:schemeClr val="dk1"/>
              </a:buClr>
              <a:buSzPts val="2400"/>
              <a:buFont typeface="Tahoma"/>
              <a:buNone/>
            </a:pPr>
            <a:r>
              <a:rPr lang="en-US" sz="2400" b="0" i="0" u="sng" strike="noStrike" cap="none" dirty="0">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for college students.</a:t>
            </a:r>
            <a:endParaRPr dirty="0"/>
          </a:p>
          <a:p>
            <a:pPr marL="457200" marR="0" lvl="0" indent="-457200" algn="l" rtl="0">
              <a:lnSpc>
                <a:spcPct val="150000"/>
              </a:lnSpc>
              <a:spcBef>
                <a:spcPts val="0"/>
              </a:spcBef>
              <a:spcAft>
                <a:spcPts val="0"/>
              </a:spcAft>
              <a:buClr>
                <a:srgbClr val="D807DD"/>
              </a:buClr>
              <a:buSzPts val="2400"/>
              <a:buFont typeface="Tahoma"/>
              <a:buAutoNum type="arabicPeriod"/>
            </a:pPr>
            <a:r>
              <a:rPr lang="en-US" sz="2400" b="0" i="0" u="sng" dirty="0">
                <a:solidFill>
                  <a:schemeClr val="dk1"/>
                </a:solidFill>
                <a:latin typeface="Tahoma"/>
                <a:ea typeface="Tahoma"/>
                <a:cs typeface="Tahoma"/>
                <a:sym typeface="Tahoma"/>
                <a:hlinkClick r:id="rId5">
                  <a:extLst>
                    <a:ext uri="{A12FA001-AC4F-418D-AE19-62706E023703}">
                      <ahyp:hlinkClr xmlns:ahyp="http://schemas.microsoft.com/office/drawing/2018/hyperlinkcolor" xmlns="" val="tx"/>
                    </a:ext>
                  </a:extLst>
                </a:hlinkClick>
              </a:rPr>
              <a:t>College students must spend much time doing</a:t>
            </a:r>
            <a:endParaRPr dirty="0"/>
          </a:p>
          <a:p>
            <a:pPr marL="914400" marR="0" lvl="1" indent="-457200" algn="l" rtl="0">
              <a:lnSpc>
                <a:spcPct val="150000"/>
              </a:lnSpc>
              <a:spcBef>
                <a:spcPts val="0"/>
              </a:spcBef>
              <a:spcAft>
                <a:spcPts val="0"/>
              </a:spcAft>
              <a:buClr>
                <a:schemeClr val="dk1"/>
              </a:buClr>
              <a:buSzPts val="2400"/>
              <a:buFont typeface="Tahoma"/>
              <a:buNone/>
            </a:pPr>
            <a:r>
              <a:rPr lang="en-US" sz="2400" b="0" i="0" u="sng" strike="noStrike" cap="none" dirty="0">
                <a:solidFill>
                  <a:schemeClr val="dk1"/>
                </a:solidFill>
                <a:latin typeface="Tahoma"/>
                <a:ea typeface="Tahoma"/>
                <a:cs typeface="Tahoma"/>
                <a:sym typeface="Tahoma"/>
                <a:hlinkClick r:id="rId5">
                  <a:extLst>
                    <a:ext uri="{A12FA001-AC4F-418D-AE19-62706E023703}">
                      <ahyp:hlinkClr xmlns:ahyp="http://schemas.microsoft.com/office/drawing/2018/hyperlinkcolor" xmlns="" val="tx"/>
                    </a:ext>
                  </a:extLst>
                </a:hlinkClick>
              </a:rPr>
              <a:t>everything that is required of them.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3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8"/>
          <p:cNvSpPr txBox="1"/>
          <p:nvPr/>
        </p:nvSpPr>
        <p:spPr>
          <a:xfrm>
            <a:off x="685800" y="3352800"/>
            <a:ext cx="784225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Taking notes is only one of many tasks that are mentioned.  It is </a:t>
            </a:r>
            <a:r>
              <a:rPr lang="en-US" sz="2400" b="0" i="0" u="sng" dirty="0">
                <a:solidFill>
                  <a:schemeClr val="dk1"/>
                </a:solidFill>
                <a:latin typeface="Tahoma"/>
                <a:ea typeface="Tahoma"/>
                <a:cs typeface="Tahoma"/>
                <a:sym typeface="Tahoma"/>
              </a:rPr>
              <a:t>not</a:t>
            </a:r>
            <a:r>
              <a:rPr lang="en-US" sz="2400" b="0" i="0" u="none" dirty="0">
                <a:solidFill>
                  <a:schemeClr val="dk1"/>
                </a:solidFill>
                <a:latin typeface="Tahoma"/>
                <a:ea typeface="Tahoma"/>
                <a:cs typeface="Tahoma"/>
                <a:sym typeface="Tahoma"/>
              </a:rPr>
              <a:t> a general statement.  Also,</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since the topic, “college students,” is not named in </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the sentence, it cannot be a main idea statement.  </a:t>
            </a:r>
            <a:endParaRPr dirty="0"/>
          </a:p>
        </p:txBody>
      </p:sp>
      <p:sp>
        <p:nvSpPr>
          <p:cNvPr id="455" name="Google Shape;455;p38"/>
          <p:cNvSpPr txBox="1"/>
          <p:nvPr/>
        </p:nvSpPr>
        <p:spPr>
          <a:xfrm>
            <a:off x="457200" y="1981200"/>
            <a:ext cx="70707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99"/>
              </a:buClr>
              <a:buSzPts val="2400"/>
              <a:buFont typeface="Tahoma"/>
              <a:buNone/>
            </a:pPr>
            <a:r>
              <a:rPr lang="en-US" sz="2400" b="0" i="0" u="none">
                <a:solidFill>
                  <a:srgbClr val="CC0099"/>
                </a:solidFill>
                <a:latin typeface="Tahoma"/>
                <a:ea typeface="Tahoma"/>
                <a:cs typeface="Tahoma"/>
                <a:sym typeface="Tahoma"/>
              </a:rPr>
              <a:t>“Taking notes is a difficult task for many students.”</a:t>
            </a:r>
            <a:endParaRPr/>
          </a:p>
        </p:txBody>
      </p:sp>
      <p:sp>
        <p:nvSpPr>
          <p:cNvPr id="456" name="Google Shape;456;p38"/>
          <p:cNvSpPr txBox="1"/>
          <p:nvPr/>
        </p:nvSpPr>
        <p:spPr>
          <a:xfrm>
            <a:off x="762000" y="2819400"/>
            <a:ext cx="17526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Incorrect!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anim calcmode="lin" valueType="num">
                                      <p:cBhvr additive="base">
                                        <p:cTn id="7" dur="3000"/>
                                        <p:tgtEl>
                                          <p:spTgt spid="455"/>
                                        </p:tgtEl>
                                        <p:attrNameLst>
                                          <p:attrName>ppt_x</p:attrName>
                                        </p:attrNameLst>
                                      </p:cBhvr>
                                      <p:tavLst>
                                        <p:tav tm="0">
                                          <p:val>
                                            <p:strVal val="#ppt_x+1"/>
                                          </p:val>
                                        </p:tav>
                                        <p:tav tm="100000">
                                          <p:val>
                                            <p:strVal val="#ppt_x"/>
                                          </p:val>
                                        </p:tav>
                                      </p:tavLst>
                                    </p:anim>
                                  </p:childTnLst>
                                </p:cTn>
                              </p:par>
                            </p:childTnLst>
                          </p:cTn>
                        </p:par>
                        <p:par>
                          <p:cTn id="8" fill="hold">
                            <p:stCondLst>
                              <p:cond delay="3000"/>
                            </p:stCondLst>
                            <p:childTnLst>
                              <p:par>
                                <p:cTn id="9" presetID="23" presetClass="entr" presetSubtype="16" fill="hold" nodeType="afterEffect">
                                  <p:stCondLst>
                                    <p:cond delay="3000"/>
                                  </p:stCondLst>
                                  <p:childTnLst>
                                    <p:set>
                                      <p:cBhvr>
                                        <p:cTn id="10" dur="1" fill="hold">
                                          <p:stCondLst>
                                            <p:cond delay="0"/>
                                          </p:stCondLst>
                                        </p:cTn>
                                        <p:tgtEl>
                                          <p:spTgt spid="456"/>
                                        </p:tgtEl>
                                        <p:attrNameLst>
                                          <p:attrName>style.visibility</p:attrName>
                                        </p:attrNameLst>
                                      </p:cBhvr>
                                      <p:to>
                                        <p:strVal val="visible"/>
                                      </p:to>
                                    </p:set>
                                    <p:anim calcmode="lin" valueType="num">
                                      <p:cBhvr additive="base">
                                        <p:cTn id="11" dur="3000"/>
                                        <p:tgtEl>
                                          <p:spTgt spid="456"/>
                                        </p:tgtEl>
                                        <p:attrNameLst>
                                          <p:attrName>ppt_w</p:attrName>
                                        </p:attrNameLst>
                                      </p:cBhvr>
                                      <p:tavLst>
                                        <p:tav tm="0">
                                          <p:val>
                                            <p:strVal val="0"/>
                                          </p:val>
                                        </p:tav>
                                        <p:tav tm="100000">
                                          <p:val>
                                            <p:strVal val="#ppt_w"/>
                                          </p:val>
                                        </p:tav>
                                      </p:tavLst>
                                    </p:anim>
                                    <p:anim calcmode="lin" valueType="num">
                                      <p:cBhvr additive="base">
                                        <p:cTn id="12" dur="3000"/>
                                        <p:tgtEl>
                                          <p:spTgt spid="456"/>
                                        </p:tgtEl>
                                        <p:attrNameLst>
                                          <p:attrName>ppt_h</p:attrName>
                                        </p:attrNameLst>
                                      </p:cBhvr>
                                      <p:tavLst>
                                        <p:tav tm="0">
                                          <p:val>
                                            <p:strVal val="0"/>
                                          </p:val>
                                        </p:tav>
                                        <p:tav tm="100000">
                                          <p:val>
                                            <p:strVal val="#ppt_h"/>
                                          </p:val>
                                        </p:tav>
                                      </p:tavLst>
                                    </p:anim>
                                  </p:childTnLst>
                                </p:cTn>
                              </p:par>
                            </p:childTnLst>
                          </p:cTn>
                        </p:par>
                        <p:par>
                          <p:cTn id="13" fill="hold">
                            <p:stCondLst>
                              <p:cond delay="6000"/>
                            </p:stCondLst>
                            <p:childTnLst>
                              <p:par>
                                <p:cTn id="14" presetID="2" presetClass="entr" presetSubtype="2" fill="hold" nodeType="afterEffect">
                                  <p:stCondLst>
                                    <p:cond delay="2000"/>
                                  </p:stCondLst>
                                  <p:childTnLst>
                                    <p:set>
                                      <p:cBhvr>
                                        <p:cTn id="15" dur="1" fill="hold">
                                          <p:stCondLst>
                                            <p:cond delay="0"/>
                                          </p:stCondLst>
                                        </p:cTn>
                                        <p:tgtEl>
                                          <p:spTgt spid="453"/>
                                        </p:tgtEl>
                                        <p:attrNameLst>
                                          <p:attrName>style.visibility</p:attrName>
                                        </p:attrNameLst>
                                      </p:cBhvr>
                                      <p:to>
                                        <p:strVal val="visible"/>
                                      </p:to>
                                    </p:set>
                                    <p:anim calcmode="lin" valueType="num">
                                      <p:cBhvr additive="base">
                                        <p:cTn id="16" dur="1000"/>
                                        <p:tgtEl>
                                          <p:spTgt spid="4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9"/>
          <p:cNvSpPr txBox="1"/>
          <p:nvPr/>
        </p:nvSpPr>
        <p:spPr>
          <a:xfrm>
            <a:off x="431800" y="2836060"/>
            <a:ext cx="7797800" cy="286228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Incorrect.  This statement does not summarize the paragraph because some of the details included in the paragraph, such as taking notes in classes, is not a part </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of homework.  Click the return arrow to reread the paragraph.</a:t>
            </a:r>
            <a:endParaRPr dirty="0"/>
          </a:p>
        </p:txBody>
      </p:sp>
      <p:sp>
        <p:nvSpPr>
          <p:cNvPr id="463" name="Google Shape;463;p39"/>
          <p:cNvSpPr txBox="1"/>
          <p:nvPr/>
        </p:nvSpPr>
        <p:spPr>
          <a:xfrm>
            <a:off x="762000" y="2133600"/>
            <a:ext cx="68103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807DD"/>
              </a:buClr>
              <a:buSzPts val="2400"/>
              <a:buFont typeface="Tahoma"/>
              <a:buNone/>
            </a:pPr>
            <a:r>
              <a:rPr lang="en-US" sz="2400" b="0" i="0" u="none">
                <a:solidFill>
                  <a:srgbClr val="D807DD"/>
                </a:solidFill>
                <a:latin typeface="Tahoma"/>
                <a:ea typeface="Tahoma"/>
                <a:cs typeface="Tahoma"/>
                <a:sym typeface="Tahoma"/>
              </a:rPr>
              <a:t>“College students have to do a lot of homework.”</a:t>
            </a:r>
            <a:endParaRPr/>
          </a:p>
        </p:txBody>
      </p:sp>
      <p:pic>
        <p:nvPicPr>
          <p:cNvPr id="464" name="Google Shape;464;p39" descr="study_notes_md_clr"/>
          <p:cNvPicPr preferRelativeResize="0"/>
          <p:nvPr/>
        </p:nvPicPr>
        <p:blipFill rotWithShape="1">
          <a:blip r:embed="rId3">
            <a:alphaModFix/>
          </a:blip>
          <a:srcRect/>
          <a:stretch/>
        </p:blipFill>
        <p:spPr>
          <a:xfrm>
            <a:off x="6705600" y="609600"/>
            <a:ext cx="1524000" cy="152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2000"/>
                                        <p:tgtEl>
                                          <p:spTgt spid="463"/>
                                        </p:tgtEl>
                                        <p:attrNameLst>
                                          <p:attrName>ppt_x</p:attrName>
                                        </p:attrNameLst>
                                      </p:cBhvr>
                                      <p:tavLst>
                                        <p:tav tm="0">
                                          <p:val>
                                            <p:strVal val="#ppt_x+1"/>
                                          </p:val>
                                        </p:tav>
                                        <p:tav tm="100000">
                                          <p:val>
                                            <p:strVal val="#ppt_x"/>
                                          </p:val>
                                        </p:tav>
                                      </p:tavLst>
                                    </p:anim>
                                  </p:childTnLst>
                                </p:cTn>
                              </p:par>
                            </p:childTnLst>
                          </p:cTn>
                        </p:par>
                        <p:par>
                          <p:cTn id="8" fill="hold">
                            <p:stCondLst>
                              <p:cond delay="2000"/>
                            </p:stCondLst>
                            <p:childTnLst>
                              <p:par>
                                <p:cTn id="9" presetID="2" presetClass="entr" presetSubtype="4" fill="hold" nodeType="afterEffect">
                                  <p:stCondLst>
                                    <p:cond delay="4500"/>
                                  </p:stCondLst>
                                  <p:childTnLst>
                                    <p:set>
                                      <p:cBhvr>
                                        <p:cTn id="10" dur="1" fill="hold">
                                          <p:stCondLst>
                                            <p:cond delay="0"/>
                                          </p:stCondLst>
                                        </p:cTn>
                                        <p:tgtEl>
                                          <p:spTgt spid="461"/>
                                        </p:tgtEl>
                                        <p:attrNameLst>
                                          <p:attrName>style.visibility</p:attrName>
                                        </p:attrNameLst>
                                      </p:cBhvr>
                                      <p:to>
                                        <p:strVal val="visible"/>
                                      </p:to>
                                    </p:set>
                                    <p:anim calcmode="lin" valueType="num">
                                      <p:cBhvr additive="base">
                                        <p:cTn id="11" dur="2000"/>
                                        <p:tgtEl>
                                          <p:spTgt spid="461"/>
                                        </p:tgtEl>
                                        <p:attrNameLst>
                                          <p:attrName>ppt_y</p:attrName>
                                        </p:attrNameLst>
                                      </p:cBhvr>
                                      <p:tavLst>
                                        <p:tav tm="0">
                                          <p:val>
                                            <p:strVal val="#ppt_y+1"/>
                                          </p:val>
                                        </p:tav>
                                        <p:tav tm="100000">
                                          <p:val>
                                            <p:strVal val="#ppt_y"/>
                                          </p:val>
                                        </p:tav>
                                      </p:tavLst>
                                    </p:anim>
                                  </p:childTnLst>
                                </p:cTn>
                              </p:par>
                            </p:childTnLst>
                          </p:cTn>
                        </p:par>
                        <p:par>
                          <p:cTn id="12" fill="hold">
                            <p:stCondLst>
                              <p:cond delay="4000"/>
                            </p:stCondLst>
                            <p:childTnLst>
                              <p:par>
                                <p:cTn id="13" presetID="23" presetClass="entr" presetSubtype="16" fill="hold" nodeType="afterEffect">
                                  <p:stCondLst>
                                    <p:cond delay="1000"/>
                                  </p:stCondLst>
                                  <p:childTnLst>
                                    <p:set>
                                      <p:cBhvr>
                                        <p:cTn id="14" dur="1" fill="hold">
                                          <p:stCondLst>
                                            <p:cond delay="0"/>
                                          </p:stCondLst>
                                        </p:cTn>
                                        <p:tgtEl>
                                          <p:spTgt spid="464"/>
                                        </p:tgtEl>
                                        <p:attrNameLst>
                                          <p:attrName>style.visibility</p:attrName>
                                        </p:attrNameLst>
                                      </p:cBhvr>
                                      <p:to>
                                        <p:strVal val="visible"/>
                                      </p:to>
                                    </p:set>
                                    <p:anim calcmode="lin" valueType="num">
                                      <p:cBhvr additive="base">
                                        <p:cTn id="15" dur="2000"/>
                                        <p:tgtEl>
                                          <p:spTgt spid="464"/>
                                        </p:tgtEl>
                                        <p:attrNameLst>
                                          <p:attrName>ppt_w</p:attrName>
                                        </p:attrNameLst>
                                      </p:cBhvr>
                                      <p:tavLst>
                                        <p:tav tm="0">
                                          <p:val>
                                            <p:strVal val="0"/>
                                          </p:val>
                                        </p:tav>
                                        <p:tav tm="100000">
                                          <p:val>
                                            <p:strVal val="#ppt_w"/>
                                          </p:val>
                                        </p:tav>
                                      </p:tavLst>
                                    </p:anim>
                                    <p:anim calcmode="lin" valueType="num">
                                      <p:cBhvr additive="base">
                                        <p:cTn id="16" dur="2000"/>
                                        <p:tgtEl>
                                          <p:spTgt spid="46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40"/>
          <p:cNvSpPr txBox="1"/>
          <p:nvPr/>
        </p:nvSpPr>
        <p:spPr>
          <a:xfrm>
            <a:off x="822325" y="3429000"/>
            <a:ext cx="79502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Incorrect.   “Tests” and “research” are specific details about what is expected of college students.  It is not a general statement of the main idea.</a:t>
            </a:r>
            <a:endParaRPr dirty="0"/>
          </a:p>
        </p:txBody>
      </p:sp>
      <p:sp>
        <p:nvSpPr>
          <p:cNvPr id="471" name="Google Shape;471;p40"/>
          <p:cNvSpPr txBox="1"/>
          <p:nvPr/>
        </p:nvSpPr>
        <p:spPr>
          <a:xfrm>
            <a:off x="822325" y="2014537"/>
            <a:ext cx="7781925"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807DD"/>
              </a:buClr>
              <a:buSzPts val="2400"/>
              <a:buFont typeface="Tahoma"/>
              <a:buNone/>
            </a:pPr>
            <a:r>
              <a:rPr lang="en-US" sz="2400" b="0" i="0" u="none">
                <a:solidFill>
                  <a:srgbClr val="D807DD"/>
                </a:solidFill>
                <a:latin typeface="Tahoma"/>
                <a:ea typeface="Tahoma"/>
                <a:cs typeface="Tahoma"/>
                <a:sym typeface="Tahoma"/>
              </a:rPr>
              <a:t>“Tests and research are very important requirements for</a:t>
            </a:r>
            <a:endParaRPr/>
          </a:p>
          <a:p>
            <a:pPr marL="0" marR="0" lvl="0" indent="0" algn="l" rtl="0">
              <a:lnSpc>
                <a:spcPct val="100000"/>
              </a:lnSpc>
              <a:spcBef>
                <a:spcPts val="0"/>
              </a:spcBef>
              <a:spcAft>
                <a:spcPts val="0"/>
              </a:spcAft>
              <a:buClr>
                <a:srgbClr val="D807DD"/>
              </a:buClr>
              <a:buSzPts val="2400"/>
              <a:buFont typeface="Tahoma"/>
              <a:buNone/>
            </a:pPr>
            <a:r>
              <a:rPr lang="en-US" sz="2400" b="0" i="0" u="none">
                <a:solidFill>
                  <a:srgbClr val="D807DD"/>
                </a:solidFill>
                <a:latin typeface="Tahoma"/>
                <a:ea typeface="Tahoma"/>
                <a:cs typeface="Tahoma"/>
                <a:sym typeface="Tahoma"/>
              </a:rPr>
              <a:t>college students.”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1"/>
                                        </p:tgtEl>
                                        <p:attrNameLst>
                                          <p:attrName>style.visibility</p:attrName>
                                        </p:attrNameLst>
                                      </p:cBhvr>
                                      <p:to>
                                        <p:strVal val="visible"/>
                                      </p:to>
                                    </p:set>
                                    <p:anim calcmode="lin" valueType="num">
                                      <p:cBhvr additive="base">
                                        <p:cTn id="7" dur="3000"/>
                                        <p:tgtEl>
                                          <p:spTgt spid="471"/>
                                        </p:tgtEl>
                                        <p:attrNameLst>
                                          <p:attrName>ppt_x</p:attrName>
                                        </p:attrNameLst>
                                      </p:cBhvr>
                                      <p:tavLst>
                                        <p:tav tm="0">
                                          <p:val>
                                            <p:strVal val="#ppt_x+1"/>
                                          </p:val>
                                        </p:tav>
                                        <p:tav tm="100000">
                                          <p:val>
                                            <p:strVal val="#ppt_x"/>
                                          </p:val>
                                        </p:tav>
                                      </p:tavLst>
                                    </p:anim>
                                  </p:childTnLst>
                                </p:cTn>
                              </p:par>
                            </p:childTnLst>
                          </p:cTn>
                        </p:par>
                        <p:par>
                          <p:cTn id="8" fill="hold">
                            <p:stCondLst>
                              <p:cond delay="3000"/>
                            </p:stCondLst>
                            <p:childTnLst>
                              <p:par>
                                <p:cTn id="9" presetID="2" presetClass="entr" presetSubtype="4" fill="hold" nodeType="afterEffect">
                                  <p:stCondLst>
                                    <p:cond delay="4000"/>
                                  </p:stCondLst>
                                  <p:childTnLst>
                                    <p:set>
                                      <p:cBhvr>
                                        <p:cTn id="10" dur="1" fill="hold">
                                          <p:stCondLst>
                                            <p:cond delay="0"/>
                                          </p:stCondLst>
                                        </p:cTn>
                                        <p:tgtEl>
                                          <p:spTgt spid="469"/>
                                        </p:tgtEl>
                                        <p:attrNameLst>
                                          <p:attrName>style.visibility</p:attrName>
                                        </p:attrNameLst>
                                      </p:cBhvr>
                                      <p:to>
                                        <p:strVal val="visible"/>
                                      </p:to>
                                    </p:set>
                                    <p:anim calcmode="lin" valueType="num">
                                      <p:cBhvr additive="base">
                                        <p:cTn id="11" dur="3000"/>
                                        <p:tgtEl>
                                          <p:spTgt spid="4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1"/>
          <p:cNvSpPr txBox="1"/>
          <p:nvPr/>
        </p:nvSpPr>
        <p:spPr>
          <a:xfrm>
            <a:off x="631825" y="3219450"/>
            <a:ext cx="8107362" cy="286228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Good!  This is the best main idea statement.  Many time-</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consuming tasks are mentioned as being requirements for </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college students:  attending classes, taking notes, reading</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textbooks, doing homework, studying for exams, writing</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essays, and doing research.   </a:t>
            </a:r>
            <a:endParaRPr dirty="0"/>
          </a:p>
        </p:txBody>
      </p:sp>
      <p:sp>
        <p:nvSpPr>
          <p:cNvPr id="477" name="Google Shape;477;p41"/>
          <p:cNvSpPr txBox="1"/>
          <p:nvPr/>
        </p:nvSpPr>
        <p:spPr>
          <a:xfrm>
            <a:off x="822325" y="2090737"/>
            <a:ext cx="8040687"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807DD"/>
              </a:buClr>
              <a:buSzPts val="2400"/>
              <a:buFont typeface="Tahoma"/>
              <a:buNone/>
            </a:pPr>
            <a:r>
              <a:rPr lang="en-US" sz="2400" b="0" i="0" u="none">
                <a:solidFill>
                  <a:srgbClr val="D807DD"/>
                </a:solidFill>
                <a:latin typeface="Tahoma"/>
                <a:ea typeface="Tahoma"/>
                <a:cs typeface="Tahoma"/>
                <a:sym typeface="Tahoma"/>
              </a:rPr>
              <a:t>“College students must spend much time doing everything</a:t>
            </a:r>
            <a:endParaRPr/>
          </a:p>
          <a:p>
            <a:pPr marL="0" marR="0" lvl="0" indent="0" algn="l" rtl="0">
              <a:lnSpc>
                <a:spcPct val="100000"/>
              </a:lnSpc>
              <a:spcBef>
                <a:spcPts val="0"/>
              </a:spcBef>
              <a:spcAft>
                <a:spcPts val="0"/>
              </a:spcAft>
              <a:buClr>
                <a:srgbClr val="D807DD"/>
              </a:buClr>
              <a:buSzPts val="2400"/>
              <a:buFont typeface="Tahoma"/>
              <a:buNone/>
            </a:pPr>
            <a:r>
              <a:rPr lang="en-US" sz="2400" b="0" i="0" u="none">
                <a:solidFill>
                  <a:srgbClr val="D807DD"/>
                </a:solidFill>
                <a:latin typeface="Tahoma"/>
                <a:ea typeface="Tahoma"/>
                <a:cs typeface="Tahoma"/>
                <a:sym typeface="Tahoma"/>
              </a:rPr>
              <a:t>that is required of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77"/>
                                        </p:tgtEl>
                                        <p:attrNameLst>
                                          <p:attrName>style.visibility</p:attrName>
                                        </p:attrNameLst>
                                      </p:cBhvr>
                                      <p:to>
                                        <p:strVal val="visible"/>
                                      </p:to>
                                    </p:set>
                                    <p:anim calcmode="lin" valueType="num">
                                      <p:cBhvr additive="base">
                                        <p:cTn id="7" dur="2000"/>
                                        <p:tgtEl>
                                          <p:spTgt spid="477"/>
                                        </p:tgtEl>
                                        <p:attrNameLst>
                                          <p:attrName>ppt_x</p:attrName>
                                        </p:attrNameLst>
                                      </p:cBhvr>
                                      <p:tavLst>
                                        <p:tav tm="0">
                                          <p:val>
                                            <p:strVal val="#ppt_x+1"/>
                                          </p:val>
                                        </p:tav>
                                        <p:tav tm="100000">
                                          <p:val>
                                            <p:strVal val="#ppt_x"/>
                                          </p:val>
                                        </p:tav>
                                      </p:tavLst>
                                    </p:anim>
                                  </p:childTnLst>
                                </p:cTn>
                              </p:par>
                            </p:childTnLst>
                          </p:cTn>
                        </p:par>
                        <p:par>
                          <p:cTn id="8" fill="hold">
                            <p:stCondLst>
                              <p:cond delay="2000"/>
                            </p:stCondLst>
                            <p:childTnLst>
                              <p:par>
                                <p:cTn id="9" presetID="2" presetClass="entr" presetSubtype="4" fill="hold" nodeType="afterEffect">
                                  <p:stCondLst>
                                    <p:cond delay="6000"/>
                                  </p:stCondLst>
                                  <p:childTnLst>
                                    <p:set>
                                      <p:cBhvr>
                                        <p:cTn id="10" dur="1" fill="hold">
                                          <p:stCondLst>
                                            <p:cond delay="0"/>
                                          </p:stCondLst>
                                        </p:cTn>
                                        <p:tgtEl>
                                          <p:spTgt spid="476"/>
                                        </p:tgtEl>
                                        <p:attrNameLst>
                                          <p:attrName>style.visibility</p:attrName>
                                        </p:attrNameLst>
                                      </p:cBhvr>
                                      <p:to>
                                        <p:strVal val="visible"/>
                                      </p:to>
                                    </p:set>
                                    <p:anim calcmode="lin" valueType="num">
                                      <p:cBhvr additive="base">
                                        <p:cTn id="11" dur="3000"/>
                                        <p:tgtEl>
                                          <p:spTgt spid="4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Practice with Finding a Topic</a:t>
            </a:r>
            <a:endParaRPr dirty="0"/>
          </a:p>
        </p:txBody>
      </p:sp>
      <p:sp>
        <p:nvSpPr>
          <p:cNvPr id="160" name="Google Shape;160;p5"/>
          <p:cNvSpPr txBox="1"/>
          <p:nvPr/>
        </p:nvSpPr>
        <p:spPr>
          <a:xfrm>
            <a:off x="381000" y="1905000"/>
            <a:ext cx="8562975" cy="44781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1" u="sng" dirty="0">
                <a:solidFill>
                  <a:schemeClr val="dk1"/>
                </a:solidFill>
                <a:latin typeface="Tahoma"/>
                <a:ea typeface="Tahoma"/>
                <a:cs typeface="Tahoma"/>
                <a:sym typeface="Tahoma"/>
              </a:rPr>
              <a:t>Read to find the topic in this paragraph</a:t>
            </a:r>
            <a:r>
              <a:rPr lang="en-US" sz="2400" b="0" i="0" u="none" dirty="0">
                <a:solidFill>
                  <a:schemeClr val="dk1"/>
                </a:solidFill>
                <a:latin typeface="Tahoma"/>
                <a:ea typeface="Tahoma"/>
                <a:cs typeface="Tahoma"/>
                <a:sym typeface="Tahoma"/>
              </a:rPr>
              <a:t>:</a:t>
            </a:r>
            <a:endParaRPr dirty="0"/>
          </a:p>
          <a:p>
            <a:pPr marL="0" marR="0" lvl="0" indent="0" algn="l" rtl="0">
              <a:lnSpc>
                <a:spcPct val="15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	</a:t>
            </a:r>
            <a:r>
              <a:rPr lang="en-US" sz="1800" b="0" i="0" u="none" dirty="0">
                <a:solidFill>
                  <a:schemeClr val="dk1"/>
                </a:solidFill>
                <a:latin typeface="Tahoma"/>
                <a:ea typeface="Tahoma"/>
                <a:cs typeface="Tahoma"/>
                <a:sym typeface="Tahoma"/>
              </a:rPr>
              <a:t>Does watching violence on TV make people more prone to violence themselves?  Obviously, TV violence has some negative effects.  One study found that heavy TV watchers are more fearful of others.  They try to protect themselves</a:t>
            </a:r>
            <a:endParaRPr sz="1100" dirty="0"/>
          </a:p>
          <a:p>
            <a:pPr marL="0" marR="0" lvl="0" indent="0" algn="l" rtl="0">
              <a:lnSpc>
                <a:spcPct val="150000"/>
              </a:lnSpc>
              <a:spcBef>
                <a:spcPts val="0"/>
              </a:spcBef>
              <a:spcAft>
                <a:spcPts val="0"/>
              </a:spcAft>
              <a:buClr>
                <a:schemeClr val="dk1"/>
              </a:buClr>
              <a:buSzPts val="2200"/>
              <a:buFont typeface="Tahoma"/>
              <a:buNone/>
            </a:pPr>
            <a:r>
              <a:rPr lang="en-US" sz="1800" b="0" i="0" u="none" dirty="0">
                <a:solidFill>
                  <a:schemeClr val="dk1"/>
                </a:solidFill>
                <a:latin typeface="Tahoma"/>
                <a:ea typeface="Tahoma"/>
                <a:cs typeface="Tahoma"/>
                <a:sym typeface="Tahoma"/>
              </a:rPr>
              <a:t>with guns, alarm systems, and security locks on doors.  In the same study it was found that heavy TV watchers are less upset about real-life violence than are non-TV watchers.  All of the</a:t>
            </a:r>
            <a:r>
              <a:rPr lang="en-US" sz="1800" b="0" i="0" u="none" dirty="0">
                <a:solidFill>
                  <a:schemeClr val="hlink"/>
                </a:solidFill>
                <a:latin typeface="Tahoma"/>
                <a:ea typeface="Tahoma"/>
                <a:cs typeface="Tahoma"/>
                <a:sym typeface="Tahoma"/>
              </a:rPr>
              <a:t> </a:t>
            </a:r>
            <a:r>
              <a:rPr lang="en-US" sz="1800" b="0" i="0" u="none" dirty="0">
                <a:solidFill>
                  <a:schemeClr val="dk1"/>
                </a:solidFill>
                <a:latin typeface="Tahoma"/>
                <a:ea typeface="Tahoma"/>
                <a:cs typeface="Tahoma"/>
                <a:sym typeface="Tahoma"/>
              </a:rPr>
              <a:t>violence they see on TV makes them less sensitive to </a:t>
            </a:r>
            <a:endParaRPr sz="1100" dirty="0"/>
          </a:p>
          <a:p>
            <a:pPr marL="0" marR="0" lvl="0" indent="0" algn="l" rtl="0">
              <a:lnSpc>
                <a:spcPct val="150000"/>
              </a:lnSpc>
              <a:spcBef>
                <a:spcPts val="0"/>
              </a:spcBef>
              <a:spcAft>
                <a:spcPts val="0"/>
              </a:spcAft>
              <a:buClr>
                <a:schemeClr val="dk1"/>
              </a:buClr>
              <a:buSzPts val="2200"/>
              <a:buFont typeface="Tahoma"/>
              <a:buNone/>
            </a:pPr>
            <a:r>
              <a:rPr lang="en-US" sz="1800" b="0" i="0" u="none" dirty="0">
                <a:solidFill>
                  <a:schemeClr val="dk1"/>
                </a:solidFill>
                <a:latin typeface="Tahoma"/>
                <a:ea typeface="Tahoma"/>
                <a:cs typeface="Tahoma"/>
                <a:sym typeface="Tahoma"/>
              </a:rPr>
              <a:t>the real thing.  A recent study also found that TV violence increases aggressive behavior in kids and makes them more likely to select toy guns rather than other kinds of toys.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par>
                                <p:cTn id="7" presetID="1" presetClass="entr" presetSubtype="0" fill="hold" nodeType="withEffect">
                                  <p:stCondLst>
                                    <p:cond delay="2000"/>
                                  </p:stCondLst>
                                  <p:childTnLst>
                                    <p:set>
                                      <p:cBhvr>
                                        <p:cTn id="8" dur="1" fill="hold">
                                          <p:stCondLst>
                                            <p:cond delay="0"/>
                                          </p:stCondLst>
                                        </p:cTn>
                                        <p:tgtEl>
                                          <p:spTgt spid="160">
                                            <p:txEl>
                                              <p:pRg st="1" end="1"/>
                                            </p:txEl>
                                          </p:spTgt>
                                        </p:tgtEl>
                                        <p:attrNameLst>
                                          <p:attrName>style.visibility</p:attrName>
                                        </p:attrNameLst>
                                      </p:cBhvr>
                                      <p:to>
                                        <p:strVal val="visible"/>
                                      </p:to>
                                    </p:set>
                                  </p:childTnLst>
                                </p:cTn>
                              </p:par>
                              <p:par>
                                <p:cTn id="9" presetID="1" presetClass="entr" presetSubtype="0" fill="hold" nodeType="withEffect">
                                  <p:stCondLst>
                                    <p:cond delay="2000"/>
                                  </p:stCondLst>
                                  <p:childTnLst>
                                    <p:set>
                                      <p:cBhvr>
                                        <p:cTn id="10" dur="1" fill="hold">
                                          <p:stCondLst>
                                            <p:cond delay="0"/>
                                          </p:stCondLst>
                                        </p:cTn>
                                        <p:tgtEl>
                                          <p:spTgt spid="160">
                                            <p:txEl>
                                              <p:pRg st="2" end="2"/>
                                            </p:txEl>
                                          </p:spTgt>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3600" b="1" i="0" u="none" dirty="0">
                <a:solidFill>
                  <a:schemeClr val="dk2"/>
                </a:solidFill>
                <a:sym typeface="Tahoma"/>
              </a:rPr>
              <a:t>Choose the best topic for the previous paragraph.</a:t>
            </a:r>
            <a:endParaRPr sz="3600" b="1" dirty="0"/>
          </a:p>
        </p:txBody>
      </p:sp>
      <p:sp>
        <p:nvSpPr>
          <p:cNvPr id="170" name="Google Shape;170;p6"/>
          <p:cNvSpPr txBox="1"/>
          <p:nvPr/>
        </p:nvSpPr>
        <p:spPr>
          <a:xfrm>
            <a:off x="914400" y="2590800"/>
            <a:ext cx="46482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 </a:t>
            </a:r>
            <a:r>
              <a:rPr lang="en-US" sz="2400" b="0" i="0" u="sng" dirty="0">
                <a:solidFill>
                  <a:schemeClr val="dk1"/>
                </a:solidFill>
                <a:latin typeface="Tahoma"/>
                <a:ea typeface="Tahoma"/>
                <a:cs typeface="Tahoma"/>
                <a:sym typeface="Tahoma"/>
                <a:hlinkClick r:id="" action="ppaction://hlinkshowjump?jump=nextslide">
                  <a:extLst>
                    <a:ext uri="{A12FA001-AC4F-418D-AE19-62706E023703}">
                      <ahyp:hlinkClr xmlns:ahyp="http://schemas.microsoft.com/office/drawing/2018/hyperlinkcolor" xmlns="" val="tx"/>
                    </a:ext>
                  </a:extLst>
                </a:hlinkClick>
              </a:rPr>
              <a:t>A.  kids</a:t>
            </a:r>
            <a:endParaRPr dirty="0"/>
          </a:p>
        </p:txBody>
      </p:sp>
      <p:sp>
        <p:nvSpPr>
          <p:cNvPr id="171" name="Google Shape;171;p6"/>
          <p:cNvSpPr txBox="1"/>
          <p:nvPr/>
        </p:nvSpPr>
        <p:spPr>
          <a:xfrm>
            <a:off x="990600" y="3276600"/>
            <a:ext cx="2819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sng" dirty="0">
                <a:solidFill>
                  <a:schemeClr val="dk1"/>
                </a:solidFill>
                <a:latin typeface="Tahoma"/>
                <a:ea typeface="Tahoma"/>
                <a:cs typeface="Tahoma"/>
                <a:sym typeface="Tahoma"/>
                <a:hlinkClick r:id="rId3">
                  <a:extLst>
                    <a:ext uri="{A12FA001-AC4F-418D-AE19-62706E023703}">
                      <ahyp:hlinkClr xmlns:ahyp="http://schemas.microsoft.com/office/drawing/2018/hyperlinkcolor" xmlns="" val="tx"/>
                    </a:ext>
                  </a:extLst>
                </a:hlinkClick>
              </a:rPr>
              <a:t>B.  TV watching </a:t>
            </a:r>
            <a:endParaRPr lang="en-US" dirty="0"/>
          </a:p>
        </p:txBody>
      </p:sp>
      <p:sp>
        <p:nvSpPr>
          <p:cNvPr id="172" name="Google Shape;172;p6"/>
          <p:cNvSpPr txBox="1"/>
          <p:nvPr/>
        </p:nvSpPr>
        <p:spPr>
          <a:xfrm>
            <a:off x="990600" y="3962400"/>
            <a:ext cx="3352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sng" dirty="0">
                <a:solidFill>
                  <a:schemeClr val="dk1"/>
                </a:solidFill>
                <a:latin typeface="Tahoma"/>
                <a:ea typeface="Tahoma"/>
                <a:cs typeface="Tahoma"/>
                <a:sym typeface="Tahoma"/>
                <a:hlinkClick r:id="rId4">
                  <a:extLst>
                    <a:ext uri="{A12FA001-AC4F-418D-AE19-62706E023703}">
                      <ahyp:hlinkClr xmlns:ahyp="http://schemas.microsoft.com/office/drawing/2018/hyperlinkcolor" xmlns="" val="tx"/>
                    </a:ext>
                  </a:extLst>
                </a:hlinkClick>
              </a:rPr>
              <a:t>C.  TV violence</a:t>
            </a:r>
            <a:endParaRPr dirty="0"/>
          </a:p>
        </p:txBody>
      </p:sp>
      <p:sp>
        <p:nvSpPr>
          <p:cNvPr id="173" name="Google Shape;173;p6"/>
          <p:cNvSpPr txBox="1"/>
          <p:nvPr/>
        </p:nvSpPr>
        <p:spPr>
          <a:xfrm>
            <a:off x="990600" y="4572000"/>
            <a:ext cx="35052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sng" dirty="0">
                <a:solidFill>
                  <a:schemeClr val="dk1"/>
                </a:solidFill>
                <a:latin typeface="Tahoma"/>
                <a:ea typeface="Tahoma"/>
                <a:cs typeface="Tahoma"/>
                <a:sym typeface="Tahoma"/>
                <a:hlinkClick r:id="rId5">
                  <a:extLst>
                    <a:ext uri="{A12FA001-AC4F-418D-AE19-62706E023703}">
                      <ahyp:hlinkClr xmlns:ahyp="http://schemas.microsoft.com/office/drawing/2018/hyperlinkcolor" xmlns="" val="tx"/>
                    </a:ext>
                  </a:extLst>
                </a:hlinkClick>
              </a:rPr>
              <a:t>D.  real-life violence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2000"/>
                                        <p:tgtEl>
                                          <p:spTgt spid="168"/>
                                        </p:tgtEl>
                                        <p:attrNameLst>
                                          <p:attrName>ppt_w</p:attrName>
                                        </p:attrNameLst>
                                      </p:cBhvr>
                                      <p:tavLst>
                                        <p:tav tm="0">
                                          <p:val>
                                            <p:strVal val="0"/>
                                          </p:val>
                                        </p:tav>
                                        <p:tav tm="100000">
                                          <p:val>
                                            <p:strVal val="#ppt_w"/>
                                          </p:val>
                                        </p:tav>
                                      </p:tavLst>
                                    </p:anim>
                                    <p:anim calcmode="lin" valueType="num">
                                      <p:cBhvr additive="base">
                                        <p:cTn id="8" dur="2000"/>
                                        <p:tgtEl>
                                          <p:spTgt spid="168"/>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500"/>
                                        <p:tgtEl>
                                          <p:spTgt spid="170"/>
                                        </p:tgtEl>
                                      </p:cBhvr>
                                    </p:animEffect>
                                  </p:childTnLst>
                                </p:cTn>
                              </p:par>
                            </p:childTnLst>
                          </p:cTn>
                        </p:par>
                        <p:par>
                          <p:cTn id="13" fill="hold">
                            <p:stCondLst>
                              <p:cond delay="2500"/>
                            </p:stCondLst>
                            <p:childTnLst>
                              <p:par>
                                <p:cTn id="14" presetID="10" presetClass="entr" presetSubtype="0" fill="hold" nodeType="after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500"/>
                                        <p:tgtEl>
                                          <p:spTgt spid="171"/>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fade">
                                      <p:cBhvr>
                                        <p:cTn id="20" dur="500"/>
                                        <p:tgtEl>
                                          <p:spTgt spid="172"/>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173"/>
                                        </p:tgtEl>
                                        <p:attrNameLst>
                                          <p:attrName>style.visibility</p:attrName>
                                        </p:attrNameLst>
                                      </p:cBhvr>
                                      <p:to>
                                        <p:strVal val="visible"/>
                                      </p:to>
                                    </p:set>
                                    <p:animEffect transition="in" filter="fade">
                                      <p:cBhvr>
                                        <p:cTn id="2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9"/>
          <p:cNvSpPr txBox="1"/>
          <p:nvPr/>
        </p:nvSpPr>
        <p:spPr>
          <a:xfrm>
            <a:off x="2574925" y="3038764"/>
            <a:ext cx="5359111"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Right!  The topic, TV violence, is mentioned</a:t>
            </a:r>
            <a:endParaRPr dirty="0"/>
          </a:p>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in the first sentence and repeated throughout </a:t>
            </a:r>
            <a:endParaRPr dirty="0"/>
          </a:p>
          <a:p>
            <a:pPr marL="0" marR="0" lvl="0" indent="0" algn="l" rtl="0">
              <a:lnSpc>
                <a:spcPct val="100000"/>
              </a:lnSpc>
              <a:spcBef>
                <a:spcPts val="0"/>
              </a:spcBef>
              <a:spcAft>
                <a:spcPts val="0"/>
              </a:spcAft>
              <a:buClr>
                <a:schemeClr val="dk1"/>
              </a:buClr>
              <a:buSzPts val="2400"/>
              <a:buFont typeface="Tahoma"/>
              <a:buNone/>
            </a:pPr>
            <a:r>
              <a:rPr lang="en-US" sz="2400" b="0" i="0" u="none" dirty="0">
                <a:solidFill>
                  <a:schemeClr val="dk1"/>
                </a:solidFill>
                <a:latin typeface="Tahoma"/>
                <a:ea typeface="Tahoma"/>
                <a:cs typeface="Tahoma"/>
                <a:sym typeface="Tahoma"/>
              </a:rPr>
              <a:t>the paragraph.</a:t>
            </a:r>
            <a:endParaRPr dirty="0"/>
          </a:p>
        </p:txBody>
      </p:sp>
      <p:sp>
        <p:nvSpPr>
          <p:cNvPr id="2" name="Rectangle 1"/>
          <p:cNvSpPr/>
          <p:nvPr/>
        </p:nvSpPr>
        <p:spPr>
          <a:xfrm>
            <a:off x="858982" y="3038764"/>
            <a:ext cx="1413163" cy="2096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0" b="1" dirty="0">
                <a:solidFill>
                  <a:srgbClr val="FF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500"/>
                                        <p:tgtEl>
                                          <p:spTgt spid="1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Finding a Topic</a:t>
            </a:r>
            <a:endParaRPr/>
          </a:p>
        </p:txBody>
      </p:sp>
      <p:sp>
        <p:nvSpPr>
          <p:cNvPr id="209" name="Google Shape;209;p11"/>
          <p:cNvSpPr txBox="1"/>
          <p:nvPr/>
        </p:nvSpPr>
        <p:spPr>
          <a:xfrm>
            <a:off x="304800" y="1905000"/>
            <a:ext cx="9034462" cy="2835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	Does watching </a:t>
            </a:r>
            <a:r>
              <a:rPr lang="en-US" sz="2000" b="0" i="0" u="none">
                <a:solidFill>
                  <a:schemeClr val="hlink"/>
                </a:solidFill>
                <a:latin typeface="Tahoma"/>
                <a:ea typeface="Tahoma"/>
                <a:cs typeface="Tahoma"/>
                <a:sym typeface="Tahoma"/>
              </a:rPr>
              <a:t>violence on TV</a:t>
            </a:r>
            <a:r>
              <a:rPr lang="en-US" sz="2000" b="0" i="0" u="none">
                <a:solidFill>
                  <a:schemeClr val="dk1"/>
                </a:solidFill>
                <a:latin typeface="Tahoma"/>
                <a:ea typeface="Tahoma"/>
                <a:cs typeface="Tahoma"/>
                <a:sym typeface="Tahoma"/>
              </a:rPr>
              <a:t> make people more prone to violence themselves?  Obviously, </a:t>
            </a:r>
            <a:r>
              <a:rPr lang="en-US" sz="2000" b="0" i="0" u="none">
                <a:solidFill>
                  <a:schemeClr val="hlink"/>
                </a:solidFill>
                <a:latin typeface="Tahoma"/>
                <a:ea typeface="Tahoma"/>
                <a:cs typeface="Tahoma"/>
                <a:sym typeface="Tahoma"/>
              </a:rPr>
              <a:t>TV violence</a:t>
            </a:r>
            <a:r>
              <a:rPr lang="en-US" sz="2000" b="0" i="0" u="none">
                <a:solidFill>
                  <a:schemeClr val="dk1"/>
                </a:solidFill>
                <a:latin typeface="Tahoma"/>
                <a:ea typeface="Tahoma"/>
                <a:cs typeface="Tahoma"/>
                <a:sym typeface="Tahoma"/>
              </a:rPr>
              <a:t> has some negative effects.  One study found that heavy </a:t>
            </a:r>
            <a:r>
              <a:rPr lang="en-US" sz="2000" b="0" i="0" u="none">
                <a:solidFill>
                  <a:schemeClr val="hlink"/>
                </a:solidFill>
                <a:latin typeface="Tahoma"/>
                <a:ea typeface="Tahoma"/>
                <a:cs typeface="Tahoma"/>
                <a:sym typeface="Tahoma"/>
              </a:rPr>
              <a:t>TV</a:t>
            </a:r>
            <a:r>
              <a:rPr lang="en-US" sz="2000" b="0" i="0" u="none">
                <a:solidFill>
                  <a:schemeClr val="dk1"/>
                </a:solidFill>
                <a:latin typeface="Tahoma"/>
                <a:ea typeface="Tahoma"/>
                <a:cs typeface="Tahoma"/>
                <a:sym typeface="Tahoma"/>
              </a:rPr>
              <a:t> watchers are more fearful of others.  They attempt to protect themselves with guns, alarm systems, and security locks on doors.  </a:t>
            </a:r>
            <a:endParaRPr/>
          </a:p>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In the same study it was found that heavy </a:t>
            </a:r>
            <a:r>
              <a:rPr lang="en-US" sz="2000" b="0" i="0" u="none">
                <a:solidFill>
                  <a:schemeClr val="hlink"/>
                </a:solidFill>
                <a:latin typeface="Tahoma"/>
                <a:ea typeface="Tahoma"/>
                <a:cs typeface="Tahoma"/>
                <a:sym typeface="Tahoma"/>
              </a:rPr>
              <a:t>TV </a:t>
            </a:r>
            <a:r>
              <a:rPr lang="en-US" sz="2000" b="0" i="0" u="none">
                <a:solidFill>
                  <a:schemeClr val="dk1"/>
                </a:solidFill>
                <a:latin typeface="Tahoma"/>
                <a:ea typeface="Tahoma"/>
                <a:cs typeface="Tahoma"/>
                <a:sym typeface="Tahoma"/>
              </a:rPr>
              <a:t>watchers are less upset about real-life </a:t>
            </a:r>
            <a:r>
              <a:rPr lang="en-US" sz="2000" b="0" i="0" u="none">
                <a:solidFill>
                  <a:schemeClr val="hlink"/>
                </a:solidFill>
                <a:latin typeface="Tahoma"/>
                <a:ea typeface="Tahoma"/>
                <a:cs typeface="Tahoma"/>
                <a:sym typeface="Tahoma"/>
              </a:rPr>
              <a:t>violence</a:t>
            </a:r>
            <a:r>
              <a:rPr lang="en-US" sz="2000" b="0" i="0" u="none">
                <a:solidFill>
                  <a:schemeClr val="dk1"/>
                </a:solidFill>
                <a:latin typeface="Tahoma"/>
                <a:ea typeface="Tahoma"/>
                <a:cs typeface="Tahoma"/>
                <a:sym typeface="Tahoma"/>
              </a:rPr>
              <a:t> than are non-</a:t>
            </a:r>
            <a:r>
              <a:rPr lang="en-US" sz="2000" b="0" i="0" u="none">
                <a:solidFill>
                  <a:schemeClr val="hlink"/>
                </a:solidFill>
                <a:latin typeface="Tahoma"/>
                <a:ea typeface="Tahoma"/>
                <a:cs typeface="Tahoma"/>
                <a:sym typeface="Tahoma"/>
              </a:rPr>
              <a:t>TV </a:t>
            </a:r>
            <a:r>
              <a:rPr lang="en-US" sz="2000" b="0" i="0" u="none">
                <a:solidFill>
                  <a:schemeClr val="dk1"/>
                </a:solidFill>
                <a:latin typeface="Tahoma"/>
                <a:ea typeface="Tahoma"/>
                <a:cs typeface="Tahoma"/>
                <a:sym typeface="Tahoma"/>
              </a:rPr>
              <a:t>watchers.  All of the </a:t>
            </a:r>
            <a:r>
              <a:rPr lang="en-US" sz="2000" b="0" i="0" u="none">
                <a:solidFill>
                  <a:schemeClr val="hlink"/>
                </a:solidFill>
                <a:latin typeface="Tahoma"/>
                <a:ea typeface="Tahoma"/>
                <a:cs typeface="Tahoma"/>
                <a:sym typeface="Tahoma"/>
              </a:rPr>
              <a:t>violence</a:t>
            </a:r>
            <a:r>
              <a:rPr lang="en-US" sz="2000" b="0" i="0" u="none">
                <a:solidFill>
                  <a:schemeClr val="dk1"/>
                </a:solidFill>
                <a:latin typeface="Tahoma"/>
                <a:ea typeface="Tahoma"/>
                <a:cs typeface="Tahoma"/>
                <a:sym typeface="Tahoma"/>
              </a:rPr>
              <a:t> they see on </a:t>
            </a:r>
            <a:endParaRPr/>
          </a:p>
          <a:p>
            <a:pPr marL="0" marR="0" lvl="0" indent="0" algn="l" rtl="0">
              <a:lnSpc>
                <a:spcPct val="100000"/>
              </a:lnSpc>
              <a:spcBef>
                <a:spcPts val="0"/>
              </a:spcBef>
              <a:spcAft>
                <a:spcPts val="0"/>
              </a:spcAft>
              <a:buClr>
                <a:schemeClr val="hlink"/>
              </a:buClr>
              <a:buSzPts val="2000"/>
              <a:buFont typeface="Tahoma"/>
              <a:buNone/>
            </a:pPr>
            <a:r>
              <a:rPr lang="en-US" sz="2000" b="0" i="0" u="none">
                <a:solidFill>
                  <a:schemeClr val="hlink"/>
                </a:solidFill>
                <a:latin typeface="Tahoma"/>
                <a:ea typeface="Tahoma"/>
                <a:cs typeface="Tahoma"/>
                <a:sym typeface="Tahoma"/>
              </a:rPr>
              <a:t>TV</a:t>
            </a:r>
            <a:r>
              <a:rPr lang="en-US" sz="2000" b="0" i="0" u="none">
                <a:solidFill>
                  <a:schemeClr val="dk1"/>
                </a:solidFill>
                <a:latin typeface="Tahoma"/>
                <a:ea typeface="Tahoma"/>
                <a:cs typeface="Tahoma"/>
                <a:sym typeface="Tahoma"/>
              </a:rPr>
              <a:t> makes them less sensitive to the real thing.  A recent study also found </a:t>
            </a:r>
            <a:endParaRPr/>
          </a:p>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that </a:t>
            </a:r>
            <a:r>
              <a:rPr lang="en-US" sz="2000" b="0" i="0" u="none">
                <a:solidFill>
                  <a:schemeClr val="hlink"/>
                </a:solidFill>
                <a:latin typeface="Tahoma"/>
                <a:ea typeface="Tahoma"/>
                <a:cs typeface="Tahoma"/>
                <a:sym typeface="Tahoma"/>
              </a:rPr>
              <a:t>TV violence </a:t>
            </a:r>
            <a:r>
              <a:rPr lang="en-US" sz="2000" b="0" i="0" u="none">
                <a:solidFill>
                  <a:schemeClr val="dk1"/>
                </a:solidFill>
                <a:latin typeface="Tahoma"/>
                <a:ea typeface="Tahoma"/>
                <a:cs typeface="Tahoma"/>
                <a:sym typeface="Tahoma"/>
              </a:rPr>
              <a:t>increases aggressive behavior in kids and makes them more </a:t>
            </a:r>
            <a:endParaRPr/>
          </a:p>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likely to select toy guns rather than other kinds of toys.</a:t>
            </a:r>
            <a:endParaRPr/>
          </a:p>
        </p:txBody>
      </p:sp>
      <p:sp>
        <p:nvSpPr>
          <p:cNvPr id="211" name="Google Shape;211;p11"/>
          <p:cNvSpPr txBox="1"/>
          <p:nvPr/>
        </p:nvSpPr>
        <p:spPr>
          <a:xfrm>
            <a:off x="669925" y="5257800"/>
            <a:ext cx="7521575" cy="1187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400"/>
              <a:buFont typeface="Tahoma"/>
              <a:buNone/>
            </a:pPr>
            <a:r>
              <a:rPr lang="en-US" sz="2400" b="0" i="0" u="none">
                <a:solidFill>
                  <a:schemeClr val="hlink"/>
                </a:solidFill>
                <a:latin typeface="Tahoma"/>
                <a:ea typeface="Tahoma"/>
                <a:cs typeface="Tahoma"/>
                <a:sym typeface="Tahoma"/>
              </a:rPr>
              <a:t>Notice that the subject of the 1</a:t>
            </a:r>
            <a:r>
              <a:rPr lang="en-US" sz="2400" b="0" i="0" u="none" baseline="30000">
                <a:solidFill>
                  <a:schemeClr val="hlink"/>
                </a:solidFill>
                <a:latin typeface="Tahoma"/>
                <a:ea typeface="Tahoma"/>
                <a:cs typeface="Tahoma"/>
                <a:sym typeface="Tahoma"/>
              </a:rPr>
              <a:t>st</a:t>
            </a:r>
            <a:r>
              <a:rPr lang="en-US" sz="2400" b="0" i="0" u="none">
                <a:solidFill>
                  <a:schemeClr val="hlink"/>
                </a:solidFill>
                <a:latin typeface="Tahoma"/>
                <a:ea typeface="Tahoma"/>
                <a:cs typeface="Tahoma"/>
                <a:sym typeface="Tahoma"/>
              </a:rPr>
              <a:t> sentence is repeated </a:t>
            </a:r>
            <a:endParaRPr/>
          </a:p>
          <a:p>
            <a:pPr marL="0" marR="0" lvl="0" indent="0" algn="l" rtl="0">
              <a:lnSpc>
                <a:spcPct val="100000"/>
              </a:lnSpc>
              <a:spcBef>
                <a:spcPts val="0"/>
              </a:spcBef>
              <a:spcAft>
                <a:spcPts val="0"/>
              </a:spcAft>
              <a:buClr>
                <a:schemeClr val="hlink"/>
              </a:buClr>
              <a:buSzPts val="2400"/>
              <a:buFont typeface="Tahoma"/>
              <a:buNone/>
            </a:pPr>
            <a:r>
              <a:rPr lang="en-US" sz="2400" b="0" i="0" u="none">
                <a:solidFill>
                  <a:schemeClr val="hlink"/>
                </a:solidFill>
                <a:latin typeface="Tahoma"/>
                <a:ea typeface="Tahoma"/>
                <a:cs typeface="Tahoma"/>
                <a:sym typeface="Tahoma"/>
              </a:rPr>
              <a:t>throughout the paragraph, and ALL sentences in the paragraph deal with “TV violence.”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09">
                                            <p:txEl>
                                              <p:pRg st="0" end="0"/>
                                            </p:txEl>
                                          </p:spTgt>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par>
                                <p:cTn id="11" presetID="1" presetClass="entr" presetSubtype="0" fill="hold" nodeType="withEffect">
                                  <p:stCondLst>
                                    <p:cond delay="1000"/>
                                  </p:stCondLst>
                                  <p:childTnLst>
                                    <p:set>
                                      <p:cBhvr>
                                        <p:cTn id="12" dur="1" fill="hold">
                                          <p:stCondLst>
                                            <p:cond delay="0"/>
                                          </p:stCondLst>
                                        </p:cTn>
                                        <p:tgtEl>
                                          <p:spTgt spid="209">
                                            <p:txEl>
                                              <p:pRg st="2" end="2"/>
                                            </p:txEl>
                                          </p:spTgt>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209">
                                            <p:txEl>
                                              <p:pRg st="3" end="3"/>
                                            </p:txEl>
                                          </p:spTgt>
                                        </p:tgtEl>
                                        <p:attrNameLst>
                                          <p:attrName>style.visibility</p:attrName>
                                        </p:attrNameLst>
                                      </p:cBhvr>
                                      <p:to>
                                        <p:strVal val="visible"/>
                                      </p:to>
                                    </p:set>
                                  </p:childTnLst>
                                </p:cTn>
                              </p:par>
                              <p:par>
                                <p:cTn id="15" presetID="1" presetClass="entr" presetSubtype="0" fill="hold" nodeType="withEffect">
                                  <p:stCondLst>
                                    <p:cond delay="1000"/>
                                  </p:stCondLst>
                                  <p:childTnLst>
                                    <p:set>
                                      <p:cBhvr>
                                        <p:cTn id="16" dur="1" fill="hold">
                                          <p:stCondLst>
                                            <p:cond delay="0"/>
                                          </p:stCondLst>
                                        </p:cTn>
                                        <p:tgtEl>
                                          <p:spTgt spid="209">
                                            <p:txEl>
                                              <p:pRg st="4" end="4"/>
                                            </p:txEl>
                                          </p:spTgt>
                                        </p:tgtEl>
                                        <p:attrNameLst>
                                          <p:attrName>style.visibility</p:attrName>
                                        </p:attrNameLst>
                                      </p:cBhvr>
                                      <p:to>
                                        <p:strVal val="visible"/>
                                      </p:to>
                                    </p:set>
                                  </p:childTnLst>
                                </p:cTn>
                              </p:par>
                            </p:childTnLst>
                          </p:cTn>
                        </p:par>
                        <p:par>
                          <p:cTn id="17" fill="hold">
                            <p:stCondLst>
                              <p:cond delay="1"/>
                            </p:stCondLst>
                            <p:childTnLst>
                              <p:par>
                                <p:cTn id="18" presetID="1" presetClass="entr" presetSubtype="0" fill="hold" nodeType="afterEffect">
                                  <p:stCondLst>
                                    <p:cond delay="3000"/>
                                  </p:stCondLst>
                                  <p:childTnLst>
                                    <p:set>
                                      <p:cBhvr>
                                        <p:cTn id="19"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ahoma"/>
              <a:buNone/>
            </a:pPr>
            <a:r>
              <a:rPr lang="en-US" sz="4000" b="0" i="0" u="none">
                <a:solidFill>
                  <a:schemeClr val="dk2"/>
                </a:solidFill>
                <a:latin typeface="Tahoma"/>
                <a:ea typeface="Tahoma"/>
                <a:cs typeface="Tahoma"/>
                <a:sym typeface="Tahoma"/>
              </a:rPr>
              <a:t>Difficulties in Identifying Topics</a:t>
            </a:r>
            <a:endParaRPr/>
          </a:p>
        </p:txBody>
      </p:sp>
      <p:sp>
        <p:nvSpPr>
          <p:cNvPr id="218" name="Google Shape;218;p12"/>
          <p:cNvSpPr txBox="1">
            <a:spLocks noGrp="1"/>
          </p:cNvSpPr>
          <p:nvPr>
            <p:ph type="body" idx="1"/>
          </p:nvPr>
        </p:nvSpPr>
        <p:spPr>
          <a:xfrm>
            <a:off x="914400" y="2017712"/>
            <a:ext cx="8040687" cy="24018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680"/>
              <a:buFont typeface="Noto Sans Symbols"/>
              <a:buChar char="■"/>
            </a:pPr>
            <a:r>
              <a:rPr lang="en-US" sz="2800" b="1" i="0" u="none">
                <a:solidFill>
                  <a:schemeClr val="dk1"/>
                </a:solidFill>
                <a:latin typeface="Tahoma"/>
                <a:ea typeface="Tahoma"/>
                <a:cs typeface="Tahoma"/>
                <a:sym typeface="Tahoma"/>
              </a:rPr>
              <a:t>Sometimes the topic is </a:t>
            </a:r>
            <a:r>
              <a:rPr lang="en-US" sz="2800" b="1" i="0" u="none">
                <a:solidFill>
                  <a:srgbClr val="F75766"/>
                </a:solidFill>
                <a:latin typeface="Tahoma"/>
                <a:ea typeface="Tahoma"/>
                <a:cs typeface="Tahoma"/>
                <a:sym typeface="Tahoma"/>
              </a:rPr>
              <a:t>not</a:t>
            </a:r>
            <a:r>
              <a:rPr lang="en-US" sz="2800" b="1" i="0" u="none">
                <a:solidFill>
                  <a:schemeClr val="dk1"/>
                </a:solidFill>
                <a:latin typeface="Tahoma"/>
                <a:ea typeface="Tahoma"/>
                <a:cs typeface="Tahoma"/>
                <a:sym typeface="Tahoma"/>
              </a:rPr>
              <a:t> the subject of the first sentence.</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1" i="0" u="none">
                <a:solidFill>
                  <a:schemeClr val="dk1"/>
                </a:solidFill>
                <a:latin typeface="Tahoma"/>
                <a:ea typeface="Tahoma"/>
                <a:cs typeface="Tahoma"/>
                <a:sym typeface="Tahoma"/>
              </a:rPr>
              <a:t>Sometimes the topic is </a:t>
            </a:r>
            <a:r>
              <a:rPr lang="en-US" sz="2800" b="1" i="0" u="none">
                <a:solidFill>
                  <a:srgbClr val="F75766"/>
                </a:solidFill>
                <a:latin typeface="Tahoma"/>
                <a:ea typeface="Tahoma"/>
                <a:cs typeface="Tahoma"/>
                <a:sym typeface="Tahoma"/>
              </a:rPr>
              <a:t>not</a:t>
            </a:r>
            <a:r>
              <a:rPr lang="en-US" sz="2800" b="1" i="0" u="none">
                <a:solidFill>
                  <a:schemeClr val="dk1"/>
                </a:solidFill>
                <a:latin typeface="Tahoma"/>
                <a:ea typeface="Tahoma"/>
                <a:cs typeface="Tahoma"/>
                <a:sym typeface="Tahoma"/>
              </a:rPr>
              <a:t> repeated.</a:t>
            </a:r>
            <a:endParaRPr/>
          </a:p>
          <a:p>
            <a:pPr marL="342900" lvl="0" indent="-342900" algn="l" rtl="0">
              <a:lnSpc>
                <a:spcPct val="100000"/>
              </a:lnSpc>
              <a:spcBef>
                <a:spcPts val="560"/>
              </a:spcBef>
              <a:spcAft>
                <a:spcPts val="0"/>
              </a:spcAft>
              <a:buClr>
                <a:schemeClr val="folHlink"/>
              </a:buClr>
              <a:buSzPts val="1680"/>
              <a:buFont typeface="Noto Sans Symbols"/>
              <a:buChar char="■"/>
            </a:pPr>
            <a:r>
              <a:rPr lang="en-US" sz="2800" b="1" i="0" u="none">
                <a:solidFill>
                  <a:schemeClr val="dk1"/>
                </a:solidFill>
                <a:latin typeface="Tahoma"/>
                <a:ea typeface="Tahoma"/>
                <a:cs typeface="Tahoma"/>
                <a:sym typeface="Tahoma"/>
              </a:rPr>
              <a:t>So, if the first 2 strategies don’t help, here are steps to take:</a:t>
            </a:r>
            <a:r>
              <a:rPr lang="en-US" sz="2800" b="0" i="0" u="none">
                <a:solidFill>
                  <a:schemeClr val="dk1"/>
                </a:solidFill>
                <a:latin typeface="Tahoma"/>
                <a:ea typeface="Tahoma"/>
                <a:cs typeface="Tahoma"/>
                <a:sym typeface="Tahoma"/>
              </a:rPr>
              <a:t>   </a:t>
            </a:r>
            <a:endParaRPr/>
          </a:p>
        </p:txBody>
      </p:sp>
      <p:sp>
        <p:nvSpPr>
          <p:cNvPr id="219" name="Google Shape;219;p12"/>
          <p:cNvSpPr txBox="1"/>
          <p:nvPr/>
        </p:nvSpPr>
        <p:spPr>
          <a:xfrm>
            <a:off x="762000" y="4495800"/>
            <a:ext cx="8382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Look at the nouns within the paragraph.</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Ask: What general term includes all or most of them? </a:t>
            </a:r>
            <a:endParaRPr/>
          </a:p>
        </p:txBody>
      </p:sp>
      <p:sp>
        <p:nvSpPr>
          <p:cNvPr id="220" name="Google Shape;220;p12"/>
          <p:cNvSpPr txBox="1"/>
          <p:nvPr/>
        </p:nvSpPr>
        <p:spPr>
          <a:xfrm>
            <a:off x="1143000" y="5410200"/>
            <a:ext cx="60690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The general noun is probably the topic.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2000"/>
                                        <p:tgtEl>
                                          <p:spTgt spid="217"/>
                                        </p:tgtEl>
                                        <p:attrNameLst>
                                          <p:attrName>ppt_w</p:attrName>
                                        </p:attrNameLst>
                                      </p:cBhvr>
                                      <p:tavLst>
                                        <p:tav tm="0">
                                          <p:val>
                                            <p:strVal val="0"/>
                                          </p:val>
                                        </p:tav>
                                        <p:tav tm="100000">
                                          <p:val>
                                            <p:strVal val="#ppt_w"/>
                                          </p:val>
                                        </p:tav>
                                      </p:tavLst>
                                    </p:anim>
                                    <p:anim calcmode="lin" valueType="num">
                                      <p:cBhvr additive="base">
                                        <p:cTn id="8" dur="2000"/>
                                        <p:tgtEl>
                                          <p:spTgt spid="217"/>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18">
                                            <p:txEl>
                                              <p:pRg st="0" end="0"/>
                                            </p:txEl>
                                          </p:spTgt>
                                        </p:tgtEl>
                                        <p:attrNameLst>
                                          <p:attrName>style.visibility</p:attrName>
                                        </p:attrNameLst>
                                      </p:cBhvr>
                                      <p:to>
                                        <p:strVal val="visible"/>
                                      </p:to>
                                    </p:set>
                                    <p:animEffect transition="in" filter="fade">
                                      <p:cBhvr>
                                        <p:cTn id="12" dur="5000"/>
                                        <p:tgtEl>
                                          <p:spTgt spid="218">
                                            <p:txEl>
                                              <p:pRg st="0" end="0"/>
                                            </p:txEl>
                                          </p:spTgt>
                                        </p:tgtEl>
                                      </p:cBhvr>
                                    </p:animEffect>
                                  </p:childTnLst>
                                </p:cTn>
                              </p:par>
                            </p:childTnLst>
                          </p:cTn>
                        </p:par>
                        <p:par>
                          <p:cTn id="13" fill="hold">
                            <p:stCondLst>
                              <p:cond delay="7000"/>
                            </p:stCondLst>
                            <p:childTnLst>
                              <p:par>
                                <p:cTn id="14" presetID="10" presetClass="entr" presetSubtype="0" fill="hold" nodeType="afterEffect">
                                  <p:stCondLst>
                                    <p:cond delay="0"/>
                                  </p:stCondLst>
                                  <p:childTnLst>
                                    <p:set>
                                      <p:cBhvr>
                                        <p:cTn id="15" dur="1" fill="hold">
                                          <p:stCondLst>
                                            <p:cond delay="0"/>
                                          </p:stCondLst>
                                        </p:cTn>
                                        <p:tgtEl>
                                          <p:spTgt spid="218">
                                            <p:txEl>
                                              <p:pRg st="1" end="1"/>
                                            </p:txEl>
                                          </p:spTgt>
                                        </p:tgtEl>
                                        <p:attrNameLst>
                                          <p:attrName>style.visibility</p:attrName>
                                        </p:attrNameLst>
                                      </p:cBhvr>
                                      <p:to>
                                        <p:strVal val="visible"/>
                                      </p:to>
                                    </p:set>
                                    <p:animEffect transition="in" filter="fade">
                                      <p:cBhvr>
                                        <p:cTn id="16" dur="5000"/>
                                        <p:tgtEl>
                                          <p:spTgt spid="218">
                                            <p:txEl>
                                              <p:pRg st="1" end="1"/>
                                            </p:txEl>
                                          </p:spTgt>
                                        </p:tgtEl>
                                      </p:cBhvr>
                                    </p:animEffect>
                                  </p:childTnLst>
                                </p:cTn>
                              </p:par>
                            </p:childTnLst>
                          </p:cTn>
                        </p:par>
                        <p:par>
                          <p:cTn id="17" fill="hold">
                            <p:stCondLst>
                              <p:cond delay="12000"/>
                            </p:stCondLst>
                            <p:childTnLst>
                              <p:par>
                                <p:cTn id="18" presetID="10" presetClass="entr" presetSubtype="0" fill="hold" nodeType="afterEffect">
                                  <p:stCondLst>
                                    <p:cond delay="0"/>
                                  </p:stCondLst>
                                  <p:childTnLst>
                                    <p:set>
                                      <p:cBhvr>
                                        <p:cTn id="19" dur="1" fill="hold">
                                          <p:stCondLst>
                                            <p:cond delay="0"/>
                                          </p:stCondLst>
                                        </p:cTn>
                                        <p:tgtEl>
                                          <p:spTgt spid="218">
                                            <p:txEl>
                                              <p:pRg st="2" end="2"/>
                                            </p:txEl>
                                          </p:spTgt>
                                        </p:tgtEl>
                                        <p:attrNameLst>
                                          <p:attrName>style.visibility</p:attrName>
                                        </p:attrNameLst>
                                      </p:cBhvr>
                                      <p:to>
                                        <p:strVal val="visible"/>
                                      </p:to>
                                    </p:set>
                                    <p:animEffect transition="in" filter="fade">
                                      <p:cBhvr>
                                        <p:cTn id="20" dur="5000"/>
                                        <p:tgtEl>
                                          <p:spTgt spid="218">
                                            <p:txEl>
                                              <p:pRg st="2" end="2"/>
                                            </p:txEl>
                                          </p:spTgt>
                                        </p:tgtEl>
                                      </p:cBhvr>
                                    </p:animEffect>
                                  </p:childTnLst>
                                </p:cTn>
                              </p:par>
                            </p:childTnLst>
                          </p:cTn>
                        </p:par>
                        <p:par>
                          <p:cTn id="21" fill="hold">
                            <p:stCondLst>
                              <p:cond delay="17000"/>
                            </p:stCondLst>
                            <p:childTnLst>
                              <p:par>
                                <p:cTn id="22" presetID="10" presetClass="entr" presetSubtype="0" fill="hold" nodeType="afterEffect">
                                  <p:stCondLst>
                                    <p:cond delay="5000"/>
                                  </p:stCondLst>
                                  <p:childTnLst>
                                    <p:set>
                                      <p:cBhvr>
                                        <p:cTn id="23" dur="1" fill="hold">
                                          <p:stCondLst>
                                            <p:cond delay="0"/>
                                          </p:stCondLst>
                                        </p:cTn>
                                        <p:tgtEl>
                                          <p:spTgt spid="219"/>
                                        </p:tgtEl>
                                        <p:attrNameLst>
                                          <p:attrName>style.visibility</p:attrName>
                                        </p:attrNameLst>
                                      </p:cBhvr>
                                      <p:to>
                                        <p:strVal val="visible"/>
                                      </p:to>
                                    </p:set>
                                    <p:animEffect transition="in" filter="fade">
                                      <p:cBhvr>
                                        <p:cTn id="24" dur="500"/>
                                        <p:tgtEl>
                                          <p:spTgt spid="219"/>
                                        </p:tgtEl>
                                      </p:cBhvr>
                                    </p:animEffect>
                                  </p:childTnLst>
                                </p:cTn>
                              </p:par>
                            </p:childTnLst>
                          </p:cTn>
                        </p:par>
                        <p:par>
                          <p:cTn id="25" fill="hold">
                            <p:stCondLst>
                              <p:cond delay="17500"/>
                            </p:stCondLst>
                            <p:childTnLst>
                              <p:par>
                                <p:cTn id="26" presetID="10" presetClass="entr" presetSubtype="0" fill="hold" nodeType="afterEffect">
                                  <p:stCondLst>
                                    <p:cond delay="0"/>
                                  </p:stCondLst>
                                  <p:childTnLst>
                                    <p:set>
                                      <p:cBhvr>
                                        <p:cTn id="27" dur="1" fill="hold">
                                          <p:stCondLst>
                                            <p:cond delay="0"/>
                                          </p:stCondLst>
                                        </p:cTn>
                                        <p:tgtEl>
                                          <p:spTgt spid="220"/>
                                        </p:tgtEl>
                                        <p:attrNameLst>
                                          <p:attrName>style.visibility</p:attrName>
                                        </p:attrNameLst>
                                      </p:cBhvr>
                                      <p:to>
                                        <p:strVal val="visible"/>
                                      </p:to>
                                    </p:set>
                                    <p:animEffect transition="in" filter="fade">
                                      <p:cBhvr>
                                        <p:cTn id="28" dur="50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3"/>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Tahoma"/>
              <a:buNone/>
            </a:pPr>
            <a:r>
              <a:rPr lang="en-US" sz="3600" b="0" i="0" u="none">
                <a:solidFill>
                  <a:schemeClr val="dk2"/>
                </a:solidFill>
                <a:latin typeface="Tahoma"/>
                <a:ea typeface="Tahoma"/>
                <a:cs typeface="Tahoma"/>
                <a:sym typeface="Tahoma"/>
              </a:rPr>
              <a:t>Practice—Read this paragraph.</a:t>
            </a:r>
            <a:r>
              <a:rPr lang="en-US" sz="4400" b="0" i="0" u="none">
                <a:solidFill>
                  <a:schemeClr val="dk2"/>
                </a:solidFill>
                <a:latin typeface="Tahoma"/>
                <a:ea typeface="Tahoma"/>
                <a:cs typeface="Tahoma"/>
                <a:sym typeface="Tahoma"/>
              </a:rPr>
              <a:t> </a:t>
            </a:r>
            <a:endParaRPr/>
          </a:p>
        </p:txBody>
      </p:sp>
      <p:sp>
        <p:nvSpPr>
          <p:cNvPr id="228" name="Google Shape;228;p13"/>
          <p:cNvSpPr txBox="1">
            <a:spLocks noGrp="1"/>
          </p:cNvSpPr>
          <p:nvPr>
            <p:ph type="body" idx="1"/>
          </p:nvPr>
        </p:nvSpPr>
        <p:spPr>
          <a:xfrm>
            <a:off x="762000" y="2017712"/>
            <a:ext cx="8169275" cy="33924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folHlink"/>
              </a:buClr>
              <a:buSzPts val="1440"/>
              <a:buFont typeface="Noto Sans Symbols"/>
              <a:buChar char="■"/>
            </a:pPr>
            <a:r>
              <a:rPr lang="en-US" sz="2400" b="0" i="0" u="none" dirty="0">
                <a:solidFill>
                  <a:schemeClr val="dk1"/>
                </a:solidFill>
                <a:latin typeface="Tahoma"/>
                <a:ea typeface="Tahoma"/>
                <a:cs typeface="Tahoma"/>
                <a:sym typeface="Tahoma"/>
              </a:rPr>
              <a:t>	</a:t>
            </a:r>
            <a:r>
              <a:rPr lang="en-US" sz="1800" b="1" i="0" u="none" dirty="0">
                <a:solidFill>
                  <a:srgbClr val="A50021"/>
                </a:solidFill>
                <a:latin typeface="Tahoma"/>
                <a:ea typeface="Tahoma"/>
                <a:cs typeface="Tahoma"/>
                <a:sym typeface="Tahoma"/>
              </a:rPr>
              <a:t>1</a:t>
            </a:r>
            <a:r>
              <a:rPr lang="en-US" sz="2400" b="0" i="0" u="none" dirty="0">
                <a:solidFill>
                  <a:schemeClr val="dk1"/>
                </a:solidFill>
                <a:latin typeface="Tahoma"/>
                <a:ea typeface="Tahoma"/>
                <a:cs typeface="Tahoma"/>
                <a:sym typeface="Tahoma"/>
              </a:rPr>
              <a:t>Police officers complain that they arrest perpetrators who are soon let out on the street.  </a:t>
            </a:r>
            <a:r>
              <a:rPr lang="en-US" sz="1800" b="1" i="0" u="none" dirty="0">
                <a:solidFill>
                  <a:srgbClr val="A50021"/>
                </a:solidFill>
                <a:latin typeface="Tahoma"/>
                <a:ea typeface="Tahoma"/>
                <a:cs typeface="Tahoma"/>
                <a:sym typeface="Tahoma"/>
              </a:rPr>
              <a:t>2</a:t>
            </a:r>
            <a:r>
              <a:rPr lang="en-US" sz="2400" b="0" i="0" u="none" dirty="0">
                <a:solidFill>
                  <a:schemeClr val="dk1"/>
                </a:solidFill>
                <a:latin typeface="Tahoma"/>
                <a:ea typeface="Tahoma"/>
                <a:cs typeface="Tahoma"/>
                <a:sym typeface="Tahoma"/>
              </a:rPr>
              <a:t>Judges argue that they are bound by laws that force them to free defendants, some of whom may be guilty as charged, on technicalities.  </a:t>
            </a:r>
            <a:r>
              <a:rPr lang="en-US" sz="1800" b="1" i="0" u="none" dirty="0">
                <a:solidFill>
                  <a:srgbClr val="A50021"/>
                </a:solidFill>
                <a:latin typeface="Tahoma"/>
                <a:ea typeface="Tahoma"/>
                <a:cs typeface="Tahoma"/>
                <a:sym typeface="Tahoma"/>
              </a:rPr>
              <a:t>3</a:t>
            </a:r>
            <a:r>
              <a:rPr lang="en-US" sz="2400" b="0" i="0" u="none" dirty="0">
                <a:solidFill>
                  <a:schemeClr val="dk1"/>
                </a:solidFill>
                <a:latin typeface="Tahoma"/>
                <a:ea typeface="Tahoma"/>
                <a:cs typeface="Tahoma"/>
                <a:sym typeface="Tahoma"/>
              </a:rPr>
              <a:t>Government officials worry that they don’t have the funds or space to construct new prisons.  </a:t>
            </a:r>
            <a:r>
              <a:rPr lang="en-US" sz="1800" b="1" i="0" u="none" dirty="0">
                <a:solidFill>
                  <a:srgbClr val="A50021"/>
                </a:solidFill>
                <a:latin typeface="Tahoma"/>
                <a:ea typeface="Tahoma"/>
                <a:cs typeface="Tahoma"/>
                <a:sym typeface="Tahoma"/>
              </a:rPr>
              <a:t>4</a:t>
            </a:r>
            <a:r>
              <a:rPr lang="en-US" sz="2400" b="0" i="0" u="none" dirty="0">
                <a:solidFill>
                  <a:schemeClr val="dk1"/>
                </a:solidFill>
                <a:latin typeface="Tahoma"/>
                <a:ea typeface="Tahoma"/>
                <a:cs typeface="Tahoma"/>
                <a:sym typeface="Tahoma"/>
              </a:rPr>
              <a:t>In addition, many citizens claim that either the police, the judges, or the government—or all of the above—are not doing their jobs.  </a:t>
            </a:r>
            <a:r>
              <a:rPr lang="en-US" sz="1800" b="1" i="0" u="none" dirty="0">
                <a:solidFill>
                  <a:srgbClr val="A50021"/>
                </a:solidFill>
                <a:latin typeface="Tahoma"/>
                <a:ea typeface="Tahoma"/>
                <a:cs typeface="Tahoma"/>
                <a:sym typeface="Tahoma"/>
              </a:rPr>
              <a:t>5</a:t>
            </a:r>
            <a:r>
              <a:rPr lang="en-US" sz="2400" b="0" i="0" u="none" dirty="0">
                <a:solidFill>
                  <a:schemeClr val="dk1"/>
                </a:solidFill>
                <a:latin typeface="Tahoma"/>
                <a:ea typeface="Tahoma"/>
                <a:cs typeface="Tahoma"/>
                <a:sym typeface="Tahoma"/>
              </a:rPr>
              <a:t>Clearly, the way the huge problem of crime is being handled angers and frustrates many segments of our society.</a:t>
            </a:r>
            <a:endParaRPr dirty="0"/>
          </a:p>
        </p:txBody>
      </p:sp>
      <p:sp>
        <p:nvSpPr>
          <p:cNvPr id="229" name="Google Shape;229;p13"/>
          <p:cNvSpPr txBox="1"/>
          <p:nvPr/>
        </p:nvSpPr>
        <p:spPr>
          <a:xfrm>
            <a:off x="1127125" y="5638800"/>
            <a:ext cx="780415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2400"/>
              <a:buFont typeface="Tahoma"/>
              <a:buNone/>
            </a:pPr>
            <a:r>
              <a:rPr lang="en-US" sz="2400" b="0" i="0" u="none">
                <a:solidFill>
                  <a:srgbClr val="FF3300"/>
                </a:solidFill>
                <a:latin typeface="Tahoma"/>
                <a:ea typeface="Tahoma"/>
                <a:cs typeface="Tahoma"/>
                <a:sym typeface="Tahoma"/>
              </a:rPr>
              <a:t>What noun suggests the general idea in the paragraph?</a:t>
            </a:r>
            <a:endParaRPr/>
          </a:p>
          <a:p>
            <a:pPr marL="0" marR="0" lvl="0" indent="0" algn="l" rtl="0">
              <a:lnSpc>
                <a:spcPct val="100000"/>
              </a:lnSpc>
              <a:spcBef>
                <a:spcPts val="0"/>
              </a:spcBef>
              <a:spcAft>
                <a:spcPts val="0"/>
              </a:spcAft>
              <a:buClr>
                <a:srgbClr val="FF3300"/>
              </a:buClr>
              <a:buSzPts val="2400"/>
              <a:buFont typeface="Tahoma"/>
              <a:buNone/>
            </a:pPr>
            <a:r>
              <a:rPr lang="en-US" sz="2400" b="0" i="0" u="none">
                <a:solidFill>
                  <a:srgbClr val="FF3300"/>
                </a:solidFill>
                <a:latin typeface="Tahoma"/>
                <a:ea typeface="Tahoma"/>
                <a:cs typeface="Tahoma"/>
                <a:sym typeface="Tahoma"/>
              </a:rPr>
              <a:t>          </a:t>
            </a:r>
            <a:r>
              <a:rPr lang="en-US" sz="2400" b="0" i="1" u="none">
                <a:solidFill>
                  <a:srgbClr val="FF3300"/>
                </a:solidFill>
                <a:latin typeface="Tahoma"/>
                <a:ea typeface="Tahoma"/>
                <a:cs typeface="Tahoma"/>
                <a:sym typeface="Tahoma"/>
              </a:rPr>
              <a:t>Click the forward button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additive="base">
                                        <p:cTn id="7" dur="2000"/>
                                        <p:tgtEl>
                                          <p:spTgt spid="227"/>
                                        </p:tgtEl>
                                        <p:attrNameLst>
                                          <p:attrName>ppt_w</p:attrName>
                                        </p:attrNameLst>
                                      </p:cBhvr>
                                      <p:tavLst>
                                        <p:tav tm="0">
                                          <p:val>
                                            <p:strVal val="0"/>
                                          </p:val>
                                        </p:tav>
                                        <p:tav tm="100000">
                                          <p:val>
                                            <p:strVal val="#ppt_w"/>
                                          </p:val>
                                        </p:tav>
                                      </p:tavLst>
                                    </p:anim>
                                    <p:anim calcmode="lin" valueType="num">
                                      <p:cBhvr additive="base">
                                        <p:cTn id="8" dur="2000"/>
                                        <p:tgtEl>
                                          <p:spTgt spid="227"/>
                                        </p:tgtEl>
                                        <p:attrNameLst>
                                          <p:attrName>ppt_h</p:attrName>
                                        </p:attrNameLst>
                                      </p:cBhvr>
                                      <p:tavLst>
                                        <p:tav tm="0">
                                          <p:val>
                                            <p:strVal val="0"/>
                                          </p:val>
                                        </p:tav>
                                        <p:tav tm="100000">
                                          <p:val>
                                            <p:strVal val="#ppt_h"/>
                                          </p:val>
                                        </p:tav>
                                      </p:tavLst>
                                    </p:anim>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228">
                                            <p:txEl>
                                              <p:pRg st="0" end="0"/>
                                            </p:txEl>
                                          </p:spTgt>
                                        </p:tgtEl>
                                        <p:attrNameLst>
                                          <p:attrName>style.visibility</p:attrName>
                                        </p:attrNameLst>
                                      </p:cBhvr>
                                      <p:to>
                                        <p:strVal val="visible"/>
                                      </p:to>
                                    </p:set>
                                    <p:animEffect transition="in" filter="fade">
                                      <p:cBhvr>
                                        <p:cTn id="12" dur="1000"/>
                                        <p:tgtEl>
                                          <p:spTgt spid="228">
                                            <p:txEl>
                                              <p:pRg st="0" end="0"/>
                                            </p:txEl>
                                          </p:spTgt>
                                        </p:tgtEl>
                                      </p:cBhvr>
                                    </p:animEffect>
                                  </p:childTnLst>
                                </p:cTn>
                              </p:par>
                            </p:childTnLst>
                          </p:cTn>
                        </p:par>
                        <p:par>
                          <p:cTn id="13" fill="hold">
                            <p:stCondLst>
                              <p:cond delay="3000"/>
                            </p:stCondLst>
                            <p:childTnLst>
                              <p:par>
                                <p:cTn id="14" presetID="10" presetClass="entr" presetSubtype="0" fill="hold" nodeType="afterEffect">
                                  <p:stCondLst>
                                    <p:cond delay="32000"/>
                                  </p:stCondLst>
                                  <p:childTnLst>
                                    <p:set>
                                      <p:cBhvr>
                                        <p:cTn id="15" dur="1" fill="hold">
                                          <p:stCondLst>
                                            <p:cond delay="0"/>
                                          </p:stCondLst>
                                        </p:cTn>
                                        <p:tgtEl>
                                          <p:spTgt spid="229"/>
                                        </p:tgtEl>
                                        <p:attrNameLst>
                                          <p:attrName>style.visibility</p:attrName>
                                        </p:attrNameLst>
                                      </p:cBhvr>
                                      <p:to>
                                        <p:strVal val="visible"/>
                                      </p:to>
                                    </p:set>
                                    <p:animEffect transition="in" filter="fade">
                                      <p:cBhvr>
                                        <p:cTn id="16" dur="5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CC"/>
      </a:hlink>
      <a:folHlink>
        <a:srgbClr val="FF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CC"/>
      </a:hlink>
      <a:folHlink>
        <a:srgbClr val="FF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2509</Words>
  <Application>Microsoft Office PowerPoint</Application>
  <PresentationFormat>On-screen Show (4:3)</PresentationFormat>
  <Paragraphs>239</Paragraphs>
  <Slides>37</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Tahoma</vt:lpstr>
      <vt:lpstr>Arial</vt:lpstr>
      <vt:lpstr>Noto Sans Symbols</vt:lpstr>
      <vt:lpstr>Blends</vt:lpstr>
      <vt:lpstr>1_Blends</vt:lpstr>
      <vt:lpstr>Main Ideas in Paragraphs (Getting the Big Ideas)</vt:lpstr>
      <vt:lpstr>        These are the essential parts in               paragraphs.</vt:lpstr>
      <vt:lpstr>3 Tips for Finding the Topic</vt:lpstr>
      <vt:lpstr>Practice with Finding a Topic</vt:lpstr>
      <vt:lpstr>Choose the best topic for the previous paragraph.</vt:lpstr>
      <vt:lpstr>PowerPoint Presentation</vt:lpstr>
      <vt:lpstr>Finding a Topic</vt:lpstr>
      <vt:lpstr>Difficulties in Identifying Topics</vt:lpstr>
      <vt:lpstr>Practice—Read this paragraph. </vt:lpstr>
      <vt:lpstr>Now look at the paragraph again!</vt:lpstr>
      <vt:lpstr>To Remember the Strategies--Use            FiRST</vt:lpstr>
      <vt:lpstr>Check your memory!</vt:lpstr>
      <vt:lpstr>Recognizing a Main Idea</vt:lpstr>
      <vt:lpstr>Stated Main Ideas—Tips for         Finding Topic Sentences</vt:lpstr>
      <vt:lpstr>Keep these suggestions in mind.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Topic Sentence May Be Thought     of as an “Umbrella” Statement </vt:lpstr>
      <vt:lpstr>         Sample Paragraph Topic Sentence is Highlighted</vt:lpstr>
      <vt:lpstr>How can you recognize a topic sentence in this paragraph?</vt:lpstr>
      <vt:lpstr>Practice with Finding a Stated Main Idea (Topic Sentence)</vt:lpstr>
      <vt:lpstr>PowerPoint Presentation</vt:lpstr>
      <vt:lpstr>PowerPoint Presentation</vt:lpstr>
      <vt:lpstr>PowerPoint Presentation</vt:lpstr>
      <vt:lpstr>PowerPoint Presentation</vt:lpstr>
      <vt:lpstr>Steps for Recognizing  an Implied Main Idea</vt:lpstr>
      <vt:lpstr>Practicing Implied Main Ideas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Main Ideas in Paragraphs        (Getting the Big Ideas)</dc:title>
  <dc:creator>CNS</dc:creator>
  <cp:lastModifiedBy>Mr Muhammad Raza</cp:lastModifiedBy>
  <cp:revision>4</cp:revision>
  <dcterms:created xsi:type="dcterms:W3CDTF">2003-05-06T13:08:03Z</dcterms:created>
  <dcterms:modified xsi:type="dcterms:W3CDTF">2024-10-21T07:27:48Z</dcterms:modified>
</cp:coreProperties>
</file>