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image12.jpg" ContentType="image/jpeg"/>
  <Override PartName="/ppt/media/image13.jpg" ContentType="image/jpeg"/>
  <Override PartName="/ppt/media/image14.jpg" ContentType="image/jpeg"/>
  <Override PartName="/ppt/media/image15.jpg" ContentType="image/jpeg"/>
  <Override PartName="/ppt/media/image16.jpg" ContentType="image/jpeg"/>
  <Override PartName="/ppt/media/image17.jpg" ContentType="image/jpeg"/>
  <Override PartName="/ppt/media/image18.jpg" ContentType="image/jpeg"/>
  <Override PartName="/ppt/media/image19.jpg" ContentType="image/jpeg"/>
  <Override PartName="/ppt/media/image20.jpg" ContentType="image/jpeg"/>
  <Override PartName="/ppt/media/image21.jpg" ContentType="image/jpeg"/>
  <Override PartName="/ppt/media/image22.jpg" ContentType="image/jpeg"/>
  <Override PartName="/ppt/media/image23.jpg" ContentType="image/jpeg"/>
  <Override PartName="/ppt/media/image24.jpg" ContentType="image/jpeg"/>
  <Override PartName="/ppt/media/image25.jpg" ContentType="image/jpeg"/>
  <Override PartName="/ppt/media/image26.jpg" ContentType="image/jpeg"/>
  <Override PartName="/ppt/media/image27.jpg" ContentType="image/jpeg"/>
  <Override PartName="/ppt/media/image28.jpg" ContentType="image/jpeg"/>
  <Override PartName="/ppt/media/image29.jpg" ContentType="image/jpeg"/>
  <Override PartName="/ppt/media/image30.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7"/>
  </p:notesMasterIdLst>
  <p:sldIdLst>
    <p:sldId id="256" r:id="rId2"/>
    <p:sldId id="257" r:id="rId3"/>
    <p:sldId id="258" r:id="rId4"/>
    <p:sldId id="260" r:id="rId5"/>
    <p:sldId id="261" r:id="rId6"/>
    <p:sldId id="262" r:id="rId7"/>
    <p:sldId id="263" r:id="rId8"/>
    <p:sldId id="264" r:id="rId9"/>
    <p:sldId id="265" r:id="rId10"/>
    <p:sldId id="309" r:id="rId11"/>
    <p:sldId id="311" r:id="rId12"/>
    <p:sldId id="316" r:id="rId13"/>
    <p:sldId id="317" r:id="rId14"/>
    <p:sldId id="315" r:id="rId15"/>
    <p:sldId id="280" r:id="rId16"/>
    <p:sldId id="281" r:id="rId17"/>
    <p:sldId id="288" r:id="rId18"/>
    <p:sldId id="290" r:id="rId19"/>
    <p:sldId id="284" r:id="rId20"/>
    <p:sldId id="285" r:id="rId21"/>
    <p:sldId id="291" r:id="rId22"/>
    <p:sldId id="292" r:id="rId23"/>
    <p:sldId id="294" r:id="rId24"/>
    <p:sldId id="295" r:id="rId25"/>
    <p:sldId id="296" r:id="rId26"/>
    <p:sldId id="297" r:id="rId27"/>
    <p:sldId id="298" r:id="rId28"/>
    <p:sldId id="299" r:id="rId29"/>
    <p:sldId id="300" r:id="rId30"/>
    <p:sldId id="301" r:id="rId31"/>
    <p:sldId id="302" r:id="rId32"/>
    <p:sldId id="303" r:id="rId33"/>
    <p:sldId id="304" r:id="rId34"/>
    <p:sldId id="269" r:id="rId35"/>
    <p:sldId id="274" r:id="rId36"/>
  </p:sldIdLst>
  <p:sldSz cx="6070600" cy="4552950"/>
  <p:notesSz cx="6070600" cy="45529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1440"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630488" cy="2286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438525" y="0"/>
            <a:ext cx="2630488" cy="228600"/>
          </a:xfrm>
          <a:prstGeom prst="rect">
            <a:avLst/>
          </a:prstGeom>
        </p:spPr>
        <p:txBody>
          <a:bodyPr vert="horz" lIns="91440" tIns="45720" rIns="91440" bIns="45720" rtlCol="0"/>
          <a:lstStyle>
            <a:lvl1pPr algn="r">
              <a:defRPr sz="1200"/>
            </a:lvl1pPr>
          </a:lstStyle>
          <a:p>
            <a:fld id="{64A298C0-D8E2-4BE0-9F3B-374CF98F9EE1}" type="datetimeFigureOut">
              <a:rPr lang="en-US" smtClean="0"/>
              <a:t>10/29/2024</a:t>
            </a:fld>
            <a:endParaRPr lang="en-US"/>
          </a:p>
        </p:txBody>
      </p:sp>
      <p:sp>
        <p:nvSpPr>
          <p:cNvPr id="4" name="Slide Image Placeholder 3"/>
          <p:cNvSpPr>
            <a:spLocks noGrp="1" noRot="1" noChangeAspect="1"/>
          </p:cNvSpPr>
          <p:nvPr>
            <p:ph type="sldImg" idx="2"/>
          </p:nvPr>
        </p:nvSpPr>
        <p:spPr>
          <a:xfrm>
            <a:off x="2011363" y="569913"/>
            <a:ext cx="2047875" cy="1535112"/>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06425" y="2190750"/>
            <a:ext cx="4857750" cy="1793875"/>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4324350"/>
            <a:ext cx="2630488" cy="2286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438525" y="4324350"/>
            <a:ext cx="2630488" cy="228600"/>
          </a:xfrm>
          <a:prstGeom prst="rect">
            <a:avLst/>
          </a:prstGeom>
        </p:spPr>
        <p:txBody>
          <a:bodyPr vert="horz" lIns="91440" tIns="45720" rIns="91440" bIns="45720" rtlCol="0" anchor="b"/>
          <a:lstStyle>
            <a:lvl1pPr algn="r">
              <a:defRPr sz="1200"/>
            </a:lvl1pPr>
          </a:lstStyle>
          <a:p>
            <a:fld id="{D478E9BB-17C5-4C80-9CB2-6ED39E8B5910}" type="slidenum">
              <a:rPr lang="en-US" smtClean="0"/>
              <a:t>‹#›</a:t>
            </a:fld>
            <a:endParaRPr lang="en-US"/>
          </a:p>
        </p:txBody>
      </p:sp>
    </p:spTree>
    <p:extLst>
      <p:ext uri="{BB962C8B-B14F-4D97-AF65-F5344CB8AC3E}">
        <p14:creationId xmlns:p14="http://schemas.microsoft.com/office/powerpoint/2010/main" val="382298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478E9BB-17C5-4C80-9CB2-6ED39E8B5910}" type="slidenum">
              <a:rPr lang="en-US" smtClean="0"/>
              <a:t>7</a:t>
            </a:fld>
            <a:endParaRPr lang="en-US"/>
          </a:p>
        </p:txBody>
      </p:sp>
    </p:spTree>
    <p:extLst>
      <p:ext uri="{BB962C8B-B14F-4D97-AF65-F5344CB8AC3E}">
        <p14:creationId xmlns:p14="http://schemas.microsoft.com/office/powerpoint/2010/main" val="3387204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p>
        </p:txBody>
      </p:sp>
      <p:sp>
        <p:nvSpPr>
          <p:cNvPr id="153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C1EF9BF-6A5A-4BAF-82F6-79967E7B5E2F}" type="slidenum">
              <a:rPr lang="en-US" altLang="en-US" smtClean="0"/>
              <a:pPr/>
              <a:t>10</a:t>
            </a:fld>
            <a:endParaRPr lang="en-US" altLang="en-US" smtClean="0"/>
          </a:p>
        </p:txBody>
      </p:sp>
    </p:spTree>
    <p:extLst>
      <p:ext uri="{BB962C8B-B14F-4D97-AF65-F5344CB8AC3E}">
        <p14:creationId xmlns:p14="http://schemas.microsoft.com/office/powerpoint/2010/main" val="33469933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55771" y="1411414"/>
            <a:ext cx="5165407" cy="956119"/>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911542" y="2549652"/>
            <a:ext cx="4253865" cy="11382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03847" y="1047178"/>
            <a:ext cx="2643473" cy="300494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129629" y="1047178"/>
            <a:ext cx="2643473" cy="300494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084" y="2130426"/>
            <a:ext cx="7764278" cy="27699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0167" y="3886200"/>
            <a:ext cx="6394112" cy="276999"/>
          </a:xfrm>
        </p:spPr>
        <p:txBody>
          <a:bodyPr/>
          <a:lstStyle>
            <a:lvl1pPr marL="0" indent="0" algn="ctr">
              <a:buNone/>
              <a:defRPr>
                <a:solidFill>
                  <a:schemeClr val="tx1">
                    <a:tint val="75000"/>
                  </a:schemeClr>
                </a:solidFill>
              </a:defRPr>
            </a:lvl1pPr>
            <a:lvl2pPr marL="456743" indent="0" algn="ctr">
              <a:buNone/>
              <a:defRPr>
                <a:solidFill>
                  <a:schemeClr val="tx1">
                    <a:tint val="75000"/>
                  </a:schemeClr>
                </a:solidFill>
              </a:defRPr>
            </a:lvl2pPr>
            <a:lvl3pPr marL="913486" indent="0" algn="ctr">
              <a:buNone/>
              <a:defRPr>
                <a:solidFill>
                  <a:schemeClr val="tx1">
                    <a:tint val="75000"/>
                  </a:schemeClr>
                </a:solidFill>
              </a:defRPr>
            </a:lvl3pPr>
            <a:lvl4pPr marL="1370228" indent="0" algn="ctr">
              <a:buNone/>
              <a:defRPr>
                <a:solidFill>
                  <a:schemeClr val="tx1">
                    <a:tint val="75000"/>
                  </a:schemeClr>
                </a:solidFill>
              </a:defRPr>
            </a:lvl4pPr>
            <a:lvl5pPr marL="1826971" indent="0" algn="ctr">
              <a:buNone/>
              <a:defRPr>
                <a:solidFill>
                  <a:schemeClr val="tx1">
                    <a:tint val="75000"/>
                  </a:schemeClr>
                </a:solidFill>
              </a:defRPr>
            </a:lvl5pPr>
            <a:lvl6pPr marL="2283714" indent="0" algn="ctr">
              <a:buNone/>
              <a:defRPr>
                <a:solidFill>
                  <a:schemeClr val="tx1">
                    <a:tint val="75000"/>
                  </a:schemeClr>
                </a:solidFill>
              </a:defRPr>
            </a:lvl6pPr>
            <a:lvl7pPr marL="2740457" indent="0" algn="ctr">
              <a:buNone/>
              <a:defRPr>
                <a:solidFill>
                  <a:schemeClr val="tx1">
                    <a:tint val="75000"/>
                  </a:schemeClr>
                </a:solidFill>
              </a:defRPr>
            </a:lvl7pPr>
            <a:lvl8pPr marL="3197200" indent="0" algn="ctr">
              <a:buNone/>
              <a:defRPr>
                <a:solidFill>
                  <a:schemeClr val="tx1">
                    <a:tint val="75000"/>
                  </a:schemeClr>
                </a:solidFill>
              </a:defRPr>
            </a:lvl8pPr>
            <a:lvl9pPr marL="3653942"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a:xfrm>
            <a:off x="303847" y="4234243"/>
            <a:ext cx="1397698" cy="276999"/>
          </a:xfrm>
        </p:spPr>
        <p:txBody>
          <a:bodyPr/>
          <a:lstStyle/>
          <a:p>
            <a:fld id="{5BCAD085-E8A6-8845-BD4E-CB4CCA059FC4}" type="datetimeFigureOut">
              <a:rPr lang="en-US" smtClean="0"/>
              <a:t>10/29/2024</a:t>
            </a:fld>
            <a:endParaRPr lang="en-US"/>
          </a:p>
        </p:txBody>
      </p:sp>
      <p:sp>
        <p:nvSpPr>
          <p:cNvPr id="5" name="Footer Placeholder 4"/>
          <p:cNvSpPr>
            <a:spLocks noGrp="1"/>
          </p:cNvSpPr>
          <p:nvPr>
            <p:ph type="ftr" sz="quarter" idx="11"/>
          </p:nvPr>
        </p:nvSpPr>
        <p:spPr>
          <a:xfrm>
            <a:off x="2066163" y="4234243"/>
            <a:ext cx="1944624" cy="276999"/>
          </a:xfrm>
        </p:spPr>
        <p:txBody>
          <a:bodyPr/>
          <a:lstStyle/>
          <a:p>
            <a:endParaRPr lang="en-US"/>
          </a:p>
        </p:txBody>
      </p:sp>
      <p:sp>
        <p:nvSpPr>
          <p:cNvPr id="6" name="Slide Number Placeholder 5"/>
          <p:cNvSpPr>
            <a:spLocks noGrp="1"/>
          </p:cNvSpPr>
          <p:nvPr>
            <p:ph type="sldNum" sz="quarter" idx="12"/>
          </p:nvPr>
        </p:nvSpPr>
        <p:spPr>
          <a:xfrm>
            <a:off x="4375404" y="4234243"/>
            <a:ext cx="1397698" cy="276999"/>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4243739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3847" y="182118"/>
            <a:ext cx="5469255" cy="728472"/>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03847" y="1047178"/>
            <a:ext cx="5469255" cy="300494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066163" y="4234243"/>
            <a:ext cx="1944624" cy="22764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03847" y="4234243"/>
            <a:ext cx="1397698" cy="22764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10/29/2024</a:t>
            </a:fld>
            <a:endParaRPr lang="en-US"/>
          </a:p>
        </p:txBody>
      </p:sp>
      <p:sp>
        <p:nvSpPr>
          <p:cNvPr id="6" name="Holder 6"/>
          <p:cNvSpPr>
            <a:spLocks noGrp="1"/>
          </p:cNvSpPr>
          <p:nvPr>
            <p:ph type="sldNum" sz="quarter" idx="7"/>
          </p:nvPr>
        </p:nvSpPr>
        <p:spPr>
          <a:xfrm>
            <a:off x="4375404" y="4234243"/>
            <a:ext cx="1397698" cy="22764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6076950" cy="4552950"/>
          </a:xfrm>
          <a:prstGeom prst="rect">
            <a:avLst/>
          </a:prstGeom>
        </p:spPr>
      </p:pic>
      <p:sp>
        <p:nvSpPr>
          <p:cNvPr id="3" name="TextBox 2"/>
          <p:cNvSpPr txBox="1"/>
          <p:nvPr/>
        </p:nvSpPr>
        <p:spPr>
          <a:xfrm>
            <a:off x="600075" y="371475"/>
            <a:ext cx="4876800" cy="861774"/>
          </a:xfrm>
          <a:prstGeom prst="rect">
            <a:avLst/>
          </a:prstGeom>
          <a:solidFill>
            <a:schemeClr val="accent1">
              <a:lumMod val="60000"/>
              <a:lumOff val="40000"/>
            </a:schemeClr>
          </a:solidFill>
        </p:spPr>
        <p:txBody>
          <a:bodyPr wrap="square" rtlCol="0">
            <a:spAutoFit/>
          </a:bodyPr>
          <a:lstStyle/>
          <a:p>
            <a:pPr algn="ctr"/>
            <a:r>
              <a:rPr lang="en-US" sz="5000" u="sng" dirty="0" smtClean="0">
                <a:solidFill>
                  <a:srgbClr val="FF0000"/>
                </a:solidFill>
                <a:latin typeface="Algerian" panose="04020705040A02060702" pitchFamily="82" charset="0"/>
              </a:rPr>
              <a:t>ESSAY WRITING</a:t>
            </a:r>
            <a:endParaRPr lang="en-US" sz="5000" u="sng" dirty="0">
              <a:solidFill>
                <a:srgbClr val="FF000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8"/>
          <p:cNvGrpSpPr>
            <a:grpSpLocks/>
          </p:cNvGrpSpPr>
          <p:nvPr/>
        </p:nvGrpSpPr>
        <p:grpSpPr bwMode="auto">
          <a:xfrm>
            <a:off x="455295" y="1720003"/>
            <a:ext cx="5311775" cy="860002"/>
            <a:chOff x="432" y="1632"/>
            <a:chExt cx="5040" cy="816"/>
          </a:xfrm>
        </p:grpSpPr>
        <p:sp>
          <p:nvSpPr>
            <p:cNvPr id="14360" name="Rectangle 17"/>
            <p:cNvSpPr>
              <a:spLocks noChangeArrowheads="1"/>
            </p:cNvSpPr>
            <p:nvPr/>
          </p:nvSpPr>
          <p:spPr bwMode="auto">
            <a:xfrm>
              <a:off x="432" y="1632"/>
              <a:ext cx="5040" cy="62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4361" name="Rectangle 18"/>
            <p:cNvSpPr>
              <a:spLocks noChangeArrowheads="1"/>
            </p:cNvSpPr>
            <p:nvPr/>
          </p:nvSpPr>
          <p:spPr bwMode="auto">
            <a:xfrm>
              <a:off x="432" y="2256"/>
              <a:ext cx="3600" cy="19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sp>
        <p:nvSpPr>
          <p:cNvPr id="5131" name="Rectangle 11"/>
          <p:cNvSpPr>
            <a:spLocks noGrp="1" noChangeArrowheads="1"/>
          </p:cNvSpPr>
          <p:nvPr>
            <p:ph type="title"/>
          </p:nvPr>
        </p:nvSpPr>
        <p:spPr>
          <a:xfrm>
            <a:off x="348849" y="192868"/>
            <a:ext cx="5160010" cy="490455"/>
          </a:xfrm>
          <a:solidFill>
            <a:srgbClr val="FFC000"/>
          </a:solidFill>
        </p:spPr>
        <p:txBody>
          <a:bodyPr/>
          <a:lstStyle/>
          <a:p>
            <a:pPr algn="ctr" eaLnBrk="1" hangingPunct="1">
              <a:defRPr/>
            </a:pPr>
            <a:r>
              <a:rPr lang="en-US" sz="3187" b="1" u="sng" dirty="0">
                <a:effectLst>
                  <a:outerShdw blurRad="38100" dist="38100" dir="2700000" algn="tl">
                    <a:srgbClr val="C0C0C0"/>
                  </a:outerShdw>
                </a:effectLst>
              </a:rPr>
              <a:t>Example</a:t>
            </a:r>
          </a:p>
        </p:txBody>
      </p:sp>
      <p:pic>
        <p:nvPicPr>
          <p:cNvPr id="14340" name="Picture 12" descr="C:\WINDOWS\Application Data\Microsoft\Media Catalog\Downloaded Clips\cl5d\j0234083.wm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1185" y="151765"/>
            <a:ext cx="1457577" cy="72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5" name="Text Box 15"/>
          <p:cNvSpPr txBox="1">
            <a:spLocks noChangeArrowheads="1"/>
          </p:cNvSpPr>
          <p:nvPr/>
        </p:nvSpPr>
        <p:spPr bwMode="auto">
          <a:xfrm>
            <a:off x="354118" y="708237"/>
            <a:ext cx="5160010" cy="419217"/>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2124" b="1">
                <a:latin typeface="Verdana" panose="020B0604030504040204" pitchFamily="34" charset="0"/>
              </a:rPr>
              <a:t>An Introduction</a:t>
            </a:r>
            <a:endParaRPr lang="en-US" altLang="en-US" sz="2124">
              <a:latin typeface="Verdana" panose="020B0604030504040204" pitchFamily="34" charset="0"/>
            </a:endParaRPr>
          </a:p>
        </p:txBody>
      </p:sp>
      <p:sp>
        <p:nvSpPr>
          <p:cNvPr id="5144" name="Text Box 24"/>
          <p:cNvSpPr txBox="1">
            <a:spLocks noChangeArrowheads="1"/>
          </p:cNvSpPr>
          <p:nvPr/>
        </p:nvSpPr>
        <p:spPr bwMode="auto">
          <a:xfrm>
            <a:off x="1972945" y="1315297"/>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a:solidFill>
                  <a:schemeClr val="tx2"/>
                </a:solidFill>
                <a:latin typeface="Verdana" panose="020B0604030504040204" pitchFamily="34" charset="0"/>
              </a:rPr>
              <a:t>Attention-Getter</a:t>
            </a:r>
          </a:p>
        </p:txBody>
      </p:sp>
      <p:grpSp>
        <p:nvGrpSpPr>
          <p:cNvPr id="3" name="Group 49"/>
          <p:cNvGrpSpPr>
            <a:grpSpLocks/>
          </p:cNvGrpSpPr>
          <p:nvPr/>
        </p:nvGrpSpPr>
        <p:grpSpPr bwMode="auto">
          <a:xfrm>
            <a:off x="455295" y="2377652"/>
            <a:ext cx="5311775" cy="657648"/>
            <a:chOff x="432" y="2256"/>
            <a:chExt cx="5040" cy="624"/>
          </a:xfrm>
        </p:grpSpPr>
        <p:sp>
          <p:nvSpPr>
            <p:cNvPr id="14357" name="Rectangle 20"/>
            <p:cNvSpPr>
              <a:spLocks noChangeArrowheads="1"/>
            </p:cNvSpPr>
            <p:nvPr/>
          </p:nvSpPr>
          <p:spPr bwMode="auto">
            <a:xfrm>
              <a:off x="4032" y="2256"/>
              <a:ext cx="1440"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4358" name="Rectangle 21"/>
            <p:cNvSpPr>
              <a:spLocks noChangeArrowheads="1"/>
            </p:cNvSpPr>
            <p:nvPr/>
          </p:nvSpPr>
          <p:spPr bwMode="auto">
            <a:xfrm>
              <a:off x="432" y="2688"/>
              <a:ext cx="2400"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4359" name="Rectangle 26"/>
            <p:cNvSpPr>
              <a:spLocks noChangeArrowheads="1"/>
            </p:cNvSpPr>
            <p:nvPr/>
          </p:nvSpPr>
          <p:spPr bwMode="auto">
            <a:xfrm>
              <a:off x="432" y="2448"/>
              <a:ext cx="5040" cy="240"/>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sp>
        <p:nvSpPr>
          <p:cNvPr id="5149" name="Text Box 29"/>
          <p:cNvSpPr txBox="1">
            <a:spLocks noChangeArrowheads="1"/>
          </p:cNvSpPr>
          <p:nvPr/>
        </p:nvSpPr>
        <p:spPr bwMode="auto">
          <a:xfrm>
            <a:off x="1947651" y="3469427"/>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dirty="0">
                <a:solidFill>
                  <a:schemeClr val="folHlink"/>
                </a:solidFill>
                <a:latin typeface="Verdana" panose="020B0604030504040204" pitchFamily="34" charset="0"/>
              </a:rPr>
              <a:t>Thesis Statement</a:t>
            </a:r>
          </a:p>
        </p:txBody>
      </p:sp>
      <p:grpSp>
        <p:nvGrpSpPr>
          <p:cNvPr id="4" name="Group 51"/>
          <p:cNvGrpSpPr>
            <a:grpSpLocks/>
          </p:cNvGrpSpPr>
          <p:nvPr/>
        </p:nvGrpSpPr>
        <p:grpSpPr bwMode="auto">
          <a:xfrm>
            <a:off x="455295" y="2580005"/>
            <a:ext cx="5261187" cy="455295"/>
            <a:chOff x="432" y="2448"/>
            <a:chExt cx="4992" cy="432"/>
          </a:xfrm>
        </p:grpSpPr>
        <p:sp>
          <p:nvSpPr>
            <p:cNvPr id="14354" name="Line 34"/>
            <p:cNvSpPr>
              <a:spLocks noChangeShapeType="1"/>
            </p:cNvSpPr>
            <p:nvPr/>
          </p:nvSpPr>
          <p:spPr bwMode="auto">
            <a:xfrm>
              <a:off x="3504" y="2448"/>
              <a:ext cx="1920" cy="0"/>
            </a:xfrm>
            <a:prstGeom prst="line">
              <a:avLst/>
            </a:prstGeom>
            <a:noFill/>
            <a:ln w="2857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sp>
          <p:nvSpPr>
            <p:cNvPr id="14355" name="Line 35"/>
            <p:cNvSpPr>
              <a:spLocks noChangeShapeType="1"/>
            </p:cNvSpPr>
            <p:nvPr/>
          </p:nvSpPr>
          <p:spPr bwMode="auto">
            <a:xfrm flipV="1">
              <a:off x="432" y="2688"/>
              <a:ext cx="4992" cy="0"/>
            </a:xfrm>
            <a:prstGeom prst="line">
              <a:avLst/>
            </a:prstGeom>
            <a:noFill/>
            <a:ln w="2857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sp>
          <p:nvSpPr>
            <p:cNvPr id="14356" name="Line 37"/>
            <p:cNvSpPr>
              <a:spLocks noChangeShapeType="1"/>
            </p:cNvSpPr>
            <p:nvPr/>
          </p:nvSpPr>
          <p:spPr bwMode="auto">
            <a:xfrm flipV="1">
              <a:off x="432" y="2880"/>
              <a:ext cx="2304" cy="0"/>
            </a:xfrm>
            <a:prstGeom prst="line">
              <a:avLst/>
            </a:prstGeom>
            <a:noFill/>
            <a:ln w="28575">
              <a:solidFill>
                <a:schemeClr val="folHlink"/>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grpSp>
      <p:grpSp>
        <p:nvGrpSpPr>
          <p:cNvPr id="5" name="Group 50"/>
          <p:cNvGrpSpPr>
            <a:grpSpLocks/>
          </p:cNvGrpSpPr>
          <p:nvPr/>
        </p:nvGrpSpPr>
        <p:grpSpPr bwMode="auto">
          <a:xfrm>
            <a:off x="455295" y="1922357"/>
            <a:ext cx="5261187" cy="657648"/>
            <a:chOff x="432" y="1824"/>
            <a:chExt cx="4992" cy="624"/>
          </a:xfrm>
        </p:grpSpPr>
        <p:sp>
          <p:nvSpPr>
            <p:cNvPr id="14350" name="Line 39"/>
            <p:cNvSpPr>
              <a:spLocks noChangeShapeType="1"/>
            </p:cNvSpPr>
            <p:nvPr/>
          </p:nvSpPr>
          <p:spPr bwMode="auto">
            <a:xfrm>
              <a:off x="432" y="1824"/>
              <a:ext cx="499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sp>
          <p:nvSpPr>
            <p:cNvPr id="14351" name="Line 40"/>
            <p:cNvSpPr>
              <a:spLocks noChangeShapeType="1"/>
            </p:cNvSpPr>
            <p:nvPr/>
          </p:nvSpPr>
          <p:spPr bwMode="auto">
            <a:xfrm>
              <a:off x="432" y="2016"/>
              <a:ext cx="499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sp>
          <p:nvSpPr>
            <p:cNvPr id="14352" name="Line 43"/>
            <p:cNvSpPr>
              <a:spLocks noChangeShapeType="1"/>
            </p:cNvSpPr>
            <p:nvPr/>
          </p:nvSpPr>
          <p:spPr bwMode="auto">
            <a:xfrm>
              <a:off x="432" y="2256"/>
              <a:ext cx="4992"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sp>
          <p:nvSpPr>
            <p:cNvPr id="14353" name="Line 47"/>
            <p:cNvSpPr>
              <a:spLocks noChangeShapeType="1"/>
            </p:cNvSpPr>
            <p:nvPr/>
          </p:nvSpPr>
          <p:spPr bwMode="auto">
            <a:xfrm>
              <a:off x="432" y="2448"/>
              <a:ext cx="3504" cy="0"/>
            </a:xfrm>
            <a:prstGeom prst="line">
              <a:avLst/>
            </a:prstGeom>
            <a:noFill/>
            <a:ln w="28575">
              <a:solidFill>
                <a:schemeClr val="tx2"/>
              </a:solidFill>
              <a:miter lim="800000"/>
              <a:headEnd/>
              <a:tailEnd/>
            </a:ln>
            <a:extLst>
              <a:ext uri="{909E8E84-426E-40DD-AFC4-6F175D3DCCD1}">
                <a14:hiddenFill xmlns:a14="http://schemas.microsoft.com/office/drawing/2010/main">
                  <a:noFill/>
                </a14:hiddenFill>
              </a:ext>
            </a:extLst>
          </p:spPr>
          <p:txBody>
            <a:bodyPr wrap="none"/>
            <a:lstStyle/>
            <a:p>
              <a:endParaRPr lang="en-US" sz="1195"/>
            </a:p>
          </p:txBody>
        </p:sp>
      </p:grpSp>
      <p:sp>
        <p:nvSpPr>
          <p:cNvPr id="5129" name="Rectangle 9"/>
          <p:cNvSpPr>
            <a:spLocks noChangeArrowheads="1"/>
          </p:cNvSpPr>
          <p:nvPr/>
        </p:nvSpPr>
        <p:spPr bwMode="auto">
          <a:xfrm>
            <a:off x="386350" y="1671397"/>
            <a:ext cx="5490942" cy="1597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75000"/>
              <a:buFont typeface="Wingdings" panose="05000000000000000000" pitchFamily="2" charset="2"/>
              <a:buNone/>
            </a:pPr>
            <a:r>
              <a:rPr lang="en-US" altLang="en-US" sz="1195" dirty="0" smtClean="0">
                <a:solidFill>
                  <a:schemeClr val="tx2"/>
                </a:solidFill>
                <a:latin typeface="Verdana" panose="020B0604030504040204" pitchFamily="34" charset="0"/>
              </a:rPr>
              <a:t>“</a:t>
            </a:r>
            <a:r>
              <a:rPr lang="en-US" altLang="en-US" sz="1195" dirty="0">
                <a:solidFill>
                  <a:schemeClr val="tx2"/>
                </a:solidFill>
                <a:latin typeface="Verdana" panose="020B0604030504040204" pitchFamily="34" charset="0"/>
              </a:rPr>
              <a:t>Metropolitan City is full of charm and scenic beauty, so visitors</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from around the world come to enjoy its </a:t>
            </a:r>
            <a:r>
              <a:rPr lang="en-US" altLang="en-US" sz="1195" dirty="0" smtClean="0">
                <a:solidFill>
                  <a:schemeClr val="tx2"/>
                </a:solidFill>
                <a:latin typeface="Verdana" panose="020B0604030504040204" pitchFamily="34" charset="0"/>
              </a:rPr>
              <a:t>famous </a:t>
            </a:r>
            <a:r>
              <a:rPr lang="en-US" altLang="en-US" sz="1195" dirty="0" err="1" smtClean="0">
                <a:solidFill>
                  <a:schemeClr val="tx2"/>
                </a:solidFill>
                <a:latin typeface="Verdana" panose="020B0604030504040204" pitchFamily="34" charset="0"/>
              </a:rPr>
              <a:t>theaters,museums</a:t>
            </a:r>
            <a:r>
              <a:rPr lang="en-US" altLang="en-US" sz="1195" dirty="0">
                <a:solidFill>
                  <a:schemeClr val="tx2"/>
                </a:solidFill>
                <a:latin typeface="Verdana" panose="020B0604030504040204" pitchFamily="34" charset="0"/>
              </a:rPr>
              <a:t>,</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countless ethnic restaurants, and scenic wonders.  Although</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Metropolitan City seems like a paradise, it isn’t.  The city has</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several serious problems: poor public transportation, congested</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streets, and expensive housing” </a:t>
            </a:r>
          </a:p>
          <a:p>
            <a:pPr eaLnBrk="1" hangingPunct="1">
              <a:buClr>
                <a:schemeClr val="folHlink"/>
              </a:buClr>
              <a:buSzPct val="75000"/>
              <a:buFont typeface="Wingdings" panose="05000000000000000000" pitchFamily="2" charset="2"/>
              <a:buNone/>
            </a:pPr>
            <a:r>
              <a:rPr lang="en-US" altLang="en-US" sz="1195" dirty="0">
                <a:solidFill>
                  <a:schemeClr val="tx2"/>
                </a:solidFill>
                <a:latin typeface="Verdana" panose="020B0604030504040204" pitchFamily="34" charset="0"/>
              </a:rPr>
              <a:t>(Hogue, A. &amp; </a:t>
            </a:r>
            <a:r>
              <a:rPr lang="en-US" altLang="en-US" sz="1195" dirty="0" err="1">
                <a:solidFill>
                  <a:schemeClr val="tx2"/>
                </a:solidFill>
                <a:latin typeface="Verdana" panose="020B0604030504040204" pitchFamily="34" charset="0"/>
              </a:rPr>
              <a:t>Oshima</a:t>
            </a:r>
            <a:r>
              <a:rPr lang="en-US" altLang="en-US" sz="1195" dirty="0">
                <a:solidFill>
                  <a:schemeClr val="tx2"/>
                </a:solidFill>
                <a:latin typeface="Verdana" panose="020B0604030504040204" pitchFamily="34" charset="0"/>
              </a:rPr>
              <a:t>, A., 1991, p. 92).</a:t>
            </a:r>
          </a:p>
        </p:txBody>
      </p:sp>
      <p:sp>
        <p:nvSpPr>
          <p:cNvPr id="5172" name="Freeform 52"/>
          <p:cNvSpPr>
            <a:spLocks/>
          </p:cNvSpPr>
          <p:nvPr/>
        </p:nvSpPr>
        <p:spPr bwMode="auto">
          <a:xfrm>
            <a:off x="3709811" y="2517838"/>
            <a:ext cx="2293338" cy="1062354"/>
          </a:xfrm>
          <a:custGeom>
            <a:avLst/>
            <a:gdLst>
              <a:gd name="T0" fmla="*/ 2147483646 w 2176"/>
              <a:gd name="T1" fmla="*/ 0 h 864"/>
              <a:gd name="T2" fmla="*/ 2147483646 w 2176"/>
              <a:gd name="T3" fmla="*/ 2147483646 h 864"/>
              <a:gd name="T4" fmla="*/ 0 w 2176"/>
              <a:gd name="T5" fmla="*/ 2147483646 h 864"/>
              <a:gd name="T6" fmla="*/ 0 60000 65536"/>
              <a:gd name="T7" fmla="*/ 0 60000 65536"/>
              <a:gd name="T8" fmla="*/ 0 60000 65536"/>
              <a:gd name="T9" fmla="*/ 0 w 2176"/>
              <a:gd name="T10" fmla="*/ 0 h 864"/>
              <a:gd name="T11" fmla="*/ 2176 w 2176"/>
              <a:gd name="T12" fmla="*/ 864 h 864"/>
            </a:gdLst>
            <a:ahLst/>
            <a:cxnLst>
              <a:cxn ang="T6">
                <a:pos x="T0" y="T1"/>
              </a:cxn>
              <a:cxn ang="T7">
                <a:pos x="T2" y="T3"/>
              </a:cxn>
              <a:cxn ang="T8">
                <a:pos x="T4" y="T5"/>
              </a:cxn>
            </a:cxnLst>
            <a:rect l="T9" t="T10" r="T11" b="T12"/>
            <a:pathLst>
              <a:path w="2176" h="864">
                <a:moveTo>
                  <a:pt x="1824" y="0"/>
                </a:moveTo>
                <a:cubicBezTo>
                  <a:pt x="2000" y="288"/>
                  <a:pt x="2176" y="576"/>
                  <a:pt x="1872" y="720"/>
                </a:cubicBezTo>
                <a:cubicBezTo>
                  <a:pt x="1568" y="864"/>
                  <a:pt x="312" y="840"/>
                  <a:pt x="0" y="864"/>
                </a:cubicBezTo>
              </a:path>
            </a:pathLst>
          </a:custGeom>
          <a:noFill/>
          <a:ln w="57150"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
        <p:nvSpPr>
          <p:cNvPr id="5173" name="Freeform 53"/>
          <p:cNvSpPr>
            <a:spLocks/>
          </p:cNvSpPr>
          <p:nvPr/>
        </p:nvSpPr>
        <p:spPr bwMode="auto">
          <a:xfrm>
            <a:off x="3844713" y="1416473"/>
            <a:ext cx="1011767" cy="303530"/>
          </a:xfrm>
          <a:custGeom>
            <a:avLst/>
            <a:gdLst>
              <a:gd name="T0" fmla="*/ 2147483646 w 960"/>
              <a:gd name="T1" fmla="*/ 2147483646 h 288"/>
              <a:gd name="T2" fmla="*/ 2147483646 w 960"/>
              <a:gd name="T3" fmla="*/ 2147483646 h 288"/>
              <a:gd name="T4" fmla="*/ 0 w 960"/>
              <a:gd name="T5" fmla="*/ 0 h 288"/>
              <a:gd name="T6" fmla="*/ 0 60000 65536"/>
              <a:gd name="T7" fmla="*/ 0 60000 65536"/>
              <a:gd name="T8" fmla="*/ 0 60000 65536"/>
              <a:gd name="T9" fmla="*/ 0 w 960"/>
              <a:gd name="T10" fmla="*/ 0 h 288"/>
              <a:gd name="T11" fmla="*/ 960 w 960"/>
              <a:gd name="T12" fmla="*/ 288 h 288"/>
            </a:gdLst>
            <a:ahLst/>
            <a:cxnLst>
              <a:cxn ang="T6">
                <a:pos x="T0" y="T1"/>
              </a:cxn>
              <a:cxn ang="T7">
                <a:pos x="T2" y="T3"/>
              </a:cxn>
              <a:cxn ang="T8">
                <a:pos x="T4" y="T5"/>
              </a:cxn>
            </a:cxnLst>
            <a:rect l="T9" t="T10" r="T11" b="T12"/>
            <a:pathLst>
              <a:path w="960" h="288">
                <a:moveTo>
                  <a:pt x="864" y="288"/>
                </a:moveTo>
                <a:cubicBezTo>
                  <a:pt x="912" y="216"/>
                  <a:pt x="960" y="144"/>
                  <a:pt x="816" y="96"/>
                </a:cubicBezTo>
                <a:cubicBezTo>
                  <a:pt x="672" y="48"/>
                  <a:pt x="136" y="16"/>
                  <a:pt x="0" y="0"/>
                </a:cubicBezTo>
              </a:path>
            </a:pathLst>
          </a:custGeom>
          <a:noFill/>
          <a:ln w="571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Tree>
    <p:extLst>
      <p:ext uri="{BB962C8B-B14F-4D97-AF65-F5344CB8AC3E}">
        <p14:creationId xmlns:p14="http://schemas.microsoft.com/office/powerpoint/2010/main" val="344706223"/>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5135"/>
                                        </p:tgtEl>
                                        <p:attrNameLst>
                                          <p:attrName>style.visibility</p:attrName>
                                        </p:attrNameLst>
                                      </p:cBhvr>
                                      <p:to>
                                        <p:strVal val="visible"/>
                                      </p:to>
                                    </p:set>
                                    <p:anim calcmode="lin" valueType="num">
                                      <p:cBhvr additive="base">
                                        <p:cTn id="7" dur="500" fill="hold"/>
                                        <p:tgtEl>
                                          <p:spTgt spid="5135"/>
                                        </p:tgtEl>
                                        <p:attrNameLst>
                                          <p:attrName>ppt_x</p:attrName>
                                        </p:attrNameLst>
                                      </p:cBhvr>
                                      <p:tavLst>
                                        <p:tav tm="0">
                                          <p:val>
                                            <p:strVal val="0-#ppt_w/2"/>
                                          </p:val>
                                        </p:tav>
                                        <p:tav tm="100000">
                                          <p:val>
                                            <p:strVal val="#ppt_x"/>
                                          </p:val>
                                        </p:tav>
                                      </p:tavLst>
                                    </p:anim>
                                    <p:anim calcmode="lin" valueType="num">
                                      <p:cBhvr additive="base">
                                        <p:cTn id="8" dur="500" fill="hold"/>
                                        <p:tgtEl>
                                          <p:spTgt spid="5135"/>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1000"/>
                                  </p:stCondLst>
                                  <p:childTnLst>
                                    <p:set>
                                      <p:cBhvr>
                                        <p:cTn id="11" dur="1" fill="hold">
                                          <p:stCondLst>
                                            <p:cond delay="0"/>
                                          </p:stCondLst>
                                        </p:cTn>
                                        <p:tgtEl>
                                          <p:spTgt spid="5129"/>
                                        </p:tgtEl>
                                        <p:attrNameLst>
                                          <p:attrName>style.visibility</p:attrName>
                                        </p:attrNameLst>
                                      </p:cBhvr>
                                      <p:to>
                                        <p:strVal val="visible"/>
                                      </p:to>
                                    </p:set>
                                    <p:anim calcmode="lin" valueType="num">
                                      <p:cBhvr>
                                        <p:cTn id="12" dur="500" fill="hold"/>
                                        <p:tgtEl>
                                          <p:spTgt spid="5129"/>
                                        </p:tgtEl>
                                        <p:attrNameLst>
                                          <p:attrName>ppt_w</p:attrName>
                                        </p:attrNameLst>
                                      </p:cBhvr>
                                      <p:tavLst>
                                        <p:tav tm="0">
                                          <p:val>
                                            <p:fltVal val="0"/>
                                          </p:val>
                                        </p:tav>
                                        <p:tav tm="100000">
                                          <p:val>
                                            <p:strVal val="#ppt_w"/>
                                          </p:val>
                                        </p:tav>
                                      </p:tavLst>
                                    </p:anim>
                                    <p:anim calcmode="lin" valueType="num">
                                      <p:cBhvr>
                                        <p:cTn id="13" dur="500" fill="hold"/>
                                        <p:tgtEl>
                                          <p:spTgt spid="5129"/>
                                        </p:tgtEl>
                                        <p:attrNameLst>
                                          <p:attrName>ppt_h</p:attrName>
                                        </p:attrNameLst>
                                      </p:cBhvr>
                                      <p:tavLst>
                                        <p:tav tm="0">
                                          <p:val>
                                            <p:fltVal val="0"/>
                                          </p:val>
                                        </p:tav>
                                        <p:tav tm="100000">
                                          <p:val>
                                            <p:strVal val="#ppt_h"/>
                                          </p:val>
                                        </p:tav>
                                      </p:tavLst>
                                    </p:anim>
                                  </p:childTnLst>
                                </p:cTn>
                              </p:par>
                            </p:childTnLst>
                          </p:cTn>
                        </p:par>
                        <p:par>
                          <p:cTn id="14" fill="hold" nodeType="afterGroup">
                            <p:stCondLst>
                              <p:cond delay="2000"/>
                            </p:stCondLst>
                            <p:childTnLst>
                              <p:par>
                                <p:cTn id="15" presetID="9" presetClass="entr" presetSubtype="0" fill="hold" nodeType="afterEffect">
                                  <p:stCondLst>
                                    <p:cond delay="300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500"/>
                            </p:stCondLst>
                            <p:childTnLst>
                              <p:par>
                                <p:cTn id="19" presetID="17" presetClass="entr" presetSubtype="10" fill="hold" nodeType="afterEffect">
                                  <p:stCondLst>
                                    <p:cond delay="300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ppt_w</p:attrName>
                                        </p:attrNameLst>
                                      </p:cBhvr>
                                      <p:tavLst>
                                        <p:tav tm="0">
                                          <p:val>
                                            <p:fltVal val="0"/>
                                          </p:val>
                                        </p:tav>
                                        <p:tav tm="100000">
                                          <p:val>
                                            <p:strVal val="#ppt_w"/>
                                          </p:val>
                                        </p:tav>
                                      </p:tavLst>
                                    </p:anim>
                                    <p:anim calcmode="lin" valueType="num">
                                      <p:cBhvr>
                                        <p:cTn id="22" dur="500" fill="hold"/>
                                        <p:tgtEl>
                                          <p:spTgt spid="5"/>
                                        </p:tgtEl>
                                        <p:attrNameLst>
                                          <p:attrName>ppt_h</p:attrName>
                                        </p:attrNameLst>
                                      </p:cBhvr>
                                      <p:tavLst>
                                        <p:tav tm="0">
                                          <p:val>
                                            <p:strVal val="#ppt_h"/>
                                          </p:val>
                                        </p:tav>
                                        <p:tav tm="100000">
                                          <p:val>
                                            <p:strVal val="#ppt_h"/>
                                          </p:val>
                                        </p:tav>
                                      </p:tavLst>
                                    </p:anim>
                                  </p:childTnLst>
                                </p:cTn>
                              </p:par>
                            </p:childTnLst>
                          </p:cTn>
                        </p:par>
                        <p:par>
                          <p:cTn id="23" fill="hold" nodeType="afterGroup">
                            <p:stCondLst>
                              <p:cond delay="9000"/>
                            </p:stCondLst>
                            <p:childTnLst>
                              <p:par>
                                <p:cTn id="24" presetID="17" presetClass="entr" presetSubtype="4" fill="hold" nodeType="afterEffect">
                                  <p:stCondLst>
                                    <p:cond delay="1000"/>
                                  </p:stCondLst>
                                  <p:childTnLst>
                                    <p:set>
                                      <p:cBhvr>
                                        <p:cTn id="25" dur="1" fill="hold">
                                          <p:stCondLst>
                                            <p:cond delay="0"/>
                                          </p:stCondLst>
                                        </p:cTn>
                                        <p:tgtEl>
                                          <p:spTgt spid="5173"/>
                                        </p:tgtEl>
                                        <p:attrNameLst>
                                          <p:attrName>style.visibility</p:attrName>
                                        </p:attrNameLst>
                                      </p:cBhvr>
                                      <p:to>
                                        <p:strVal val="visible"/>
                                      </p:to>
                                    </p:set>
                                    <p:anim calcmode="lin" valueType="num">
                                      <p:cBhvr>
                                        <p:cTn id="26" dur="500" fill="hold"/>
                                        <p:tgtEl>
                                          <p:spTgt spid="5173"/>
                                        </p:tgtEl>
                                        <p:attrNameLst>
                                          <p:attrName>ppt_x</p:attrName>
                                        </p:attrNameLst>
                                      </p:cBhvr>
                                      <p:tavLst>
                                        <p:tav tm="0">
                                          <p:val>
                                            <p:strVal val="#ppt_x"/>
                                          </p:val>
                                        </p:tav>
                                        <p:tav tm="100000">
                                          <p:val>
                                            <p:strVal val="#ppt_x"/>
                                          </p:val>
                                        </p:tav>
                                      </p:tavLst>
                                    </p:anim>
                                    <p:anim calcmode="lin" valueType="num">
                                      <p:cBhvr>
                                        <p:cTn id="27" dur="500" fill="hold"/>
                                        <p:tgtEl>
                                          <p:spTgt spid="5173"/>
                                        </p:tgtEl>
                                        <p:attrNameLst>
                                          <p:attrName>ppt_y</p:attrName>
                                        </p:attrNameLst>
                                      </p:cBhvr>
                                      <p:tavLst>
                                        <p:tav tm="0">
                                          <p:val>
                                            <p:strVal val="#ppt_y+#ppt_h/2"/>
                                          </p:val>
                                        </p:tav>
                                        <p:tav tm="100000">
                                          <p:val>
                                            <p:strVal val="#ppt_y"/>
                                          </p:val>
                                        </p:tav>
                                      </p:tavLst>
                                    </p:anim>
                                    <p:anim calcmode="lin" valueType="num">
                                      <p:cBhvr>
                                        <p:cTn id="28" dur="500" fill="hold"/>
                                        <p:tgtEl>
                                          <p:spTgt spid="5173"/>
                                        </p:tgtEl>
                                        <p:attrNameLst>
                                          <p:attrName>ppt_w</p:attrName>
                                        </p:attrNameLst>
                                      </p:cBhvr>
                                      <p:tavLst>
                                        <p:tav tm="0">
                                          <p:val>
                                            <p:strVal val="#ppt_w"/>
                                          </p:val>
                                        </p:tav>
                                        <p:tav tm="100000">
                                          <p:val>
                                            <p:strVal val="#ppt_w"/>
                                          </p:val>
                                        </p:tav>
                                      </p:tavLst>
                                    </p:anim>
                                    <p:anim calcmode="lin" valueType="num">
                                      <p:cBhvr>
                                        <p:cTn id="29" dur="500" fill="hold"/>
                                        <p:tgtEl>
                                          <p:spTgt spid="5173"/>
                                        </p:tgtEl>
                                        <p:attrNameLst>
                                          <p:attrName>ppt_h</p:attrName>
                                        </p:attrNameLst>
                                      </p:cBhvr>
                                      <p:tavLst>
                                        <p:tav tm="0">
                                          <p:val>
                                            <p:fltVal val="0"/>
                                          </p:val>
                                        </p:tav>
                                        <p:tav tm="100000">
                                          <p:val>
                                            <p:strVal val="#ppt_h"/>
                                          </p:val>
                                        </p:tav>
                                      </p:tavLst>
                                    </p:anim>
                                  </p:childTnLst>
                                </p:cTn>
                              </p:par>
                            </p:childTnLst>
                          </p:cTn>
                        </p:par>
                        <p:par>
                          <p:cTn id="30" fill="hold" nodeType="afterGroup">
                            <p:stCondLst>
                              <p:cond delay="10500"/>
                            </p:stCondLst>
                            <p:childTnLst>
                              <p:par>
                                <p:cTn id="31" presetID="17" presetClass="entr" presetSubtype="10" fill="hold" grpId="0" nodeType="afterEffect">
                                  <p:stCondLst>
                                    <p:cond delay="1000"/>
                                  </p:stCondLst>
                                  <p:childTnLst>
                                    <p:set>
                                      <p:cBhvr>
                                        <p:cTn id="32" dur="1" fill="hold">
                                          <p:stCondLst>
                                            <p:cond delay="0"/>
                                          </p:stCondLst>
                                        </p:cTn>
                                        <p:tgtEl>
                                          <p:spTgt spid="5144"/>
                                        </p:tgtEl>
                                        <p:attrNameLst>
                                          <p:attrName>style.visibility</p:attrName>
                                        </p:attrNameLst>
                                      </p:cBhvr>
                                      <p:to>
                                        <p:strVal val="visible"/>
                                      </p:to>
                                    </p:set>
                                    <p:anim calcmode="lin" valueType="num">
                                      <p:cBhvr>
                                        <p:cTn id="33" dur="500" fill="hold"/>
                                        <p:tgtEl>
                                          <p:spTgt spid="5144"/>
                                        </p:tgtEl>
                                        <p:attrNameLst>
                                          <p:attrName>ppt_w</p:attrName>
                                        </p:attrNameLst>
                                      </p:cBhvr>
                                      <p:tavLst>
                                        <p:tav tm="0">
                                          <p:val>
                                            <p:fltVal val="0"/>
                                          </p:val>
                                        </p:tav>
                                        <p:tav tm="100000">
                                          <p:val>
                                            <p:strVal val="#ppt_w"/>
                                          </p:val>
                                        </p:tav>
                                      </p:tavLst>
                                    </p:anim>
                                    <p:anim calcmode="lin" valueType="num">
                                      <p:cBhvr>
                                        <p:cTn id="34" dur="500" fill="hold"/>
                                        <p:tgtEl>
                                          <p:spTgt spid="5144"/>
                                        </p:tgtEl>
                                        <p:attrNameLst>
                                          <p:attrName>ppt_h</p:attrName>
                                        </p:attrNameLst>
                                      </p:cBhvr>
                                      <p:tavLst>
                                        <p:tav tm="0">
                                          <p:val>
                                            <p:strVal val="#ppt_h"/>
                                          </p:val>
                                        </p:tav>
                                        <p:tav tm="100000">
                                          <p:val>
                                            <p:strVal val="#ppt_h"/>
                                          </p:val>
                                        </p:tav>
                                      </p:tavLst>
                                    </p:anim>
                                  </p:childTnLst>
                                </p:cTn>
                              </p:par>
                            </p:childTnLst>
                          </p:cTn>
                        </p:par>
                        <p:par>
                          <p:cTn id="35" fill="hold" nodeType="afterGroup">
                            <p:stCondLst>
                              <p:cond delay="12000"/>
                            </p:stCondLst>
                            <p:childTnLst>
                              <p:par>
                                <p:cTn id="36" presetID="9" presetClass="entr" presetSubtype="0" fill="hold" nodeType="afterEffect">
                                  <p:stCondLst>
                                    <p:cond delay="10000"/>
                                  </p:stCondLst>
                                  <p:childTnLst>
                                    <p:set>
                                      <p:cBhvr>
                                        <p:cTn id="37" dur="1" fill="hold">
                                          <p:stCondLst>
                                            <p:cond delay="0"/>
                                          </p:stCondLst>
                                        </p:cTn>
                                        <p:tgtEl>
                                          <p:spTgt spid="3"/>
                                        </p:tgtEl>
                                        <p:attrNameLst>
                                          <p:attrName>style.visibility</p:attrName>
                                        </p:attrNameLst>
                                      </p:cBhvr>
                                      <p:to>
                                        <p:strVal val="visible"/>
                                      </p:to>
                                    </p:set>
                                    <p:animEffect transition="in" filter="dissolve">
                                      <p:cBhvr>
                                        <p:cTn id="38" dur="500"/>
                                        <p:tgtEl>
                                          <p:spTgt spid="3"/>
                                        </p:tgtEl>
                                      </p:cBhvr>
                                    </p:animEffect>
                                  </p:childTnLst>
                                </p:cTn>
                              </p:par>
                            </p:childTnLst>
                          </p:cTn>
                        </p:par>
                        <p:par>
                          <p:cTn id="39" fill="hold" nodeType="afterGroup">
                            <p:stCondLst>
                              <p:cond delay="22500"/>
                            </p:stCondLst>
                            <p:childTnLst>
                              <p:par>
                                <p:cTn id="40" presetID="17" presetClass="entr" presetSubtype="10" fill="hold" nodeType="afterEffect">
                                  <p:stCondLst>
                                    <p:cond delay="300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strVal val="#ppt_h"/>
                                          </p:val>
                                        </p:tav>
                                        <p:tav tm="100000">
                                          <p:val>
                                            <p:strVal val="#ppt_h"/>
                                          </p:val>
                                        </p:tav>
                                      </p:tavLst>
                                    </p:anim>
                                  </p:childTnLst>
                                </p:cTn>
                              </p:par>
                            </p:childTnLst>
                          </p:cTn>
                        </p:par>
                        <p:par>
                          <p:cTn id="44" fill="hold" nodeType="afterGroup">
                            <p:stCondLst>
                              <p:cond delay="26000"/>
                            </p:stCondLst>
                            <p:childTnLst>
                              <p:par>
                                <p:cTn id="45" presetID="17" presetClass="entr" presetSubtype="4" fill="hold" nodeType="afterEffect">
                                  <p:stCondLst>
                                    <p:cond delay="2000"/>
                                  </p:stCondLst>
                                  <p:childTnLst>
                                    <p:set>
                                      <p:cBhvr>
                                        <p:cTn id="46" dur="1" fill="hold">
                                          <p:stCondLst>
                                            <p:cond delay="0"/>
                                          </p:stCondLst>
                                        </p:cTn>
                                        <p:tgtEl>
                                          <p:spTgt spid="5172"/>
                                        </p:tgtEl>
                                        <p:attrNameLst>
                                          <p:attrName>style.visibility</p:attrName>
                                        </p:attrNameLst>
                                      </p:cBhvr>
                                      <p:to>
                                        <p:strVal val="visible"/>
                                      </p:to>
                                    </p:set>
                                    <p:anim calcmode="lin" valueType="num">
                                      <p:cBhvr>
                                        <p:cTn id="47" dur="500" fill="hold"/>
                                        <p:tgtEl>
                                          <p:spTgt spid="5172"/>
                                        </p:tgtEl>
                                        <p:attrNameLst>
                                          <p:attrName>ppt_x</p:attrName>
                                        </p:attrNameLst>
                                      </p:cBhvr>
                                      <p:tavLst>
                                        <p:tav tm="0">
                                          <p:val>
                                            <p:strVal val="#ppt_x"/>
                                          </p:val>
                                        </p:tav>
                                        <p:tav tm="100000">
                                          <p:val>
                                            <p:strVal val="#ppt_x"/>
                                          </p:val>
                                        </p:tav>
                                      </p:tavLst>
                                    </p:anim>
                                    <p:anim calcmode="lin" valueType="num">
                                      <p:cBhvr>
                                        <p:cTn id="48" dur="500" fill="hold"/>
                                        <p:tgtEl>
                                          <p:spTgt spid="5172"/>
                                        </p:tgtEl>
                                        <p:attrNameLst>
                                          <p:attrName>ppt_y</p:attrName>
                                        </p:attrNameLst>
                                      </p:cBhvr>
                                      <p:tavLst>
                                        <p:tav tm="0">
                                          <p:val>
                                            <p:strVal val="#ppt_y+#ppt_h/2"/>
                                          </p:val>
                                        </p:tav>
                                        <p:tav tm="100000">
                                          <p:val>
                                            <p:strVal val="#ppt_y"/>
                                          </p:val>
                                        </p:tav>
                                      </p:tavLst>
                                    </p:anim>
                                    <p:anim calcmode="lin" valueType="num">
                                      <p:cBhvr>
                                        <p:cTn id="49" dur="500" fill="hold"/>
                                        <p:tgtEl>
                                          <p:spTgt spid="5172"/>
                                        </p:tgtEl>
                                        <p:attrNameLst>
                                          <p:attrName>ppt_w</p:attrName>
                                        </p:attrNameLst>
                                      </p:cBhvr>
                                      <p:tavLst>
                                        <p:tav tm="0">
                                          <p:val>
                                            <p:strVal val="#ppt_w"/>
                                          </p:val>
                                        </p:tav>
                                        <p:tav tm="100000">
                                          <p:val>
                                            <p:strVal val="#ppt_w"/>
                                          </p:val>
                                        </p:tav>
                                      </p:tavLst>
                                    </p:anim>
                                    <p:anim calcmode="lin" valueType="num">
                                      <p:cBhvr>
                                        <p:cTn id="50" dur="500" fill="hold"/>
                                        <p:tgtEl>
                                          <p:spTgt spid="5172"/>
                                        </p:tgtEl>
                                        <p:attrNameLst>
                                          <p:attrName>ppt_h</p:attrName>
                                        </p:attrNameLst>
                                      </p:cBhvr>
                                      <p:tavLst>
                                        <p:tav tm="0">
                                          <p:val>
                                            <p:fltVal val="0"/>
                                          </p:val>
                                        </p:tav>
                                        <p:tav tm="100000">
                                          <p:val>
                                            <p:strVal val="#ppt_h"/>
                                          </p:val>
                                        </p:tav>
                                      </p:tavLst>
                                    </p:anim>
                                  </p:childTnLst>
                                </p:cTn>
                              </p:par>
                            </p:childTnLst>
                          </p:cTn>
                        </p:par>
                        <p:par>
                          <p:cTn id="51" fill="hold" nodeType="afterGroup">
                            <p:stCondLst>
                              <p:cond delay="28500"/>
                            </p:stCondLst>
                            <p:childTnLst>
                              <p:par>
                                <p:cTn id="52" presetID="5" presetClass="entr" presetSubtype="10" fill="hold" grpId="0" nodeType="afterEffect">
                                  <p:stCondLst>
                                    <p:cond delay="2000"/>
                                  </p:stCondLst>
                                  <p:childTnLst>
                                    <p:set>
                                      <p:cBhvr>
                                        <p:cTn id="53" dur="1" fill="hold">
                                          <p:stCondLst>
                                            <p:cond delay="0"/>
                                          </p:stCondLst>
                                        </p:cTn>
                                        <p:tgtEl>
                                          <p:spTgt spid="5149"/>
                                        </p:tgtEl>
                                        <p:attrNameLst>
                                          <p:attrName>style.visibility</p:attrName>
                                        </p:attrNameLst>
                                      </p:cBhvr>
                                      <p:to>
                                        <p:strVal val="visible"/>
                                      </p:to>
                                    </p:set>
                                    <p:animEffect transition="in" filter="checkerboard(across)">
                                      <p:cBhvr>
                                        <p:cTn id="54" dur="500"/>
                                        <p:tgtEl>
                                          <p:spTgt spid="5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5" grpId="0" animBg="1" autoUpdateAnimBg="0"/>
      <p:bldP spid="5144" grpId="0" animBg="1" autoUpdateAnimBg="0"/>
      <p:bldP spid="5149" grpId="0" animBg="1" autoUpdateAnimBg="0"/>
      <p:bldP spid="5129"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51" name="Rectangle 11"/>
          <p:cNvSpPr>
            <a:spLocks noGrp="1" noChangeArrowheads="1"/>
          </p:cNvSpPr>
          <p:nvPr>
            <p:ph type="title"/>
          </p:nvPr>
        </p:nvSpPr>
        <p:spPr>
          <a:xfrm>
            <a:off x="379413" y="202038"/>
            <a:ext cx="5160010" cy="490455"/>
          </a:xfrm>
        </p:spPr>
        <p:txBody>
          <a:bodyPr/>
          <a:lstStyle/>
          <a:p>
            <a:pPr algn="ctr" eaLnBrk="1" hangingPunct="1">
              <a:defRPr/>
            </a:pPr>
            <a:r>
              <a:rPr lang="en-US" sz="3187" b="1" u="sng" dirty="0">
                <a:effectLst>
                  <a:outerShdw blurRad="38100" dist="38100" dir="2700000" algn="tl">
                    <a:srgbClr val="C0C0C0"/>
                  </a:outerShdw>
                </a:effectLst>
              </a:rPr>
              <a:t>Example</a:t>
            </a:r>
          </a:p>
        </p:txBody>
      </p:sp>
      <p:pic>
        <p:nvPicPr>
          <p:cNvPr id="16387" name="Picture 12" descr="C:\WINDOWS\Application Data\Microsoft\Media Catalog\Downloaded Clips\cl5d\j0234083.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185" y="151765"/>
            <a:ext cx="1457577" cy="72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3" name="Text Box 13"/>
          <p:cNvSpPr txBox="1">
            <a:spLocks noChangeArrowheads="1"/>
          </p:cNvSpPr>
          <p:nvPr/>
        </p:nvSpPr>
        <p:spPr bwMode="auto">
          <a:xfrm>
            <a:off x="860002" y="708237"/>
            <a:ext cx="4198832" cy="41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2124" b="1" dirty="0">
                <a:latin typeface="Verdana" panose="020B0604030504040204" pitchFamily="34" charset="0"/>
              </a:rPr>
              <a:t>Body </a:t>
            </a:r>
            <a:r>
              <a:rPr lang="en-US" altLang="en-US" sz="2124" b="1" dirty="0" smtClean="0">
                <a:latin typeface="Verdana" panose="020B0604030504040204" pitchFamily="34" charset="0"/>
              </a:rPr>
              <a:t>Paragraph 1</a:t>
            </a:r>
            <a:endParaRPr lang="en-US" altLang="en-US" sz="2124" dirty="0">
              <a:latin typeface="Verdana" panose="020B0604030504040204" pitchFamily="34" charset="0"/>
            </a:endParaRPr>
          </a:p>
        </p:txBody>
      </p:sp>
      <p:sp>
        <p:nvSpPr>
          <p:cNvPr id="10254" name="Text Box 14"/>
          <p:cNvSpPr txBox="1">
            <a:spLocks noChangeArrowheads="1"/>
          </p:cNvSpPr>
          <p:nvPr/>
        </p:nvSpPr>
        <p:spPr bwMode="auto">
          <a:xfrm>
            <a:off x="2073776" y="1172141"/>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a:solidFill>
                  <a:schemeClr val="tx2"/>
                </a:solidFill>
                <a:latin typeface="Verdana" panose="020B0604030504040204" pitchFamily="34" charset="0"/>
              </a:rPr>
              <a:t>Topic Sentence</a:t>
            </a:r>
          </a:p>
        </p:txBody>
      </p:sp>
      <p:sp>
        <p:nvSpPr>
          <p:cNvPr id="10256" name="Text Box 16"/>
          <p:cNvSpPr txBox="1">
            <a:spLocks noChangeArrowheads="1"/>
          </p:cNvSpPr>
          <p:nvPr/>
        </p:nvSpPr>
        <p:spPr bwMode="auto">
          <a:xfrm>
            <a:off x="3945544" y="3943056"/>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dirty="0">
                <a:solidFill>
                  <a:schemeClr val="folHlink"/>
                </a:solidFill>
                <a:latin typeface="Verdana" panose="020B0604030504040204" pitchFamily="34" charset="0"/>
              </a:rPr>
              <a:t>Supporting Sentences</a:t>
            </a:r>
          </a:p>
        </p:txBody>
      </p:sp>
      <p:sp>
        <p:nvSpPr>
          <p:cNvPr id="10264" name="Text Box 24"/>
          <p:cNvSpPr txBox="1">
            <a:spLocks noChangeArrowheads="1"/>
          </p:cNvSpPr>
          <p:nvPr/>
        </p:nvSpPr>
        <p:spPr bwMode="auto">
          <a:xfrm>
            <a:off x="1149272" y="3985921"/>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a:solidFill>
                  <a:schemeClr val="hlink"/>
                </a:solidFill>
                <a:latin typeface="Verdana" panose="020B0604030504040204" pitchFamily="34" charset="0"/>
              </a:rPr>
              <a:t>Concluding Sentence</a:t>
            </a:r>
          </a:p>
        </p:txBody>
      </p:sp>
      <p:grpSp>
        <p:nvGrpSpPr>
          <p:cNvPr id="2" name="Group 27"/>
          <p:cNvGrpSpPr>
            <a:grpSpLocks/>
          </p:cNvGrpSpPr>
          <p:nvPr/>
        </p:nvGrpSpPr>
        <p:grpSpPr bwMode="auto">
          <a:xfrm>
            <a:off x="194803" y="1647740"/>
            <a:ext cx="5412952" cy="404707"/>
            <a:chOff x="432" y="1584"/>
            <a:chExt cx="5136" cy="384"/>
          </a:xfrm>
        </p:grpSpPr>
        <p:sp>
          <p:nvSpPr>
            <p:cNvPr id="16406" name="Rectangle 25"/>
            <p:cNvSpPr>
              <a:spLocks noChangeArrowheads="1"/>
            </p:cNvSpPr>
            <p:nvPr/>
          </p:nvSpPr>
          <p:spPr bwMode="auto">
            <a:xfrm>
              <a:off x="672" y="1584"/>
              <a:ext cx="4896" cy="19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6407" name="Rectangle 26"/>
            <p:cNvSpPr>
              <a:spLocks noChangeArrowheads="1"/>
            </p:cNvSpPr>
            <p:nvPr/>
          </p:nvSpPr>
          <p:spPr bwMode="auto">
            <a:xfrm>
              <a:off x="432" y="1776"/>
              <a:ext cx="1968" cy="19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grpSp>
        <p:nvGrpSpPr>
          <p:cNvPr id="3" name="Group 32"/>
          <p:cNvGrpSpPr>
            <a:grpSpLocks/>
          </p:cNvGrpSpPr>
          <p:nvPr/>
        </p:nvGrpSpPr>
        <p:grpSpPr bwMode="auto">
          <a:xfrm>
            <a:off x="194803" y="1877980"/>
            <a:ext cx="5412952" cy="1365885"/>
            <a:chOff x="432" y="1776"/>
            <a:chExt cx="5136" cy="1296"/>
          </a:xfrm>
        </p:grpSpPr>
        <p:grpSp>
          <p:nvGrpSpPr>
            <p:cNvPr id="16402" name="Group 30"/>
            <p:cNvGrpSpPr>
              <a:grpSpLocks/>
            </p:cNvGrpSpPr>
            <p:nvPr/>
          </p:nvGrpSpPr>
          <p:grpSpPr bwMode="auto">
            <a:xfrm>
              <a:off x="432" y="1776"/>
              <a:ext cx="5136" cy="1104"/>
              <a:chOff x="432" y="1776"/>
              <a:chExt cx="5136" cy="1104"/>
            </a:xfrm>
          </p:grpSpPr>
          <p:sp>
            <p:nvSpPr>
              <p:cNvPr id="16404" name="Rectangle 28"/>
              <p:cNvSpPr>
                <a:spLocks noChangeArrowheads="1"/>
              </p:cNvSpPr>
              <p:nvPr/>
            </p:nvSpPr>
            <p:spPr bwMode="auto">
              <a:xfrm>
                <a:off x="2400" y="1776"/>
                <a:ext cx="3168"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6405" name="Rectangle 29"/>
              <p:cNvSpPr>
                <a:spLocks noChangeArrowheads="1"/>
              </p:cNvSpPr>
              <p:nvPr/>
            </p:nvSpPr>
            <p:spPr bwMode="auto">
              <a:xfrm>
                <a:off x="432" y="1968"/>
                <a:ext cx="5136" cy="91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sp>
          <p:nvSpPr>
            <p:cNvPr id="16403" name="Rectangle 31"/>
            <p:cNvSpPr>
              <a:spLocks noChangeArrowheads="1"/>
            </p:cNvSpPr>
            <p:nvPr/>
          </p:nvSpPr>
          <p:spPr bwMode="auto">
            <a:xfrm>
              <a:off x="432" y="2880"/>
              <a:ext cx="3072"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grpSp>
        <p:nvGrpSpPr>
          <p:cNvPr id="5" name="Group 36"/>
          <p:cNvGrpSpPr>
            <a:grpSpLocks/>
          </p:cNvGrpSpPr>
          <p:nvPr/>
        </p:nvGrpSpPr>
        <p:grpSpPr bwMode="auto">
          <a:xfrm>
            <a:off x="194803" y="3005326"/>
            <a:ext cx="5412952" cy="607060"/>
            <a:chOff x="432" y="2880"/>
            <a:chExt cx="5136" cy="576"/>
          </a:xfrm>
        </p:grpSpPr>
        <p:sp>
          <p:nvSpPr>
            <p:cNvPr id="16399" name="Rectangle 33"/>
            <p:cNvSpPr>
              <a:spLocks noChangeArrowheads="1"/>
            </p:cNvSpPr>
            <p:nvPr/>
          </p:nvSpPr>
          <p:spPr bwMode="auto">
            <a:xfrm>
              <a:off x="3504" y="2880"/>
              <a:ext cx="2064" cy="192"/>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6400" name="Rectangle 34"/>
            <p:cNvSpPr>
              <a:spLocks noChangeArrowheads="1"/>
            </p:cNvSpPr>
            <p:nvPr/>
          </p:nvSpPr>
          <p:spPr bwMode="auto">
            <a:xfrm>
              <a:off x="432" y="3072"/>
              <a:ext cx="5136" cy="24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6401" name="Rectangle 35"/>
            <p:cNvSpPr>
              <a:spLocks noChangeArrowheads="1"/>
            </p:cNvSpPr>
            <p:nvPr/>
          </p:nvSpPr>
          <p:spPr bwMode="auto">
            <a:xfrm>
              <a:off x="432" y="3312"/>
              <a:ext cx="1104" cy="14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sp>
        <p:nvSpPr>
          <p:cNvPr id="10263" name="Rectangle 23"/>
          <p:cNvSpPr>
            <a:spLocks noChangeArrowheads="1"/>
          </p:cNvSpPr>
          <p:nvPr/>
        </p:nvSpPr>
        <p:spPr bwMode="auto">
          <a:xfrm>
            <a:off x="137244" y="1566729"/>
            <a:ext cx="5744832" cy="2216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75000"/>
              <a:buFont typeface="Wingdings" panose="05000000000000000000" pitchFamily="2" charset="2"/>
              <a:buNone/>
            </a:pPr>
            <a:r>
              <a:rPr lang="en-US" altLang="en-US" sz="1328" dirty="0">
                <a:solidFill>
                  <a:schemeClr val="hlink"/>
                </a:solidFill>
                <a:latin typeface="Verdana" panose="020B0604030504040204" pitchFamily="34" charset="0"/>
              </a:rPr>
              <a:t>	</a:t>
            </a:r>
            <a:r>
              <a:rPr lang="en-US" altLang="en-US" sz="1062" dirty="0">
                <a:solidFill>
                  <a:schemeClr val="tx2"/>
                </a:solidFill>
                <a:latin typeface="Verdana" panose="020B0604030504040204" pitchFamily="34" charset="0"/>
              </a:rPr>
              <a:t>“The first and most important problem is Metropolitan City’s inadequate</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public transportation system.  Thousands of residents rely on the city’s buses</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and streetcars to travel throughout this large city, but Metro Transportation</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System’s daily schedules are totally unreliable.  A bus or streetcar that should</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arrive at 7:45 may not arrive until 8:00 or later.  Moreover, it is not unusual</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for a bus driver to pass up groups of people waiting for the bus, because he</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wants to make up for lost time.  Unfortunately, people often end up going to</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work late or missing important appointments.  In order for people to get to</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their destinations on time, people must allow for waiting time at the bus and</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streetcar stops”</a:t>
            </a:r>
            <a:r>
              <a:rPr lang="en-US" altLang="en-US" sz="1195" dirty="0">
                <a:solidFill>
                  <a:schemeClr val="tx2"/>
                </a:solidFill>
                <a:latin typeface="Verdana" panose="020B0604030504040204" pitchFamily="34" charset="0"/>
              </a:rPr>
              <a:t> </a:t>
            </a:r>
            <a:r>
              <a:rPr lang="en-US" altLang="en-US" sz="1062" dirty="0">
                <a:solidFill>
                  <a:schemeClr val="tx2"/>
                </a:solidFill>
                <a:latin typeface="Verdana" panose="020B0604030504040204" pitchFamily="34" charset="0"/>
              </a:rPr>
              <a:t>(Hogue, A. &amp; </a:t>
            </a:r>
            <a:r>
              <a:rPr lang="en-US" altLang="en-US" sz="1062" dirty="0" err="1">
                <a:solidFill>
                  <a:schemeClr val="tx2"/>
                </a:solidFill>
                <a:latin typeface="Verdana" panose="020B0604030504040204" pitchFamily="34" charset="0"/>
              </a:rPr>
              <a:t>Oshima</a:t>
            </a:r>
            <a:r>
              <a:rPr lang="en-US" altLang="en-US" sz="1062" dirty="0">
                <a:solidFill>
                  <a:schemeClr val="tx2"/>
                </a:solidFill>
                <a:latin typeface="Verdana" panose="020B0604030504040204" pitchFamily="34" charset="0"/>
              </a:rPr>
              <a:t>, A., 1991, p. 79).</a:t>
            </a:r>
          </a:p>
        </p:txBody>
      </p:sp>
      <p:sp>
        <p:nvSpPr>
          <p:cNvPr id="10278" name="Freeform 38"/>
          <p:cNvSpPr>
            <a:spLocks/>
          </p:cNvSpPr>
          <p:nvPr/>
        </p:nvSpPr>
        <p:spPr bwMode="auto">
          <a:xfrm>
            <a:off x="5623390" y="2706475"/>
            <a:ext cx="387844" cy="1315297"/>
          </a:xfrm>
          <a:custGeom>
            <a:avLst/>
            <a:gdLst>
              <a:gd name="T0" fmla="*/ 0 w 320"/>
              <a:gd name="T1" fmla="*/ 2147483646 h 1344"/>
              <a:gd name="T2" fmla="*/ 2147483646 w 320"/>
              <a:gd name="T3" fmla="*/ 2147483646 h 1344"/>
              <a:gd name="T4" fmla="*/ 2147483646 w 320"/>
              <a:gd name="T5" fmla="*/ 2147483646 h 1344"/>
              <a:gd name="T6" fmla="*/ 2147483646 w 320"/>
              <a:gd name="T7" fmla="*/ 2147483646 h 1344"/>
              <a:gd name="T8" fmla="*/ 0 60000 65536"/>
              <a:gd name="T9" fmla="*/ 0 60000 65536"/>
              <a:gd name="T10" fmla="*/ 0 60000 65536"/>
              <a:gd name="T11" fmla="*/ 0 60000 65536"/>
              <a:gd name="T12" fmla="*/ 0 w 320"/>
              <a:gd name="T13" fmla="*/ 0 h 1344"/>
              <a:gd name="T14" fmla="*/ 320 w 320"/>
              <a:gd name="T15" fmla="*/ 1344 h 1344"/>
            </a:gdLst>
            <a:ahLst/>
            <a:cxnLst>
              <a:cxn ang="T8">
                <a:pos x="T0" y="T1"/>
              </a:cxn>
              <a:cxn ang="T9">
                <a:pos x="T2" y="T3"/>
              </a:cxn>
              <a:cxn ang="T10">
                <a:pos x="T4" y="T5"/>
              </a:cxn>
              <a:cxn ang="T11">
                <a:pos x="T6" y="T7"/>
              </a:cxn>
            </a:cxnLst>
            <a:rect l="T12" t="T13" r="T14" b="T15"/>
            <a:pathLst>
              <a:path w="320" h="1344">
                <a:moveTo>
                  <a:pt x="0" y="1344"/>
                </a:moveTo>
                <a:cubicBezTo>
                  <a:pt x="128" y="1136"/>
                  <a:pt x="256" y="928"/>
                  <a:pt x="288" y="720"/>
                </a:cubicBezTo>
                <a:cubicBezTo>
                  <a:pt x="320" y="512"/>
                  <a:pt x="208" y="192"/>
                  <a:pt x="192" y="96"/>
                </a:cubicBezTo>
                <a:cubicBezTo>
                  <a:pt x="176" y="0"/>
                  <a:pt x="184" y="72"/>
                  <a:pt x="192" y="144"/>
                </a:cubicBezTo>
              </a:path>
            </a:pathLst>
          </a:custGeom>
          <a:noFill/>
          <a:ln w="57150" cap="flat" cmpd="sng">
            <a:solidFill>
              <a:schemeClr val="folHlink"/>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
        <p:nvSpPr>
          <p:cNvPr id="10279" name="Freeform 39"/>
          <p:cNvSpPr>
            <a:spLocks/>
          </p:cNvSpPr>
          <p:nvPr/>
        </p:nvSpPr>
        <p:spPr bwMode="auto">
          <a:xfrm>
            <a:off x="3945544" y="1299385"/>
            <a:ext cx="581766" cy="303530"/>
          </a:xfrm>
          <a:custGeom>
            <a:avLst/>
            <a:gdLst>
              <a:gd name="T0" fmla="*/ 2147483646 w 552"/>
              <a:gd name="T1" fmla="*/ 2147483646 h 288"/>
              <a:gd name="T2" fmla="*/ 2147483646 w 552"/>
              <a:gd name="T3" fmla="*/ 2147483646 h 288"/>
              <a:gd name="T4" fmla="*/ 0 w 552"/>
              <a:gd name="T5" fmla="*/ 0 h 288"/>
              <a:gd name="T6" fmla="*/ 0 60000 65536"/>
              <a:gd name="T7" fmla="*/ 0 60000 65536"/>
              <a:gd name="T8" fmla="*/ 0 60000 65536"/>
              <a:gd name="T9" fmla="*/ 0 w 552"/>
              <a:gd name="T10" fmla="*/ 0 h 288"/>
              <a:gd name="T11" fmla="*/ 552 w 552"/>
              <a:gd name="T12" fmla="*/ 288 h 288"/>
            </a:gdLst>
            <a:ahLst/>
            <a:cxnLst>
              <a:cxn ang="T6">
                <a:pos x="T0" y="T1"/>
              </a:cxn>
              <a:cxn ang="T7">
                <a:pos x="T2" y="T3"/>
              </a:cxn>
              <a:cxn ang="T8">
                <a:pos x="T4" y="T5"/>
              </a:cxn>
            </a:cxnLst>
            <a:rect l="T9" t="T10" r="T11" b="T12"/>
            <a:pathLst>
              <a:path w="552" h="288">
                <a:moveTo>
                  <a:pt x="432" y="288"/>
                </a:moveTo>
                <a:cubicBezTo>
                  <a:pt x="492" y="192"/>
                  <a:pt x="552" y="96"/>
                  <a:pt x="480" y="48"/>
                </a:cubicBezTo>
                <a:cubicBezTo>
                  <a:pt x="408" y="0"/>
                  <a:pt x="80" y="8"/>
                  <a:pt x="0" y="0"/>
                </a:cubicBezTo>
              </a:path>
            </a:pathLst>
          </a:custGeom>
          <a:noFill/>
          <a:ln w="571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
        <p:nvSpPr>
          <p:cNvPr id="10280" name="Freeform 40"/>
          <p:cNvSpPr>
            <a:spLocks/>
          </p:cNvSpPr>
          <p:nvPr/>
        </p:nvSpPr>
        <p:spPr bwMode="auto">
          <a:xfrm>
            <a:off x="32547" y="3566477"/>
            <a:ext cx="1087649" cy="539609"/>
          </a:xfrm>
          <a:custGeom>
            <a:avLst/>
            <a:gdLst>
              <a:gd name="T0" fmla="*/ 2147483646 w 1032"/>
              <a:gd name="T1" fmla="*/ 2147483646 h 512"/>
              <a:gd name="T2" fmla="*/ 2147483646 w 1032"/>
              <a:gd name="T3" fmla="*/ 2147483646 h 512"/>
              <a:gd name="T4" fmla="*/ 2147483646 w 1032"/>
              <a:gd name="T5" fmla="*/ 0 h 512"/>
              <a:gd name="T6" fmla="*/ 0 60000 65536"/>
              <a:gd name="T7" fmla="*/ 0 60000 65536"/>
              <a:gd name="T8" fmla="*/ 0 60000 65536"/>
              <a:gd name="T9" fmla="*/ 0 w 1032"/>
              <a:gd name="T10" fmla="*/ 0 h 512"/>
              <a:gd name="T11" fmla="*/ 1032 w 1032"/>
              <a:gd name="T12" fmla="*/ 512 h 512"/>
            </a:gdLst>
            <a:ahLst/>
            <a:cxnLst>
              <a:cxn ang="T6">
                <a:pos x="T0" y="T1"/>
              </a:cxn>
              <a:cxn ang="T7">
                <a:pos x="T2" y="T3"/>
              </a:cxn>
              <a:cxn ang="T8">
                <a:pos x="T4" y="T5"/>
              </a:cxn>
            </a:cxnLst>
            <a:rect l="T9" t="T10" r="T11" b="T12"/>
            <a:pathLst>
              <a:path w="1032" h="512">
                <a:moveTo>
                  <a:pt x="1032" y="480"/>
                </a:moveTo>
                <a:cubicBezTo>
                  <a:pt x="636" y="496"/>
                  <a:pt x="240" y="512"/>
                  <a:pt x="120" y="432"/>
                </a:cubicBezTo>
                <a:cubicBezTo>
                  <a:pt x="0" y="352"/>
                  <a:pt x="280" y="72"/>
                  <a:pt x="312" y="0"/>
                </a:cubicBezTo>
              </a:path>
            </a:pathLst>
          </a:custGeom>
          <a:noFill/>
          <a:ln w="57150" cap="flat" cmpd="sng">
            <a:solidFill>
              <a:srgbClr val="666699"/>
            </a:solidFill>
            <a:prstDash val="solid"/>
            <a:miter lim="800000"/>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Tree>
    <p:extLst>
      <p:ext uri="{BB962C8B-B14F-4D97-AF65-F5344CB8AC3E}">
        <p14:creationId xmlns:p14="http://schemas.microsoft.com/office/powerpoint/2010/main" val="4174952253"/>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0253"/>
                                        </p:tgtEl>
                                        <p:attrNameLst>
                                          <p:attrName>style.visibility</p:attrName>
                                        </p:attrNameLst>
                                      </p:cBhvr>
                                      <p:to>
                                        <p:strVal val="visible"/>
                                      </p:to>
                                    </p:set>
                                    <p:anim calcmode="lin" valueType="num">
                                      <p:cBhvr additive="base">
                                        <p:cTn id="7" dur="500" fill="hold"/>
                                        <p:tgtEl>
                                          <p:spTgt spid="10253"/>
                                        </p:tgtEl>
                                        <p:attrNameLst>
                                          <p:attrName>ppt_x</p:attrName>
                                        </p:attrNameLst>
                                      </p:cBhvr>
                                      <p:tavLst>
                                        <p:tav tm="0">
                                          <p:val>
                                            <p:strVal val="0-#ppt_w/2"/>
                                          </p:val>
                                        </p:tav>
                                        <p:tav tm="100000">
                                          <p:val>
                                            <p:strVal val="#ppt_x"/>
                                          </p:val>
                                        </p:tav>
                                      </p:tavLst>
                                    </p:anim>
                                    <p:anim calcmode="lin" valueType="num">
                                      <p:cBhvr additive="base">
                                        <p:cTn id="8" dur="500" fill="hold"/>
                                        <p:tgtEl>
                                          <p:spTgt spid="10253"/>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2000"/>
                                  </p:stCondLst>
                                  <p:childTnLst>
                                    <p:set>
                                      <p:cBhvr>
                                        <p:cTn id="11" dur="1" fill="hold">
                                          <p:stCondLst>
                                            <p:cond delay="0"/>
                                          </p:stCondLst>
                                        </p:cTn>
                                        <p:tgtEl>
                                          <p:spTgt spid="10263"/>
                                        </p:tgtEl>
                                        <p:attrNameLst>
                                          <p:attrName>style.visibility</p:attrName>
                                        </p:attrNameLst>
                                      </p:cBhvr>
                                      <p:to>
                                        <p:strVal val="visible"/>
                                      </p:to>
                                    </p:set>
                                    <p:anim calcmode="lin" valueType="num">
                                      <p:cBhvr>
                                        <p:cTn id="12" dur="500" fill="hold"/>
                                        <p:tgtEl>
                                          <p:spTgt spid="10263"/>
                                        </p:tgtEl>
                                        <p:attrNameLst>
                                          <p:attrName>ppt_w</p:attrName>
                                        </p:attrNameLst>
                                      </p:cBhvr>
                                      <p:tavLst>
                                        <p:tav tm="0">
                                          <p:val>
                                            <p:fltVal val="0"/>
                                          </p:val>
                                        </p:tav>
                                        <p:tav tm="100000">
                                          <p:val>
                                            <p:strVal val="#ppt_w"/>
                                          </p:val>
                                        </p:tav>
                                      </p:tavLst>
                                    </p:anim>
                                    <p:anim calcmode="lin" valueType="num">
                                      <p:cBhvr>
                                        <p:cTn id="13" dur="500" fill="hold"/>
                                        <p:tgtEl>
                                          <p:spTgt spid="10263"/>
                                        </p:tgtEl>
                                        <p:attrNameLst>
                                          <p:attrName>ppt_h</p:attrName>
                                        </p:attrNameLst>
                                      </p:cBhvr>
                                      <p:tavLst>
                                        <p:tav tm="0">
                                          <p:val>
                                            <p:fltVal val="0"/>
                                          </p:val>
                                        </p:tav>
                                        <p:tav tm="100000">
                                          <p:val>
                                            <p:strVal val="#ppt_h"/>
                                          </p:val>
                                        </p:tav>
                                      </p:tavLst>
                                    </p:anim>
                                  </p:childTnLst>
                                </p:cTn>
                              </p:par>
                            </p:childTnLst>
                          </p:cTn>
                        </p:par>
                        <p:par>
                          <p:cTn id="14" fill="hold" nodeType="afterGroup">
                            <p:stCondLst>
                              <p:cond delay="3000"/>
                            </p:stCondLst>
                            <p:childTnLst>
                              <p:par>
                                <p:cTn id="15" presetID="9" presetClass="entr" presetSubtype="0" fill="hold" nodeType="afterEffect">
                                  <p:stCondLst>
                                    <p:cond delay="200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5500"/>
                            </p:stCondLst>
                            <p:childTnLst>
                              <p:par>
                                <p:cTn id="19" presetID="17" presetClass="entr" presetSubtype="4" fill="hold" nodeType="afterEffect">
                                  <p:stCondLst>
                                    <p:cond delay="3000"/>
                                  </p:stCondLst>
                                  <p:childTnLst>
                                    <p:set>
                                      <p:cBhvr>
                                        <p:cTn id="20" dur="1" fill="hold">
                                          <p:stCondLst>
                                            <p:cond delay="0"/>
                                          </p:stCondLst>
                                        </p:cTn>
                                        <p:tgtEl>
                                          <p:spTgt spid="10279"/>
                                        </p:tgtEl>
                                        <p:attrNameLst>
                                          <p:attrName>style.visibility</p:attrName>
                                        </p:attrNameLst>
                                      </p:cBhvr>
                                      <p:to>
                                        <p:strVal val="visible"/>
                                      </p:to>
                                    </p:set>
                                    <p:anim calcmode="lin" valueType="num">
                                      <p:cBhvr>
                                        <p:cTn id="21" dur="500" fill="hold"/>
                                        <p:tgtEl>
                                          <p:spTgt spid="10279"/>
                                        </p:tgtEl>
                                        <p:attrNameLst>
                                          <p:attrName>ppt_x</p:attrName>
                                        </p:attrNameLst>
                                      </p:cBhvr>
                                      <p:tavLst>
                                        <p:tav tm="0">
                                          <p:val>
                                            <p:strVal val="#ppt_x"/>
                                          </p:val>
                                        </p:tav>
                                        <p:tav tm="100000">
                                          <p:val>
                                            <p:strVal val="#ppt_x"/>
                                          </p:val>
                                        </p:tav>
                                      </p:tavLst>
                                    </p:anim>
                                    <p:anim calcmode="lin" valueType="num">
                                      <p:cBhvr>
                                        <p:cTn id="22" dur="500" fill="hold"/>
                                        <p:tgtEl>
                                          <p:spTgt spid="10279"/>
                                        </p:tgtEl>
                                        <p:attrNameLst>
                                          <p:attrName>ppt_y</p:attrName>
                                        </p:attrNameLst>
                                      </p:cBhvr>
                                      <p:tavLst>
                                        <p:tav tm="0">
                                          <p:val>
                                            <p:strVal val="#ppt_y+#ppt_h/2"/>
                                          </p:val>
                                        </p:tav>
                                        <p:tav tm="100000">
                                          <p:val>
                                            <p:strVal val="#ppt_y"/>
                                          </p:val>
                                        </p:tav>
                                      </p:tavLst>
                                    </p:anim>
                                    <p:anim calcmode="lin" valueType="num">
                                      <p:cBhvr>
                                        <p:cTn id="23" dur="500" fill="hold"/>
                                        <p:tgtEl>
                                          <p:spTgt spid="10279"/>
                                        </p:tgtEl>
                                        <p:attrNameLst>
                                          <p:attrName>ppt_w</p:attrName>
                                        </p:attrNameLst>
                                      </p:cBhvr>
                                      <p:tavLst>
                                        <p:tav tm="0">
                                          <p:val>
                                            <p:strVal val="#ppt_w"/>
                                          </p:val>
                                        </p:tav>
                                        <p:tav tm="100000">
                                          <p:val>
                                            <p:strVal val="#ppt_w"/>
                                          </p:val>
                                        </p:tav>
                                      </p:tavLst>
                                    </p:anim>
                                    <p:anim calcmode="lin" valueType="num">
                                      <p:cBhvr>
                                        <p:cTn id="24" dur="500" fill="hold"/>
                                        <p:tgtEl>
                                          <p:spTgt spid="10279"/>
                                        </p:tgtEl>
                                        <p:attrNameLst>
                                          <p:attrName>ppt_h</p:attrName>
                                        </p:attrNameLst>
                                      </p:cBhvr>
                                      <p:tavLst>
                                        <p:tav tm="0">
                                          <p:val>
                                            <p:fltVal val="0"/>
                                          </p:val>
                                        </p:tav>
                                        <p:tav tm="100000">
                                          <p:val>
                                            <p:strVal val="#ppt_h"/>
                                          </p:val>
                                        </p:tav>
                                      </p:tavLst>
                                    </p:anim>
                                  </p:childTnLst>
                                </p:cTn>
                              </p:par>
                            </p:childTnLst>
                          </p:cTn>
                        </p:par>
                        <p:par>
                          <p:cTn id="25" fill="hold" nodeType="afterGroup">
                            <p:stCondLst>
                              <p:cond delay="9000"/>
                            </p:stCondLst>
                            <p:childTnLst>
                              <p:par>
                                <p:cTn id="26" presetID="3" presetClass="entr" presetSubtype="10" fill="hold" grpId="0" nodeType="afterEffect">
                                  <p:stCondLst>
                                    <p:cond delay="1000"/>
                                  </p:stCondLst>
                                  <p:childTnLst>
                                    <p:set>
                                      <p:cBhvr>
                                        <p:cTn id="27" dur="1" fill="hold">
                                          <p:stCondLst>
                                            <p:cond delay="0"/>
                                          </p:stCondLst>
                                        </p:cTn>
                                        <p:tgtEl>
                                          <p:spTgt spid="10254"/>
                                        </p:tgtEl>
                                        <p:attrNameLst>
                                          <p:attrName>style.visibility</p:attrName>
                                        </p:attrNameLst>
                                      </p:cBhvr>
                                      <p:to>
                                        <p:strVal val="visible"/>
                                      </p:to>
                                    </p:set>
                                    <p:animEffect transition="in" filter="blinds(horizontal)">
                                      <p:cBhvr>
                                        <p:cTn id="28" dur="500"/>
                                        <p:tgtEl>
                                          <p:spTgt spid="10254"/>
                                        </p:tgtEl>
                                      </p:cBhvr>
                                    </p:animEffect>
                                  </p:childTnLst>
                                </p:cTn>
                              </p:par>
                            </p:childTnLst>
                          </p:cTn>
                        </p:par>
                        <p:par>
                          <p:cTn id="29" fill="hold" nodeType="afterGroup">
                            <p:stCondLst>
                              <p:cond delay="10500"/>
                            </p:stCondLst>
                            <p:childTnLst>
                              <p:par>
                                <p:cTn id="30" presetID="9" presetClass="entr" presetSubtype="0" fill="hold" nodeType="afterEffect">
                                  <p:stCondLst>
                                    <p:cond delay="1100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par>
                          <p:cTn id="33" fill="hold" nodeType="afterGroup">
                            <p:stCondLst>
                              <p:cond delay="22000"/>
                            </p:stCondLst>
                            <p:childTnLst>
                              <p:par>
                                <p:cTn id="34" presetID="17" presetClass="entr" presetSubtype="1" fill="hold" nodeType="afterEffect">
                                  <p:stCondLst>
                                    <p:cond delay="2000"/>
                                  </p:stCondLst>
                                  <p:childTnLst>
                                    <p:set>
                                      <p:cBhvr>
                                        <p:cTn id="35" dur="1" fill="hold">
                                          <p:stCondLst>
                                            <p:cond delay="0"/>
                                          </p:stCondLst>
                                        </p:cTn>
                                        <p:tgtEl>
                                          <p:spTgt spid="10278"/>
                                        </p:tgtEl>
                                        <p:attrNameLst>
                                          <p:attrName>style.visibility</p:attrName>
                                        </p:attrNameLst>
                                      </p:cBhvr>
                                      <p:to>
                                        <p:strVal val="visible"/>
                                      </p:to>
                                    </p:set>
                                    <p:anim calcmode="lin" valueType="num">
                                      <p:cBhvr>
                                        <p:cTn id="36" dur="500" fill="hold"/>
                                        <p:tgtEl>
                                          <p:spTgt spid="10278"/>
                                        </p:tgtEl>
                                        <p:attrNameLst>
                                          <p:attrName>ppt_x</p:attrName>
                                        </p:attrNameLst>
                                      </p:cBhvr>
                                      <p:tavLst>
                                        <p:tav tm="0">
                                          <p:val>
                                            <p:strVal val="#ppt_x"/>
                                          </p:val>
                                        </p:tav>
                                        <p:tav tm="100000">
                                          <p:val>
                                            <p:strVal val="#ppt_x"/>
                                          </p:val>
                                        </p:tav>
                                      </p:tavLst>
                                    </p:anim>
                                    <p:anim calcmode="lin" valueType="num">
                                      <p:cBhvr>
                                        <p:cTn id="37" dur="500" fill="hold"/>
                                        <p:tgtEl>
                                          <p:spTgt spid="10278"/>
                                        </p:tgtEl>
                                        <p:attrNameLst>
                                          <p:attrName>ppt_y</p:attrName>
                                        </p:attrNameLst>
                                      </p:cBhvr>
                                      <p:tavLst>
                                        <p:tav tm="0">
                                          <p:val>
                                            <p:strVal val="#ppt_y-#ppt_h/2"/>
                                          </p:val>
                                        </p:tav>
                                        <p:tav tm="100000">
                                          <p:val>
                                            <p:strVal val="#ppt_y"/>
                                          </p:val>
                                        </p:tav>
                                      </p:tavLst>
                                    </p:anim>
                                    <p:anim calcmode="lin" valueType="num">
                                      <p:cBhvr>
                                        <p:cTn id="38" dur="500" fill="hold"/>
                                        <p:tgtEl>
                                          <p:spTgt spid="10278"/>
                                        </p:tgtEl>
                                        <p:attrNameLst>
                                          <p:attrName>ppt_w</p:attrName>
                                        </p:attrNameLst>
                                      </p:cBhvr>
                                      <p:tavLst>
                                        <p:tav tm="0">
                                          <p:val>
                                            <p:strVal val="#ppt_w"/>
                                          </p:val>
                                        </p:tav>
                                        <p:tav tm="100000">
                                          <p:val>
                                            <p:strVal val="#ppt_w"/>
                                          </p:val>
                                        </p:tav>
                                      </p:tavLst>
                                    </p:anim>
                                    <p:anim calcmode="lin" valueType="num">
                                      <p:cBhvr>
                                        <p:cTn id="39" dur="500" fill="hold"/>
                                        <p:tgtEl>
                                          <p:spTgt spid="10278"/>
                                        </p:tgtEl>
                                        <p:attrNameLst>
                                          <p:attrName>ppt_h</p:attrName>
                                        </p:attrNameLst>
                                      </p:cBhvr>
                                      <p:tavLst>
                                        <p:tav tm="0">
                                          <p:val>
                                            <p:fltVal val="0"/>
                                          </p:val>
                                        </p:tav>
                                        <p:tav tm="100000">
                                          <p:val>
                                            <p:strVal val="#ppt_h"/>
                                          </p:val>
                                        </p:tav>
                                      </p:tavLst>
                                    </p:anim>
                                  </p:childTnLst>
                                </p:cTn>
                              </p:par>
                            </p:childTnLst>
                          </p:cTn>
                        </p:par>
                        <p:par>
                          <p:cTn id="40" fill="hold" nodeType="afterGroup">
                            <p:stCondLst>
                              <p:cond delay="24500"/>
                            </p:stCondLst>
                            <p:childTnLst>
                              <p:par>
                                <p:cTn id="41" presetID="16" presetClass="entr" presetSubtype="26" fill="hold" grpId="0" nodeType="afterEffect">
                                  <p:stCondLst>
                                    <p:cond delay="1000"/>
                                  </p:stCondLst>
                                  <p:childTnLst>
                                    <p:set>
                                      <p:cBhvr>
                                        <p:cTn id="42" dur="1" fill="hold">
                                          <p:stCondLst>
                                            <p:cond delay="0"/>
                                          </p:stCondLst>
                                        </p:cTn>
                                        <p:tgtEl>
                                          <p:spTgt spid="10256"/>
                                        </p:tgtEl>
                                        <p:attrNameLst>
                                          <p:attrName>style.visibility</p:attrName>
                                        </p:attrNameLst>
                                      </p:cBhvr>
                                      <p:to>
                                        <p:strVal val="visible"/>
                                      </p:to>
                                    </p:set>
                                    <p:animEffect transition="in" filter="barn(inHorizontal)">
                                      <p:cBhvr>
                                        <p:cTn id="43" dur="500"/>
                                        <p:tgtEl>
                                          <p:spTgt spid="10256"/>
                                        </p:tgtEl>
                                      </p:cBhvr>
                                    </p:animEffect>
                                  </p:childTnLst>
                                </p:cTn>
                              </p:par>
                            </p:childTnLst>
                          </p:cTn>
                        </p:par>
                        <p:par>
                          <p:cTn id="44" fill="hold" nodeType="afterGroup">
                            <p:stCondLst>
                              <p:cond delay="26000"/>
                            </p:stCondLst>
                            <p:childTnLst>
                              <p:par>
                                <p:cTn id="45" presetID="9" presetClass="entr" presetSubtype="0" fill="hold" nodeType="afterEffect">
                                  <p:stCondLst>
                                    <p:cond delay="8000"/>
                                  </p:stCondLst>
                                  <p:childTnLst>
                                    <p:set>
                                      <p:cBhvr>
                                        <p:cTn id="46" dur="1" fill="hold">
                                          <p:stCondLst>
                                            <p:cond delay="0"/>
                                          </p:stCondLst>
                                        </p:cTn>
                                        <p:tgtEl>
                                          <p:spTgt spid="5"/>
                                        </p:tgtEl>
                                        <p:attrNameLst>
                                          <p:attrName>style.visibility</p:attrName>
                                        </p:attrNameLst>
                                      </p:cBhvr>
                                      <p:to>
                                        <p:strVal val="visible"/>
                                      </p:to>
                                    </p:set>
                                    <p:animEffect transition="in" filter="dissolve">
                                      <p:cBhvr>
                                        <p:cTn id="47" dur="500"/>
                                        <p:tgtEl>
                                          <p:spTgt spid="5"/>
                                        </p:tgtEl>
                                      </p:cBhvr>
                                    </p:animEffect>
                                  </p:childTnLst>
                                </p:cTn>
                              </p:par>
                            </p:childTnLst>
                          </p:cTn>
                        </p:par>
                        <p:par>
                          <p:cTn id="48" fill="hold" nodeType="afterGroup">
                            <p:stCondLst>
                              <p:cond delay="34500"/>
                            </p:stCondLst>
                            <p:childTnLst>
                              <p:par>
                                <p:cTn id="49" presetID="17" presetClass="entr" presetSubtype="1" fill="hold" nodeType="afterEffect">
                                  <p:stCondLst>
                                    <p:cond delay="2000"/>
                                  </p:stCondLst>
                                  <p:childTnLst>
                                    <p:set>
                                      <p:cBhvr>
                                        <p:cTn id="50" dur="1" fill="hold">
                                          <p:stCondLst>
                                            <p:cond delay="0"/>
                                          </p:stCondLst>
                                        </p:cTn>
                                        <p:tgtEl>
                                          <p:spTgt spid="10280"/>
                                        </p:tgtEl>
                                        <p:attrNameLst>
                                          <p:attrName>style.visibility</p:attrName>
                                        </p:attrNameLst>
                                      </p:cBhvr>
                                      <p:to>
                                        <p:strVal val="visible"/>
                                      </p:to>
                                    </p:set>
                                    <p:anim calcmode="lin" valueType="num">
                                      <p:cBhvr>
                                        <p:cTn id="51" dur="500" fill="hold"/>
                                        <p:tgtEl>
                                          <p:spTgt spid="10280"/>
                                        </p:tgtEl>
                                        <p:attrNameLst>
                                          <p:attrName>ppt_x</p:attrName>
                                        </p:attrNameLst>
                                      </p:cBhvr>
                                      <p:tavLst>
                                        <p:tav tm="0">
                                          <p:val>
                                            <p:strVal val="#ppt_x"/>
                                          </p:val>
                                        </p:tav>
                                        <p:tav tm="100000">
                                          <p:val>
                                            <p:strVal val="#ppt_x"/>
                                          </p:val>
                                        </p:tav>
                                      </p:tavLst>
                                    </p:anim>
                                    <p:anim calcmode="lin" valueType="num">
                                      <p:cBhvr>
                                        <p:cTn id="52" dur="500" fill="hold"/>
                                        <p:tgtEl>
                                          <p:spTgt spid="10280"/>
                                        </p:tgtEl>
                                        <p:attrNameLst>
                                          <p:attrName>ppt_y</p:attrName>
                                        </p:attrNameLst>
                                      </p:cBhvr>
                                      <p:tavLst>
                                        <p:tav tm="0">
                                          <p:val>
                                            <p:strVal val="#ppt_y-#ppt_h/2"/>
                                          </p:val>
                                        </p:tav>
                                        <p:tav tm="100000">
                                          <p:val>
                                            <p:strVal val="#ppt_y"/>
                                          </p:val>
                                        </p:tav>
                                      </p:tavLst>
                                    </p:anim>
                                    <p:anim calcmode="lin" valueType="num">
                                      <p:cBhvr>
                                        <p:cTn id="53" dur="500" fill="hold"/>
                                        <p:tgtEl>
                                          <p:spTgt spid="10280"/>
                                        </p:tgtEl>
                                        <p:attrNameLst>
                                          <p:attrName>ppt_w</p:attrName>
                                        </p:attrNameLst>
                                      </p:cBhvr>
                                      <p:tavLst>
                                        <p:tav tm="0">
                                          <p:val>
                                            <p:strVal val="#ppt_w"/>
                                          </p:val>
                                        </p:tav>
                                        <p:tav tm="100000">
                                          <p:val>
                                            <p:strVal val="#ppt_w"/>
                                          </p:val>
                                        </p:tav>
                                      </p:tavLst>
                                    </p:anim>
                                    <p:anim calcmode="lin" valueType="num">
                                      <p:cBhvr>
                                        <p:cTn id="54" dur="500" fill="hold"/>
                                        <p:tgtEl>
                                          <p:spTgt spid="10280"/>
                                        </p:tgtEl>
                                        <p:attrNameLst>
                                          <p:attrName>ppt_h</p:attrName>
                                        </p:attrNameLst>
                                      </p:cBhvr>
                                      <p:tavLst>
                                        <p:tav tm="0">
                                          <p:val>
                                            <p:fltVal val="0"/>
                                          </p:val>
                                        </p:tav>
                                        <p:tav tm="100000">
                                          <p:val>
                                            <p:strVal val="#ppt_h"/>
                                          </p:val>
                                        </p:tav>
                                      </p:tavLst>
                                    </p:anim>
                                  </p:childTnLst>
                                </p:cTn>
                              </p:par>
                            </p:childTnLst>
                          </p:cTn>
                        </p:par>
                        <p:par>
                          <p:cTn id="55" fill="hold" nodeType="afterGroup">
                            <p:stCondLst>
                              <p:cond delay="37000"/>
                            </p:stCondLst>
                            <p:childTnLst>
                              <p:par>
                                <p:cTn id="56" presetID="4" presetClass="entr" presetSubtype="16" fill="hold" grpId="0" nodeType="afterEffect">
                                  <p:stCondLst>
                                    <p:cond delay="1000"/>
                                  </p:stCondLst>
                                  <p:childTnLst>
                                    <p:set>
                                      <p:cBhvr>
                                        <p:cTn id="57" dur="1" fill="hold">
                                          <p:stCondLst>
                                            <p:cond delay="0"/>
                                          </p:stCondLst>
                                        </p:cTn>
                                        <p:tgtEl>
                                          <p:spTgt spid="10264"/>
                                        </p:tgtEl>
                                        <p:attrNameLst>
                                          <p:attrName>style.visibility</p:attrName>
                                        </p:attrNameLst>
                                      </p:cBhvr>
                                      <p:to>
                                        <p:strVal val="visible"/>
                                      </p:to>
                                    </p:set>
                                    <p:animEffect transition="in" filter="box(in)">
                                      <p:cBhvr>
                                        <p:cTn id="58" dur="500"/>
                                        <p:tgtEl>
                                          <p:spTgt spid="102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3" grpId="0" autoUpdateAnimBg="0"/>
      <p:bldP spid="10254" grpId="0" animBg="1" autoUpdateAnimBg="0"/>
      <p:bldP spid="10256" grpId="0" animBg="1" autoUpdateAnimBg="0"/>
      <p:bldP spid="10264" grpId="0" animBg="1" autoUpdateAnimBg="0"/>
      <p:bldP spid="1026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3847" y="600075"/>
            <a:ext cx="5469255" cy="3655103"/>
          </a:xfrm>
          <a:solidFill>
            <a:schemeClr val="accent3">
              <a:lumMod val="20000"/>
              <a:lumOff val="80000"/>
            </a:schemeClr>
          </a:solidFill>
        </p:spPr>
        <p:txBody>
          <a:bodyPr/>
          <a:lstStyle/>
          <a:p>
            <a:pPr>
              <a:lnSpc>
                <a:spcPct val="150000"/>
              </a:lnSpc>
            </a:pPr>
            <a:r>
              <a:rPr lang="en-US" sz="1600" b="1" dirty="0" smtClean="0">
                <a:solidFill>
                  <a:srgbClr val="0070C0"/>
                </a:solidFill>
              </a:rPr>
              <a:t>The </a:t>
            </a:r>
            <a:r>
              <a:rPr lang="en-US" sz="1600" b="1" dirty="0">
                <a:solidFill>
                  <a:srgbClr val="0070C0"/>
                </a:solidFill>
              </a:rPr>
              <a:t>second major issue facing Metropolitan City is traffic congestion. </a:t>
            </a:r>
            <a:r>
              <a:rPr lang="en-US" sz="1600" dirty="0"/>
              <a:t>With so many people trying to navigate through the city, the streets are constantly crowded, especially during peak hours. The downtown area, in particular, is plagued by frequent traffic jams that cause long delays. This congestion not only increases commute times but also leads to elevated levels of air pollution. Many residents find themselves spending hours stuck in traffic each day, which takes a toll on their productivity and quality of life. </a:t>
            </a:r>
            <a:r>
              <a:rPr lang="en-US" sz="1600" dirty="0">
                <a:solidFill>
                  <a:srgbClr val="C00000"/>
                </a:solidFill>
              </a:rPr>
              <a:t>The current traffic situation also poses safety risks, as frustrated drivers may take risky actions to bypass the gridlock.</a:t>
            </a:r>
          </a:p>
        </p:txBody>
      </p:sp>
      <p:sp>
        <p:nvSpPr>
          <p:cNvPr id="4" name="Text Box 13"/>
          <p:cNvSpPr txBox="1">
            <a:spLocks noGrp="1" noChangeArrowheads="1"/>
          </p:cNvSpPr>
          <p:nvPr>
            <p:ph type="title"/>
          </p:nvPr>
        </p:nvSpPr>
        <p:spPr bwMode="auto">
          <a:xfrm>
            <a:off x="303847" y="182118"/>
            <a:ext cx="5469255" cy="326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2124" b="1" dirty="0">
                <a:latin typeface="Verdana" panose="020B0604030504040204" pitchFamily="34" charset="0"/>
              </a:rPr>
              <a:t>Body </a:t>
            </a:r>
            <a:r>
              <a:rPr lang="en-US" altLang="en-US" sz="2124" b="1" dirty="0" smtClean="0">
                <a:latin typeface="Verdana" panose="020B0604030504040204" pitchFamily="34" charset="0"/>
              </a:rPr>
              <a:t>Paragraph 2</a:t>
            </a:r>
            <a:endParaRPr lang="en-US" altLang="en-US" sz="2124" dirty="0">
              <a:latin typeface="Verdana" panose="020B0604030504040204" pitchFamily="34" charset="0"/>
            </a:endParaRPr>
          </a:p>
        </p:txBody>
      </p:sp>
    </p:spTree>
    <p:extLst>
      <p:ext uri="{BB962C8B-B14F-4D97-AF65-F5344CB8AC3E}">
        <p14:creationId xmlns:p14="http://schemas.microsoft.com/office/powerpoint/2010/main" val="476545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847" y="182118"/>
            <a:ext cx="5469255" cy="276999"/>
          </a:xfrm>
        </p:spPr>
        <p:txBody>
          <a:bodyPr/>
          <a:lstStyle/>
          <a:p>
            <a:pPr algn="ctr"/>
            <a:r>
              <a:rPr lang="en-US" altLang="en-US" b="1" dirty="0">
                <a:latin typeface="Verdana" panose="020B0604030504040204" pitchFamily="34" charset="0"/>
              </a:rPr>
              <a:t>Body </a:t>
            </a:r>
            <a:r>
              <a:rPr lang="en-US" altLang="en-US" b="1" dirty="0" smtClean="0">
                <a:latin typeface="Verdana" panose="020B0604030504040204" pitchFamily="34" charset="0"/>
              </a:rPr>
              <a:t>Paragraph 3</a:t>
            </a:r>
            <a:endParaRPr lang="en-US" dirty="0"/>
          </a:p>
        </p:txBody>
      </p:sp>
      <p:sp>
        <p:nvSpPr>
          <p:cNvPr id="3" name="Text Placeholder 2"/>
          <p:cNvSpPr>
            <a:spLocks noGrp="1"/>
          </p:cNvSpPr>
          <p:nvPr>
            <p:ph type="body" idx="1"/>
          </p:nvPr>
        </p:nvSpPr>
        <p:spPr>
          <a:xfrm>
            <a:off x="303846" y="600075"/>
            <a:ext cx="5469255" cy="3426707"/>
          </a:xfrm>
          <a:solidFill>
            <a:schemeClr val="accent3">
              <a:lumMod val="20000"/>
              <a:lumOff val="80000"/>
            </a:schemeClr>
          </a:solidFill>
        </p:spPr>
        <p:txBody>
          <a:bodyPr/>
          <a:lstStyle/>
          <a:p>
            <a:pPr>
              <a:lnSpc>
                <a:spcPct val="150000"/>
              </a:lnSpc>
            </a:pPr>
            <a:r>
              <a:rPr lang="en-US" sz="1500" dirty="0">
                <a:solidFill>
                  <a:srgbClr val="0070C0"/>
                </a:solidFill>
              </a:rPr>
              <a:t>Another pressing problem is the high cost of housing in Metropolitan City. </a:t>
            </a:r>
            <a:r>
              <a:rPr lang="en-US" sz="1500" dirty="0"/>
              <a:t>As the city grows in popularity, housing prices have soared, making it difficult for many residents to afford a decent place to live. Rents are especially high, with many families forced to live in cramped or substandard housing due to the expense. This shortage of affordable housing has led to an increased homeless population and has driven some residents to seek accommodations far from the city center, adding to the transportation and congestion issues. </a:t>
            </a:r>
            <a:r>
              <a:rPr lang="en-US" sz="1500" dirty="0">
                <a:solidFill>
                  <a:srgbClr val="C00000"/>
                </a:solidFill>
              </a:rPr>
              <a:t>Without intervention, the cost of living will continue to push out lower-income residents and harm the city's diversity and vibrancy.</a:t>
            </a:r>
          </a:p>
        </p:txBody>
      </p:sp>
    </p:spTree>
    <p:extLst>
      <p:ext uri="{BB962C8B-B14F-4D97-AF65-F5344CB8AC3E}">
        <p14:creationId xmlns:p14="http://schemas.microsoft.com/office/powerpoint/2010/main" val="41909759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72" name="Rectangle 8"/>
          <p:cNvSpPr>
            <a:spLocks noGrp="1" noChangeArrowheads="1"/>
          </p:cNvSpPr>
          <p:nvPr>
            <p:ph type="title"/>
          </p:nvPr>
        </p:nvSpPr>
        <p:spPr>
          <a:xfrm>
            <a:off x="354118" y="161251"/>
            <a:ext cx="5160010" cy="490455"/>
          </a:xfrm>
        </p:spPr>
        <p:txBody>
          <a:bodyPr/>
          <a:lstStyle/>
          <a:p>
            <a:pPr algn="ctr" eaLnBrk="1" hangingPunct="1">
              <a:defRPr/>
            </a:pPr>
            <a:r>
              <a:rPr lang="en-US" sz="3187" b="1" u="sng">
                <a:effectLst>
                  <a:outerShdw blurRad="38100" dist="38100" dir="2700000" algn="tl">
                    <a:srgbClr val="C0C0C0"/>
                  </a:outerShdw>
                </a:effectLst>
              </a:rPr>
              <a:t>Example</a:t>
            </a:r>
          </a:p>
        </p:txBody>
      </p:sp>
      <p:pic>
        <p:nvPicPr>
          <p:cNvPr id="17411" name="Picture 9" descr="C:\WINDOWS\Application Data\Microsoft\Media Catalog\Downloaded Clips\cl5d\j0234083.wm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01185" y="151765"/>
            <a:ext cx="1457577" cy="72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4" name="Text Box 10"/>
          <p:cNvSpPr txBox="1">
            <a:spLocks noChangeArrowheads="1"/>
          </p:cNvSpPr>
          <p:nvPr/>
        </p:nvSpPr>
        <p:spPr bwMode="auto">
          <a:xfrm>
            <a:off x="101177" y="607060"/>
            <a:ext cx="5564717" cy="419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2124" b="1">
                <a:latin typeface="Verdana" panose="020B0604030504040204" pitchFamily="34" charset="0"/>
              </a:rPr>
              <a:t>Conclusion</a:t>
            </a:r>
            <a:endParaRPr lang="en-US" altLang="en-US" sz="2124">
              <a:latin typeface="Verdana" panose="020B0604030504040204" pitchFamily="34" charset="0"/>
            </a:endParaRPr>
          </a:p>
        </p:txBody>
      </p:sp>
      <p:sp>
        <p:nvSpPr>
          <p:cNvPr id="11275" name="Text Box 11"/>
          <p:cNvSpPr txBox="1">
            <a:spLocks noChangeArrowheads="1"/>
          </p:cNvSpPr>
          <p:nvPr/>
        </p:nvSpPr>
        <p:spPr bwMode="auto">
          <a:xfrm>
            <a:off x="1511300" y="1299265"/>
            <a:ext cx="2327063"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a:solidFill>
                  <a:schemeClr val="tx2"/>
                </a:solidFill>
                <a:latin typeface="Verdana" panose="020B0604030504040204" pitchFamily="34" charset="0"/>
              </a:rPr>
              <a:t>Summary of Main Ideas</a:t>
            </a:r>
          </a:p>
        </p:txBody>
      </p:sp>
      <p:sp>
        <p:nvSpPr>
          <p:cNvPr id="11276" name="Text Box 12"/>
          <p:cNvSpPr txBox="1">
            <a:spLocks noChangeArrowheads="1"/>
          </p:cNvSpPr>
          <p:nvPr/>
        </p:nvSpPr>
        <p:spPr bwMode="auto">
          <a:xfrm>
            <a:off x="1359428" y="3554381"/>
            <a:ext cx="1871768" cy="255776"/>
          </a:xfrm>
          <a:prstGeom prst="rect">
            <a:avLst/>
          </a:prstGeom>
          <a:solidFill>
            <a:schemeClr val="accent1"/>
          </a:solidFill>
          <a:ln w="28575">
            <a:solidFill>
              <a:schemeClr val="tx2"/>
            </a:solidFill>
            <a:miter lim="800000"/>
            <a:headEnd/>
            <a:tailEnd/>
          </a:ln>
        </p:spPr>
        <p:txBody>
          <a:bodyPr>
            <a:spAutoFit/>
          </a:bodyP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algn="ctr" eaLnBrk="1" hangingPunct="1">
              <a:spcBef>
                <a:spcPct val="50000"/>
              </a:spcBef>
              <a:buClrTx/>
              <a:buFontTx/>
              <a:buNone/>
            </a:pPr>
            <a:r>
              <a:rPr lang="en-US" altLang="en-US" sz="1062" b="1">
                <a:solidFill>
                  <a:schemeClr val="folHlink"/>
                </a:solidFill>
                <a:latin typeface="Verdana" panose="020B0604030504040204" pitchFamily="34" charset="0"/>
              </a:rPr>
              <a:t>Prediction</a:t>
            </a:r>
          </a:p>
        </p:txBody>
      </p:sp>
      <p:grpSp>
        <p:nvGrpSpPr>
          <p:cNvPr id="2" name="Group 30"/>
          <p:cNvGrpSpPr>
            <a:grpSpLocks/>
          </p:cNvGrpSpPr>
          <p:nvPr/>
        </p:nvGrpSpPr>
        <p:grpSpPr bwMode="auto">
          <a:xfrm>
            <a:off x="227647" y="1886960"/>
            <a:ext cx="5412952" cy="607060"/>
            <a:chOff x="432" y="1776"/>
            <a:chExt cx="5136" cy="576"/>
          </a:xfrm>
        </p:grpSpPr>
        <p:sp>
          <p:nvSpPr>
            <p:cNvPr id="17423" name="Rectangle 28"/>
            <p:cNvSpPr>
              <a:spLocks noChangeArrowheads="1"/>
            </p:cNvSpPr>
            <p:nvPr/>
          </p:nvSpPr>
          <p:spPr bwMode="auto">
            <a:xfrm>
              <a:off x="432" y="1776"/>
              <a:ext cx="5136" cy="384"/>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7424" name="Rectangle 29"/>
            <p:cNvSpPr>
              <a:spLocks noChangeArrowheads="1"/>
            </p:cNvSpPr>
            <p:nvPr/>
          </p:nvSpPr>
          <p:spPr bwMode="auto">
            <a:xfrm>
              <a:off x="432" y="2160"/>
              <a:ext cx="4032" cy="192"/>
            </a:xfrm>
            <a:prstGeom prst="rect">
              <a:avLst/>
            </a:prstGeom>
            <a:solidFill>
              <a:srgbClr val="99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grpSp>
        <p:nvGrpSpPr>
          <p:cNvPr id="3" name="Group 34"/>
          <p:cNvGrpSpPr>
            <a:grpSpLocks/>
          </p:cNvGrpSpPr>
          <p:nvPr/>
        </p:nvGrpSpPr>
        <p:grpSpPr bwMode="auto">
          <a:xfrm>
            <a:off x="227647" y="2291667"/>
            <a:ext cx="5412952" cy="758825"/>
            <a:chOff x="432" y="2160"/>
            <a:chExt cx="5136" cy="720"/>
          </a:xfrm>
        </p:grpSpPr>
        <p:sp>
          <p:nvSpPr>
            <p:cNvPr id="17420" name="Rectangle 31"/>
            <p:cNvSpPr>
              <a:spLocks noChangeArrowheads="1"/>
            </p:cNvSpPr>
            <p:nvPr/>
          </p:nvSpPr>
          <p:spPr bwMode="auto">
            <a:xfrm>
              <a:off x="4464" y="2160"/>
              <a:ext cx="1104"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7421" name="Rectangle 32"/>
            <p:cNvSpPr>
              <a:spLocks noChangeArrowheads="1"/>
            </p:cNvSpPr>
            <p:nvPr/>
          </p:nvSpPr>
          <p:spPr bwMode="auto">
            <a:xfrm>
              <a:off x="432" y="2352"/>
              <a:ext cx="5136" cy="336"/>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sp>
          <p:nvSpPr>
            <p:cNvPr id="17422" name="Rectangle 33"/>
            <p:cNvSpPr>
              <a:spLocks noChangeArrowheads="1"/>
            </p:cNvSpPr>
            <p:nvPr/>
          </p:nvSpPr>
          <p:spPr bwMode="auto">
            <a:xfrm>
              <a:off x="432" y="2688"/>
              <a:ext cx="1584" cy="192"/>
            </a:xfrm>
            <a:prstGeom prst="rect">
              <a:avLst/>
            </a:prstGeom>
            <a:solidFill>
              <a:srgbClr val="FFFF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spcBef>
                  <a:spcPct val="0"/>
                </a:spcBef>
                <a:buClrTx/>
                <a:buFontTx/>
                <a:buNone/>
              </a:pPr>
              <a:endParaRPr lang="en-US" altLang="en-US" sz="1593">
                <a:latin typeface="Verdana" panose="020B0604030504040204" pitchFamily="34" charset="0"/>
              </a:endParaRPr>
            </a:p>
          </p:txBody>
        </p:sp>
      </p:grpSp>
      <p:sp>
        <p:nvSpPr>
          <p:cNvPr id="11290" name="Rectangle 26"/>
          <p:cNvSpPr>
            <a:spLocks noChangeArrowheads="1"/>
          </p:cNvSpPr>
          <p:nvPr/>
        </p:nvSpPr>
        <p:spPr bwMode="auto">
          <a:xfrm>
            <a:off x="227646" y="1821180"/>
            <a:ext cx="5550853" cy="1467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Font typeface="Wingdings" panose="05000000000000000000" pitchFamily="2" charset="2"/>
              <a:buChar char="l"/>
              <a:defRPr sz="3200">
                <a:solidFill>
                  <a:schemeClr val="tx1"/>
                </a:solidFill>
                <a:latin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700">
                <a:solidFill>
                  <a:schemeClr val="tx1"/>
                </a:solidFill>
                <a:latin typeface="Arial" panose="020B0604020202020204" pitchFamily="34" charset="0"/>
              </a:defRPr>
            </a:lvl2pPr>
            <a:lvl3pPr marL="1143000" indent="-228600">
              <a:spcBef>
                <a:spcPct val="20000"/>
              </a:spcBef>
              <a:buClr>
                <a:schemeClr val="accent1"/>
              </a:buClr>
              <a:buFont typeface="Wingdings" panose="05000000000000000000" pitchFamily="2" charset="2"/>
              <a:buChar char="l"/>
              <a:defRPr sz="2300">
                <a:solidFill>
                  <a:schemeClr val="tx1"/>
                </a:solidFill>
                <a:latin typeface="Arial" panose="020B0604020202020204" pitchFamily="34" charset="0"/>
              </a:defRPr>
            </a:lvl3pPr>
            <a:lvl4pPr marL="1600200" indent="-228600">
              <a:spcBef>
                <a:spcPct val="20000"/>
              </a:spcBef>
              <a:buClr>
                <a:schemeClr val="accent1"/>
              </a:buClr>
              <a:buChar char="•"/>
              <a:defRPr sz="2000">
                <a:solidFill>
                  <a:schemeClr val="tx1"/>
                </a:solidFill>
                <a:latin typeface="Arial" panose="020B0604020202020204" pitchFamily="34" charset="0"/>
              </a:defRPr>
            </a:lvl4pPr>
            <a:lvl5pPr marL="2057400" indent="-228600">
              <a:spcBef>
                <a:spcPct val="20000"/>
              </a:spcBef>
              <a:buClr>
                <a:schemeClr val="accent1"/>
              </a:buClr>
              <a:buFont typeface="Wingdings" panose="05000000000000000000" pitchFamily="2" charset="2"/>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Font typeface="Wingdings" panose="05000000000000000000" pitchFamily="2" charset="2"/>
              <a:buChar char=""/>
              <a:defRPr sz="2000">
                <a:solidFill>
                  <a:schemeClr val="tx1"/>
                </a:solidFill>
                <a:latin typeface="Arial" panose="020B0604020202020204" pitchFamily="34" charset="0"/>
              </a:defRPr>
            </a:lvl9pPr>
          </a:lstStyle>
          <a:p>
            <a:pPr eaLnBrk="1" hangingPunct="1">
              <a:buClr>
                <a:schemeClr val="folHlink"/>
              </a:buClr>
              <a:buSzPct val="75000"/>
              <a:buFont typeface="Wingdings" panose="05000000000000000000" pitchFamily="2" charset="2"/>
              <a:buNone/>
            </a:pPr>
            <a:r>
              <a:rPr lang="en-US" altLang="en-US" sz="1062" dirty="0" smtClean="0">
                <a:solidFill>
                  <a:schemeClr val="tx2"/>
                </a:solidFill>
                <a:latin typeface="Verdana" panose="020B0604030504040204" pitchFamily="34" charset="0"/>
              </a:rPr>
              <a:t>“</a:t>
            </a:r>
            <a:r>
              <a:rPr lang="en-US" altLang="en-US" sz="1062" dirty="0">
                <a:solidFill>
                  <a:schemeClr val="tx2"/>
                </a:solidFill>
                <a:latin typeface="Verdana" panose="020B0604030504040204" pitchFamily="34" charset="0"/>
              </a:rPr>
              <a:t>In conclusion, Metropolitan City must improve its public transit system,</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clear up the massive traffic jams caused by slow-moving traffic in the</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downtown areas, and keep rentals down to affordable levels.  In other words,</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Metropolitan City must improve its image, or it will soon become just another</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mediocre city due to the lack of administrative responsibility to solve these</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unfortunate problems”</a:t>
            </a:r>
          </a:p>
          <a:p>
            <a:pPr eaLnBrk="1" hangingPunct="1">
              <a:buClr>
                <a:schemeClr val="folHlink"/>
              </a:buClr>
              <a:buSzPct val="75000"/>
              <a:buFont typeface="Wingdings" panose="05000000000000000000" pitchFamily="2" charset="2"/>
              <a:buNone/>
            </a:pPr>
            <a:r>
              <a:rPr lang="en-US" altLang="en-US" sz="1062" dirty="0">
                <a:solidFill>
                  <a:schemeClr val="tx2"/>
                </a:solidFill>
                <a:latin typeface="Verdana" panose="020B0604030504040204" pitchFamily="34" charset="0"/>
              </a:rPr>
              <a:t>(Hogue, A. &amp; </a:t>
            </a:r>
            <a:r>
              <a:rPr lang="en-US" altLang="en-US" sz="1062" dirty="0" err="1">
                <a:solidFill>
                  <a:schemeClr val="tx2"/>
                </a:solidFill>
                <a:latin typeface="Verdana" panose="020B0604030504040204" pitchFamily="34" charset="0"/>
              </a:rPr>
              <a:t>Oshima</a:t>
            </a:r>
            <a:r>
              <a:rPr lang="en-US" altLang="en-US" sz="1062" dirty="0">
                <a:solidFill>
                  <a:schemeClr val="tx2"/>
                </a:solidFill>
                <a:latin typeface="Verdana" panose="020B0604030504040204" pitchFamily="34" charset="0"/>
              </a:rPr>
              <a:t>, A., 1991, p. 79).</a:t>
            </a:r>
          </a:p>
        </p:txBody>
      </p:sp>
      <p:sp>
        <p:nvSpPr>
          <p:cNvPr id="11301" name="Freeform 37"/>
          <p:cNvSpPr>
            <a:spLocks/>
          </p:cNvSpPr>
          <p:nvPr/>
        </p:nvSpPr>
        <p:spPr bwMode="auto">
          <a:xfrm>
            <a:off x="3838363" y="1472097"/>
            <a:ext cx="562822" cy="355932"/>
          </a:xfrm>
          <a:custGeom>
            <a:avLst/>
            <a:gdLst>
              <a:gd name="T0" fmla="*/ 2147483646 w 552"/>
              <a:gd name="T1" fmla="*/ 2147483646 h 288"/>
              <a:gd name="T2" fmla="*/ 2147483646 w 552"/>
              <a:gd name="T3" fmla="*/ 2147483646 h 288"/>
              <a:gd name="T4" fmla="*/ 0 w 552"/>
              <a:gd name="T5" fmla="*/ 0 h 288"/>
              <a:gd name="T6" fmla="*/ 0 60000 65536"/>
              <a:gd name="T7" fmla="*/ 0 60000 65536"/>
              <a:gd name="T8" fmla="*/ 0 60000 65536"/>
              <a:gd name="T9" fmla="*/ 0 w 552"/>
              <a:gd name="T10" fmla="*/ 0 h 288"/>
              <a:gd name="T11" fmla="*/ 552 w 552"/>
              <a:gd name="T12" fmla="*/ 288 h 288"/>
            </a:gdLst>
            <a:ahLst/>
            <a:cxnLst>
              <a:cxn ang="T6">
                <a:pos x="T0" y="T1"/>
              </a:cxn>
              <a:cxn ang="T7">
                <a:pos x="T2" y="T3"/>
              </a:cxn>
              <a:cxn ang="T8">
                <a:pos x="T4" y="T5"/>
              </a:cxn>
            </a:cxnLst>
            <a:rect l="T9" t="T10" r="T11" b="T12"/>
            <a:pathLst>
              <a:path w="552" h="288">
                <a:moveTo>
                  <a:pt x="432" y="288"/>
                </a:moveTo>
                <a:cubicBezTo>
                  <a:pt x="492" y="192"/>
                  <a:pt x="552" y="96"/>
                  <a:pt x="480" y="48"/>
                </a:cubicBezTo>
                <a:cubicBezTo>
                  <a:pt x="408" y="0"/>
                  <a:pt x="80" y="8"/>
                  <a:pt x="0" y="0"/>
                </a:cubicBezTo>
              </a:path>
            </a:pathLst>
          </a:custGeom>
          <a:noFill/>
          <a:ln w="57150" cap="flat" cmpd="sng">
            <a:solidFill>
              <a:schemeClr val="tx2"/>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
        <p:nvSpPr>
          <p:cNvPr id="11302" name="Freeform 38"/>
          <p:cNvSpPr>
            <a:spLocks/>
          </p:cNvSpPr>
          <p:nvPr/>
        </p:nvSpPr>
        <p:spPr bwMode="auto">
          <a:xfrm>
            <a:off x="3340100" y="2897009"/>
            <a:ext cx="1686278" cy="795940"/>
          </a:xfrm>
          <a:custGeom>
            <a:avLst/>
            <a:gdLst>
              <a:gd name="T0" fmla="*/ 2147483646 w 1600"/>
              <a:gd name="T1" fmla="*/ 0 h 672"/>
              <a:gd name="T2" fmla="*/ 2147483646 w 1600"/>
              <a:gd name="T3" fmla="*/ 2147483646 h 672"/>
              <a:gd name="T4" fmla="*/ 0 w 1600"/>
              <a:gd name="T5" fmla="*/ 2147483646 h 672"/>
              <a:gd name="T6" fmla="*/ 0 60000 65536"/>
              <a:gd name="T7" fmla="*/ 0 60000 65536"/>
              <a:gd name="T8" fmla="*/ 0 60000 65536"/>
              <a:gd name="T9" fmla="*/ 0 w 1600"/>
              <a:gd name="T10" fmla="*/ 0 h 672"/>
              <a:gd name="T11" fmla="*/ 1600 w 1600"/>
              <a:gd name="T12" fmla="*/ 672 h 672"/>
            </a:gdLst>
            <a:ahLst/>
            <a:cxnLst>
              <a:cxn ang="T6">
                <a:pos x="T0" y="T1"/>
              </a:cxn>
              <a:cxn ang="T7">
                <a:pos x="T2" y="T3"/>
              </a:cxn>
              <a:cxn ang="T8">
                <a:pos x="T4" y="T5"/>
              </a:cxn>
            </a:cxnLst>
            <a:rect l="T9" t="T10" r="T11" b="T12"/>
            <a:pathLst>
              <a:path w="1600" h="672">
                <a:moveTo>
                  <a:pt x="1536" y="0"/>
                </a:moveTo>
                <a:cubicBezTo>
                  <a:pt x="1568" y="184"/>
                  <a:pt x="1600" y="368"/>
                  <a:pt x="1344" y="480"/>
                </a:cubicBezTo>
                <a:cubicBezTo>
                  <a:pt x="1088" y="592"/>
                  <a:pt x="224" y="640"/>
                  <a:pt x="0" y="672"/>
                </a:cubicBezTo>
              </a:path>
            </a:pathLst>
          </a:custGeom>
          <a:noFill/>
          <a:ln w="57150" cap="flat" cmpd="sng">
            <a:solidFill>
              <a:schemeClr val="folHlink"/>
            </a:solidFill>
            <a:prstDash val="solid"/>
            <a:miter lim="800000"/>
            <a:headEnd type="none" w="med" len="med"/>
            <a:tailEnd type="triangle" w="med" len="med"/>
          </a:ln>
          <a:extLst>
            <a:ext uri="{909E8E84-426E-40DD-AFC4-6F175D3DCCD1}">
              <a14:hiddenFill xmlns:a14="http://schemas.microsoft.com/office/drawing/2010/main">
                <a:solidFill>
                  <a:srgbClr val="FFFFFF"/>
                </a:solidFill>
              </a14:hiddenFill>
            </a:ext>
          </a:extLst>
        </p:spPr>
        <p:txBody>
          <a:bodyPr wrap="none"/>
          <a:lstStyle/>
          <a:p>
            <a:endParaRPr lang="en-US" sz="1195"/>
          </a:p>
        </p:txBody>
      </p:sp>
    </p:spTree>
    <p:extLst>
      <p:ext uri="{BB962C8B-B14F-4D97-AF65-F5344CB8AC3E}">
        <p14:creationId xmlns:p14="http://schemas.microsoft.com/office/powerpoint/2010/main" val="2729109801"/>
      </p:ext>
    </p:extLst>
  </p:cSld>
  <p:clrMapOvr>
    <a:masterClrMapping/>
  </p:clrMapOvr>
  <p:transition spd="slow" advClick="0"/>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1274"/>
                                        </p:tgtEl>
                                        <p:attrNameLst>
                                          <p:attrName>style.visibility</p:attrName>
                                        </p:attrNameLst>
                                      </p:cBhvr>
                                      <p:to>
                                        <p:strVal val="visible"/>
                                      </p:to>
                                    </p:set>
                                    <p:anim calcmode="lin" valueType="num">
                                      <p:cBhvr additive="base">
                                        <p:cTn id="7" dur="500" fill="hold"/>
                                        <p:tgtEl>
                                          <p:spTgt spid="11274"/>
                                        </p:tgtEl>
                                        <p:attrNameLst>
                                          <p:attrName>ppt_x</p:attrName>
                                        </p:attrNameLst>
                                      </p:cBhvr>
                                      <p:tavLst>
                                        <p:tav tm="0">
                                          <p:val>
                                            <p:strVal val="0-#ppt_w/2"/>
                                          </p:val>
                                        </p:tav>
                                        <p:tav tm="100000">
                                          <p:val>
                                            <p:strVal val="#ppt_x"/>
                                          </p:val>
                                        </p:tav>
                                      </p:tavLst>
                                    </p:anim>
                                    <p:anim calcmode="lin" valueType="num">
                                      <p:cBhvr additive="base">
                                        <p:cTn id="8" dur="500" fill="hold"/>
                                        <p:tgtEl>
                                          <p:spTgt spid="11274"/>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290"/>
                                        </p:tgtEl>
                                        <p:attrNameLst>
                                          <p:attrName>style.visibility</p:attrName>
                                        </p:attrNameLst>
                                      </p:cBhvr>
                                      <p:to>
                                        <p:strVal val="visible"/>
                                      </p:to>
                                    </p:set>
                                    <p:anim calcmode="lin" valueType="num">
                                      <p:cBhvr>
                                        <p:cTn id="12" dur="500" fill="hold"/>
                                        <p:tgtEl>
                                          <p:spTgt spid="11290"/>
                                        </p:tgtEl>
                                        <p:attrNameLst>
                                          <p:attrName>ppt_w</p:attrName>
                                        </p:attrNameLst>
                                      </p:cBhvr>
                                      <p:tavLst>
                                        <p:tav tm="0">
                                          <p:val>
                                            <p:fltVal val="0"/>
                                          </p:val>
                                        </p:tav>
                                        <p:tav tm="100000">
                                          <p:val>
                                            <p:strVal val="#ppt_w"/>
                                          </p:val>
                                        </p:tav>
                                      </p:tavLst>
                                    </p:anim>
                                    <p:anim calcmode="lin" valueType="num">
                                      <p:cBhvr>
                                        <p:cTn id="13" dur="500" fill="hold"/>
                                        <p:tgtEl>
                                          <p:spTgt spid="11290"/>
                                        </p:tgtEl>
                                        <p:attrNameLst>
                                          <p:attrName>ppt_h</p:attrName>
                                        </p:attrNameLst>
                                      </p:cBhvr>
                                      <p:tavLst>
                                        <p:tav tm="0">
                                          <p:val>
                                            <p:fltVal val="0"/>
                                          </p:val>
                                        </p:tav>
                                        <p:tav tm="100000">
                                          <p:val>
                                            <p:strVal val="#ppt_h"/>
                                          </p:val>
                                        </p:tav>
                                      </p:tavLst>
                                    </p:anim>
                                  </p:childTnLst>
                                </p:cTn>
                              </p:par>
                            </p:childTnLst>
                          </p:cTn>
                        </p:par>
                        <p:par>
                          <p:cTn id="14" fill="hold" nodeType="afterGroup">
                            <p:stCondLst>
                              <p:cond delay="1000"/>
                            </p:stCondLst>
                            <p:childTnLst>
                              <p:par>
                                <p:cTn id="15" presetID="9" presetClass="entr" presetSubtype="0" fill="hold" nodeType="afterEffect">
                                  <p:stCondLst>
                                    <p:cond delay="3000"/>
                                  </p:stCondLst>
                                  <p:childTnLst>
                                    <p:set>
                                      <p:cBhvr>
                                        <p:cTn id="16" dur="1" fill="hold">
                                          <p:stCondLst>
                                            <p:cond delay="0"/>
                                          </p:stCondLst>
                                        </p:cTn>
                                        <p:tgtEl>
                                          <p:spTgt spid="2"/>
                                        </p:tgtEl>
                                        <p:attrNameLst>
                                          <p:attrName>style.visibility</p:attrName>
                                        </p:attrNameLst>
                                      </p:cBhvr>
                                      <p:to>
                                        <p:strVal val="visible"/>
                                      </p:to>
                                    </p:set>
                                    <p:animEffect transition="in" filter="dissolve">
                                      <p:cBhvr>
                                        <p:cTn id="17" dur="500"/>
                                        <p:tgtEl>
                                          <p:spTgt spid="2"/>
                                        </p:tgtEl>
                                      </p:cBhvr>
                                    </p:animEffect>
                                  </p:childTnLst>
                                </p:cTn>
                              </p:par>
                            </p:childTnLst>
                          </p:cTn>
                        </p:par>
                        <p:par>
                          <p:cTn id="18" fill="hold" nodeType="afterGroup">
                            <p:stCondLst>
                              <p:cond delay="4500"/>
                            </p:stCondLst>
                            <p:childTnLst>
                              <p:par>
                                <p:cTn id="19" presetID="17" presetClass="entr" presetSubtype="4" fill="hold" nodeType="afterEffect">
                                  <p:stCondLst>
                                    <p:cond delay="2000"/>
                                  </p:stCondLst>
                                  <p:childTnLst>
                                    <p:set>
                                      <p:cBhvr>
                                        <p:cTn id="20" dur="1" fill="hold">
                                          <p:stCondLst>
                                            <p:cond delay="0"/>
                                          </p:stCondLst>
                                        </p:cTn>
                                        <p:tgtEl>
                                          <p:spTgt spid="11301"/>
                                        </p:tgtEl>
                                        <p:attrNameLst>
                                          <p:attrName>style.visibility</p:attrName>
                                        </p:attrNameLst>
                                      </p:cBhvr>
                                      <p:to>
                                        <p:strVal val="visible"/>
                                      </p:to>
                                    </p:set>
                                    <p:anim calcmode="lin" valueType="num">
                                      <p:cBhvr>
                                        <p:cTn id="21" dur="500" fill="hold"/>
                                        <p:tgtEl>
                                          <p:spTgt spid="11301"/>
                                        </p:tgtEl>
                                        <p:attrNameLst>
                                          <p:attrName>ppt_x</p:attrName>
                                        </p:attrNameLst>
                                      </p:cBhvr>
                                      <p:tavLst>
                                        <p:tav tm="0">
                                          <p:val>
                                            <p:strVal val="#ppt_x"/>
                                          </p:val>
                                        </p:tav>
                                        <p:tav tm="100000">
                                          <p:val>
                                            <p:strVal val="#ppt_x"/>
                                          </p:val>
                                        </p:tav>
                                      </p:tavLst>
                                    </p:anim>
                                    <p:anim calcmode="lin" valueType="num">
                                      <p:cBhvr>
                                        <p:cTn id="22" dur="500" fill="hold"/>
                                        <p:tgtEl>
                                          <p:spTgt spid="11301"/>
                                        </p:tgtEl>
                                        <p:attrNameLst>
                                          <p:attrName>ppt_y</p:attrName>
                                        </p:attrNameLst>
                                      </p:cBhvr>
                                      <p:tavLst>
                                        <p:tav tm="0">
                                          <p:val>
                                            <p:strVal val="#ppt_y+#ppt_h/2"/>
                                          </p:val>
                                        </p:tav>
                                        <p:tav tm="100000">
                                          <p:val>
                                            <p:strVal val="#ppt_y"/>
                                          </p:val>
                                        </p:tav>
                                      </p:tavLst>
                                    </p:anim>
                                    <p:anim calcmode="lin" valueType="num">
                                      <p:cBhvr>
                                        <p:cTn id="23" dur="500" fill="hold"/>
                                        <p:tgtEl>
                                          <p:spTgt spid="11301"/>
                                        </p:tgtEl>
                                        <p:attrNameLst>
                                          <p:attrName>ppt_w</p:attrName>
                                        </p:attrNameLst>
                                      </p:cBhvr>
                                      <p:tavLst>
                                        <p:tav tm="0">
                                          <p:val>
                                            <p:strVal val="#ppt_w"/>
                                          </p:val>
                                        </p:tav>
                                        <p:tav tm="100000">
                                          <p:val>
                                            <p:strVal val="#ppt_w"/>
                                          </p:val>
                                        </p:tav>
                                      </p:tavLst>
                                    </p:anim>
                                    <p:anim calcmode="lin" valueType="num">
                                      <p:cBhvr>
                                        <p:cTn id="24" dur="500" fill="hold"/>
                                        <p:tgtEl>
                                          <p:spTgt spid="11301"/>
                                        </p:tgtEl>
                                        <p:attrNameLst>
                                          <p:attrName>ppt_h</p:attrName>
                                        </p:attrNameLst>
                                      </p:cBhvr>
                                      <p:tavLst>
                                        <p:tav tm="0">
                                          <p:val>
                                            <p:fltVal val="0"/>
                                          </p:val>
                                        </p:tav>
                                        <p:tav tm="100000">
                                          <p:val>
                                            <p:strVal val="#ppt_h"/>
                                          </p:val>
                                        </p:tav>
                                      </p:tavLst>
                                    </p:anim>
                                  </p:childTnLst>
                                </p:cTn>
                              </p:par>
                            </p:childTnLst>
                          </p:cTn>
                        </p:par>
                        <p:par>
                          <p:cTn id="25" fill="hold" nodeType="afterGroup">
                            <p:stCondLst>
                              <p:cond delay="7000"/>
                            </p:stCondLst>
                            <p:childTnLst>
                              <p:par>
                                <p:cTn id="26" presetID="5" presetClass="entr" presetSubtype="10" fill="hold" grpId="0" nodeType="afterEffect">
                                  <p:stCondLst>
                                    <p:cond delay="1000"/>
                                  </p:stCondLst>
                                  <p:childTnLst>
                                    <p:set>
                                      <p:cBhvr>
                                        <p:cTn id="27" dur="1" fill="hold">
                                          <p:stCondLst>
                                            <p:cond delay="0"/>
                                          </p:stCondLst>
                                        </p:cTn>
                                        <p:tgtEl>
                                          <p:spTgt spid="11275"/>
                                        </p:tgtEl>
                                        <p:attrNameLst>
                                          <p:attrName>style.visibility</p:attrName>
                                        </p:attrNameLst>
                                      </p:cBhvr>
                                      <p:to>
                                        <p:strVal val="visible"/>
                                      </p:to>
                                    </p:set>
                                    <p:animEffect transition="in" filter="checkerboard(across)">
                                      <p:cBhvr>
                                        <p:cTn id="28" dur="500"/>
                                        <p:tgtEl>
                                          <p:spTgt spid="11275"/>
                                        </p:tgtEl>
                                      </p:cBhvr>
                                    </p:animEffect>
                                  </p:childTnLst>
                                </p:cTn>
                              </p:par>
                            </p:childTnLst>
                          </p:cTn>
                        </p:par>
                        <p:par>
                          <p:cTn id="29" fill="hold" nodeType="afterGroup">
                            <p:stCondLst>
                              <p:cond delay="8500"/>
                            </p:stCondLst>
                            <p:childTnLst>
                              <p:par>
                                <p:cTn id="30" presetID="9" presetClass="entr" presetSubtype="0" fill="hold" nodeType="afterEffect">
                                  <p:stCondLst>
                                    <p:cond delay="6000"/>
                                  </p:stCondLst>
                                  <p:childTnLst>
                                    <p:set>
                                      <p:cBhvr>
                                        <p:cTn id="31" dur="1" fill="hold">
                                          <p:stCondLst>
                                            <p:cond delay="0"/>
                                          </p:stCondLst>
                                        </p:cTn>
                                        <p:tgtEl>
                                          <p:spTgt spid="3"/>
                                        </p:tgtEl>
                                        <p:attrNameLst>
                                          <p:attrName>style.visibility</p:attrName>
                                        </p:attrNameLst>
                                      </p:cBhvr>
                                      <p:to>
                                        <p:strVal val="visible"/>
                                      </p:to>
                                    </p:set>
                                    <p:animEffect transition="in" filter="dissolve">
                                      <p:cBhvr>
                                        <p:cTn id="32" dur="500"/>
                                        <p:tgtEl>
                                          <p:spTgt spid="3"/>
                                        </p:tgtEl>
                                      </p:cBhvr>
                                    </p:animEffect>
                                  </p:childTnLst>
                                </p:cTn>
                              </p:par>
                            </p:childTnLst>
                          </p:cTn>
                        </p:par>
                        <p:par>
                          <p:cTn id="33" fill="hold" nodeType="afterGroup">
                            <p:stCondLst>
                              <p:cond delay="15000"/>
                            </p:stCondLst>
                            <p:childTnLst>
                              <p:par>
                                <p:cTn id="34" presetID="17" presetClass="entr" presetSubtype="1" fill="hold" nodeType="afterEffect">
                                  <p:stCondLst>
                                    <p:cond delay="1000"/>
                                  </p:stCondLst>
                                  <p:childTnLst>
                                    <p:set>
                                      <p:cBhvr>
                                        <p:cTn id="35" dur="1" fill="hold">
                                          <p:stCondLst>
                                            <p:cond delay="0"/>
                                          </p:stCondLst>
                                        </p:cTn>
                                        <p:tgtEl>
                                          <p:spTgt spid="11302"/>
                                        </p:tgtEl>
                                        <p:attrNameLst>
                                          <p:attrName>style.visibility</p:attrName>
                                        </p:attrNameLst>
                                      </p:cBhvr>
                                      <p:to>
                                        <p:strVal val="visible"/>
                                      </p:to>
                                    </p:set>
                                    <p:anim calcmode="lin" valueType="num">
                                      <p:cBhvr>
                                        <p:cTn id="36" dur="500" fill="hold"/>
                                        <p:tgtEl>
                                          <p:spTgt spid="11302"/>
                                        </p:tgtEl>
                                        <p:attrNameLst>
                                          <p:attrName>ppt_x</p:attrName>
                                        </p:attrNameLst>
                                      </p:cBhvr>
                                      <p:tavLst>
                                        <p:tav tm="0">
                                          <p:val>
                                            <p:strVal val="#ppt_x"/>
                                          </p:val>
                                        </p:tav>
                                        <p:tav tm="100000">
                                          <p:val>
                                            <p:strVal val="#ppt_x"/>
                                          </p:val>
                                        </p:tav>
                                      </p:tavLst>
                                    </p:anim>
                                    <p:anim calcmode="lin" valueType="num">
                                      <p:cBhvr>
                                        <p:cTn id="37" dur="500" fill="hold"/>
                                        <p:tgtEl>
                                          <p:spTgt spid="11302"/>
                                        </p:tgtEl>
                                        <p:attrNameLst>
                                          <p:attrName>ppt_y</p:attrName>
                                        </p:attrNameLst>
                                      </p:cBhvr>
                                      <p:tavLst>
                                        <p:tav tm="0">
                                          <p:val>
                                            <p:strVal val="#ppt_y-#ppt_h/2"/>
                                          </p:val>
                                        </p:tav>
                                        <p:tav tm="100000">
                                          <p:val>
                                            <p:strVal val="#ppt_y"/>
                                          </p:val>
                                        </p:tav>
                                      </p:tavLst>
                                    </p:anim>
                                    <p:anim calcmode="lin" valueType="num">
                                      <p:cBhvr>
                                        <p:cTn id="38" dur="500" fill="hold"/>
                                        <p:tgtEl>
                                          <p:spTgt spid="11302"/>
                                        </p:tgtEl>
                                        <p:attrNameLst>
                                          <p:attrName>ppt_w</p:attrName>
                                        </p:attrNameLst>
                                      </p:cBhvr>
                                      <p:tavLst>
                                        <p:tav tm="0">
                                          <p:val>
                                            <p:strVal val="#ppt_w"/>
                                          </p:val>
                                        </p:tav>
                                        <p:tav tm="100000">
                                          <p:val>
                                            <p:strVal val="#ppt_w"/>
                                          </p:val>
                                        </p:tav>
                                      </p:tavLst>
                                    </p:anim>
                                    <p:anim calcmode="lin" valueType="num">
                                      <p:cBhvr>
                                        <p:cTn id="39" dur="500" fill="hold"/>
                                        <p:tgtEl>
                                          <p:spTgt spid="11302"/>
                                        </p:tgtEl>
                                        <p:attrNameLst>
                                          <p:attrName>ppt_h</p:attrName>
                                        </p:attrNameLst>
                                      </p:cBhvr>
                                      <p:tavLst>
                                        <p:tav tm="0">
                                          <p:val>
                                            <p:fltVal val="0"/>
                                          </p:val>
                                        </p:tav>
                                        <p:tav tm="100000">
                                          <p:val>
                                            <p:strVal val="#ppt_h"/>
                                          </p:val>
                                        </p:tav>
                                      </p:tavLst>
                                    </p:anim>
                                  </p:childTnLst>
                                </p:cTn>
                              </p:par>
                            </p:childTnLst>
                          </p:cTn>
                        </p:par>
                        <p:par>
                          <p:cTn id="40" fill="hold" nodeType="afterGroup">
                            <p:stCondLst>
                              <p:cond delay="16500"/>
                            </p:stCondLst>
                            <p:childTnLst>
                              <p:par>
                                <p:cTn id="41" presetID="4" presetClass="entr" presetSubtype="16" fill="hold" grpId="0" nodeType="afterEffect">
                                  <p:stCondLst>
                                    <p:cond delay="0"/>
                                  </p:stCondLst>
                                  <p:childTnLst>
                                    <p:set>
                                      <p:cBhvr>
                                        <p:cTn id="42" dur="1" fill="hold">
                                          <p:stCondLst>
                                            <p:cond delay="0"/>
                                          </p:stCondLst>
                                        </p:cTn>
                                        <p:tgtEl>
                                          <p:spTgt spid="11276"/>
                                        </p:tgtEl>
                                        <p:attrNameLst>
                                          <p:attrName>style.visibility</p:attrName>
                                        </p:attrNameLst>
                                      </p:cBhvr>
                                      <p:to>
                                        <p:strVal val="visible"/>
                                      </p:to>
                                    </p:set>
                                    <p:animEffect transition="in" filter="box(in)">
                                      <p:cBhvr>
                                        <p:cTn id="43" dur="500"/>
                                        <p:tgtEl>
                                          <p:spTgt spid="112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74" grpId="0" autoUpdateAnimBg="0"/>
      <p:bldP spid="11275" grpId="0" animBg="1" autoUpdateAnimBg="0"/>
      <p:bldP spid="11276" grpId="0" animBg="1" autoUpdateAnimBg="0"/>
      <p:bldP spid="1129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681" y="52090"/>
            <a:ext cx="6002247" cy="4442945"/>
          </a:xfrm>
          <a:prstGeom prst="rect">
            <a:avLst/>
          </a:prstGeom>
        </p:spPr>
      </p:pic>
    </p:spTree>
    <p:extLst>
      <p:ext uri="{BB962C8B-B14F-4D97-AF65-F5344CB8AC3E}">
        <p14:creationId xmlns:p14="http://schemas.microsoft.com/office/powerpoint/2010/main" val="30186293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5475847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7072943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1065724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9160294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0"/>
            <a:ext cx="5800725" cy="442912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240650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26629748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5829808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2058095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1608513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050603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1344686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1731048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pic>
        <p:nvPicPr>
          <p:cNvPr id="3" name="Picture 2" descr="image.jpg"/>
          <p:cNvPicPr>
            <a:picLocks noChangeAspect="1"/>
          </p:cNvPicPr>
          <p:nvPr/>
        </p:nvPicPr>
        <p:blipFill>
          <a:blip r:embed="rId3"/>
          <a:stretch>
            <a:fillRect/>
          </a:stretch>
        </p:blipFill>
        <p:spPr>
          <a:xfrm>
            <a:off x="0" y="0"/>
            <a:ext cx="6076950" cy="4552950"/>
          </a:xfrm>
          <a:prstGeom prst="rect">
            <a:avLst/>
          </a:prstGeom>
        </p:spPr>
      </p:pic>
    </p:spTree>
    <p:extLst>
      <p:ext uri="{BB962C8B-B14F-4D97-AF65-F5344CB8AC3E}">
        <p14:creationId xmlns:p14="http://schemas.microsoft.com/office/powerpoint/2010/main" val="1713617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807716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52400"/>
            <a:ext cx="5800725" cy="4267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19569659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3663967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27940194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mage.jpg"/>
          <p:cNvPicPr>
            <a:picLocks noChangeAspect="1"/>
          </p:cNvPicPr>
          <p:nvPr/>
        </p:nvPicPr>
        <p:blipFill>
          <a:blip r:embed="rId2"/>
          <a:stretch>
            <a:fillRect/>
          </a:stretch>
        </p:blipFill>
        <p:spPr>
          <a:xfrm>
            <a:off x="0" y="2379"/>
            <a:ext cx="6070600" cy="4548192"/>
          </a:xfrm>
          <a:prstGeom prst="rect">
            <a:avLst/>
          </a:prstGeom>
        </p:spPr>
      </p:pic>
    </p:spTree>
    <p:extLst>
      <p:ext uri="{BB962C8B-B14F-4D97-AF65-F5344CB8AC3E}">
        <p14:creationId xmlns:p14="http://schemas.microsoft.com/office/powerpoint/2010/main" val="4756800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03847" y="182118"/>
            <a:ext cx="5469255" cy="276999"/>
          </a:xfrm>
          <a:solidFill>
            <a:srgbClr val="FFC000"/>
          </a:solidFill>
        </p:spPr>
        <p:txBody>
          <a:bodyPr/>
          <a:lstStyle/>
          <a:p>
            <a:r>
              <a:rPr lang="en-US" altLang="en-US" dirty="0"/>
              <a:t>U</a:t>
            </a:r>
            <a:r>
              <a:rPr lang="en-US" altLang="en-US" dirty="0" smtClean="0"/>
              <a:t>se of transition words  to link your ideas together</a:t>
            </a:r>
          </a:p>
        </p:txBody>
      </p:sp>
      <p:sp>
        <p:nvSpPr>
          <p:cNvPr id="132099" name="Rectangle 3"/>
          <p:cNvSpPr>
            <a:spLocks noGrp="1" noChangeArrowheads="1"/>
          </p:cNvSpPr>
          <p:nvPr>
            <p:ph idx="1"/>
          </p:nvPr>
        </p:nvSpPr>
        <p:spPr>
          <a:xfrm>
            <a:off x="303847" y="752476"/>
            <a:ext cx="5469255" cy="3505200"/>
          </a:xfrm>
          <a:solidFill>
            <a:schemeClr val="accent5">
              <a:lumMod val="40000"/>
              <a:lumOff val="60000"/>
            </a:schemeClr>
          </a:solidFill>
        </p:spPr>
        <p:txBody>
          <a:bodyPr rtlCol="0">
            <a:normAutofit/>
          </a:bodyPr>
          <a:lstStyle/>
          <a:p>
            <a:pPr>
              <a:lnSpc>
                <a:spcPct val="9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exceptions</a:t>
            </a:r>
            <a:r>
              <a:rPr lang="en-US" sz="1750" dirty="0">
                <a:solidFill>
                  <a:schemeClr val="tx1">
                    <a:lumMod val="75000"/>
                    <a:lumOff val="25000"/>
                  </a:schemeClr>
                </a:solidFill>
                <a:latin typeface="Arial" panose="020B0604020202020204" pitchFamily="34" charset="0"/>
                <a:cs typeface="Arial" panose="020B0604020202020204" pitchFamily="34" charset="0"/>
              </a:rPr>
              <a:t>: However, nevertheless, but, yet, still </a:t>
            </a:r>
          </a:p>
          <a:p>
            <a:pPr>
              <a:lnSpc>
                <a:spcPct val="9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emphasis</a:t>
            </a:r>
            <a:r>
              <a:rPr lang="en-US" sz="1750" dirty="0">
                <a:solidFill>
                  <a:schemeClr val="tx1">
                    <a:lumMod val="75000"/>
                    <a:lumOff val="25000"/>
                  </a:schemeClr>
                </a:solidFill>
                <a:latin typeface="Arial" panose="020B0604020202020204" pitchFamily="34" charset="0"/>
                <a:cs typeface="Arial" panose="020B0604020202020204" pitchFamily="34" charset="0"/>
              </a:rPr>
              <a:t>: Above all, finally, more importantly</a:t>
            </a:r>
          </a:p>
          <a:p>
            <a:pPr>
              <a:lnSpc>
                <a:spcPct val="9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understanding</a:t>
            </a:r>
            <a:r>
              <a:rPr lang="en-US" sz="1750" dirty="0">
                <a:solidFill>
                  <a:schemeClr val="tx1">
                    <a:lumMod val="75000"/>
                    <a:lumOff val="25000"/>
                  </a:schemeClr>
                </a:solidFill>
                <a:latin typeface="Arial" panose="020B0604020202020204" pitchFamily="34" charset="0"/>
                <a:cs typeface="Arial" panose="020B0604020202020204" pitchFamily="34" charset="0"/>
              </a:rPr>
              <a:t>: In other words, in essence, briefly</a:t>
            </a:r>
          </a:p>
          <a:p>
            <a:pPr>
              <a:lnSpc>
                <a:spcPct val="9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summarizing</a:t>
            </a:r>
            <a:r>
              <a:rPr lang="en-US" sz="1750" dirty="0">
                <a:solidFill>
                  <a:schemeClr val="tx1">
                    <a:lumMod val="75000"/>
                    <a:lumOff val="25000"/>
                  </a:schemeClr>
                </a:solidFill>
                <a:latin typeface="Arial" panose="020B0604020202020204" pitchFamily="34" charset="0"/>
                <a:cs typeface="Arial" panose="020B0604020202020204" pitchFamily="34" charset="0"/>
              </a:rPr>
              <a:t>: In conclusion, to sum up, for these reasons, in a nutshell</a:t>
            </a:r>
          </a:p>
          <a:p>
            <a:pPr>
              <a:lnSpc>
                <a:spcPct val="9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exams</a:t>
            </a:r>
            <a:r>
              <a:rPr lang="en-US" sz="1750" dirty="0">
                <a:solidFill>
                  <a:schemeClr val="tx1">
                    <a:lumMod val="75000"/>
                    <a:lumOff val="25000"/>
                  </a:schemeClr>
                </a:solidFill>
                <a:latin typeface="Arial" panose="020B0604020202020204" pitchFamily="34" charset="0"/>
                <a:cs typeface="Arial" panose="020B0604020202020204" pitchFamily="34" charset="0"/>
              </a:rPr>
              <a:t>: Remember this, this is important, this could be on the </a:t>
            </a:r>
            <a:r>
              <a:rPr lang="en-US" sz="1750" dirty="0" smtClean="0">
                <a:solidFill>
                  <a:schemeClr val="tx1">
                    <a:lumMod val="75000"/>
                    <a:lumOff val="25000"/>
                  </a:schemeClr>
                </a:solidFill>
                <a:latin typeface="Arial" panose="020B0604020202020204" pitchFamily="34" charset="0"/>
                <a:cs typeface="Arial" panose="020B0604020202020204" pitchFamily="34" charset="0"/>
              </a:rPr>
              <a:t>test</a:t>
            </a:r>
          </a:p>
          <a:p>
            <a:pPr>
              <a:lnSpc>
                <a:spcPct val="8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examples</a:t>
            </a:r>
            <a:r>
              <a:rPr lang="en-US" sz="1750" dirty="0">
                <a:solidFill>
                  <a:schemeClr val="tx1">
                    <a:lumMod val="75000"/>
                    <a:lumOff val="25000"/>
                  </a:schemeClr>
                </a:solidFill>
                <a:latin typeface="Arial" panose="020B0604020202020204" pitchFamily="34" charset="0"/>
                <a:cs typeface="Arial" panose="020B0604020202020204" pitchFamily="34" charset="0"/>
              </a:rPr>
              <a:t>: For example, for instance, to illustrate</a:t>
            </a:r>
          </a:p>
          <a:p>
            <a:pPr>
              <a:lnSpc>
                <a:spcPct val="8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organization or chronological order</a:t>
            </a:r>
            <a:r>
              <a:rPr lang="en-US" sz="1750" dirty="0">
                <a:solidFill>
                  <a:schemeClr val="tx1">
                    <a:lumMod val="75000"/>
                    <a:lumOff val="25000"/>
                  </a:schemeClr>
                </a:solidFill>
                <a:latin typeface="Arial" panose="020B0604020202020204" pitchFamily="34" charset="0"/>
                <a:cs typeface="Arial" panose="020B0604020202020204" pitchFamily="34" charset="0"/>
              </a:rPr>
              <a:t>: The six steps are…, next, finally first, secondly, third</a:t>
            </a:r>
          </a:p>
          <a:p>
            <a:pPr>
              <a:lnSpc>
                <a:spcPct val="8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additional points</a:t>
            </a:r>
            <a:r>
              <a:rPr lang="en-US" sz="1750" dirty="0">
                <a:solidFill>
                  <a:schemeClr val="tx1">
                    <a:lumMod val="75000"/>
                    <a:lumOff val="25000"/>
                  </a:schemeClr>
                </a:solidFill>
                <a:latin typeface="Arial" panose="020B0604020202020204" pitchFamily="34" charset="0"/>
                <a:cs typeface="Arial" panose="020B0604020202020204" pitchFamily="34" charset="0"/>
              </a:rPr>
              <a:t>: Furthermore, in addition, also, moreover </a:t>
            </a:r>
          </a:p>
          <a:p>
            <a:pPr>
              <a:lnSpc>
                <a:spcPct val="8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opposing ideas</a:t>
            </a:r>
            <a:r>
              <a:rPr lang="en-US" sz="1750" dirty="0">
                <a:solidFill>
                  <a:schemeClr val="tx1">
                    <a:lumMod val="75000"/>
                    <a:lumOff val="25000"/>
                  </a:schemeClr>
                </a:solidFill>
                <a:latin typeface="Arial" panose="020B0604020202020204" pitchFamily="34" charset="0"/>
                <a:cs typeface="Arial" panose="020B0604020202020204" pitchFamily="34" charset="0"/>
              </a:rPr>
              <a:t>: On the other hand, in contrast, although, however</a:t>
            </a:r>
          </a:p>
          <a:p>
            <a:pPr>
              <a:lnSpc>
                <a:spcPct val="80000"/>
              </a:lnSpc>
              <a:defRPr/>
            </a:pPr>
            <a:r>
              <a:rPr lang="en-US" sz="1750" u="sng" dirty="0">
                <a:solidFill>
                  <a:schemeClr val="tx1">
                    <a:lumMod val="75000"/>
                    <a:lumOff val="25000"/>
                  </a:schemeClr>
                </a:solidFill>
                <a:latin typeface="Arial" panose="020B0604020202020204" pitchFamily="34" charset="0"/>
                <a:cs typeface="Arial" panose="020B0604020202020204" pitchFamily="34" charset="0"/>
              </a:rPr>
              <a:t>For similar ideas</a:t>
            </a:r>
            <a:r>
              <a:rPr lang="en-US" sz="1750" dirty="0">
                <a:solidFill>
                  <a:schemeClr val="tx1">
                    <a:lumMod val="75000"/>
                    <a:lumOff val="25000"/>
                  </a:schemeClr>
                </a:solidFill>
                <a:latin typeface="Arial" panose="020B0604020202020204" pitchFamily="34" charset="0"/>
                <a:cs typeface="Arial" panose="020B0604020202020204" pitchFamily="34" charset="0"/>
              </a:rPr>
              <a:t>: Likewise, similarly, in </a:t>
            </a:r>
            <a:r>
              <a:rPr lang="en-US" sz="1750" dirty="0" smtClean="0">
                <a:solidFill>
                  <a:schemeClr val="tx1">
                    <a:lumMod val="75000"/>
                    <a:lumOff val="25000"/>
                  </a:schemeClr>
                </a:solidFill>
                <a:latin typeface="Arial" panose="020B0604020202020204" pitchFamily="34" charset="0"/>
                <a:cs typeface="Arial" panose="020B0604020202020204" pitchFamily="34" charset="0"/>
              </a:rPr>
              <a:t>comparison</a:t>
            </a:r>
            <a:endParaRPr lang="en-US" sz="1750" dirty="0">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997922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02283" y="1814810"/>
            <a:ext cx="5666038" cy="1400383"/>
          </a:xfrm>
          <a:prstGeom prst="rect">
            <a:avLst/>
          </a:prstGeom>
          <a:solidFill>
            <a:srgbClr val="7030A0"/>
          </a:solidFill>
        </p:spPr>
        <p:txBody>
          <a:bodyPr wrap="none" lIns="91440" tIns="45720" rIns="91440" bIns="45720">
            <a:spAutoFit/>
          </a:bodyPr>
          <a:lstStyle/>
          <a:p>
            <a:pPr algn="ctr"/>
            <a:r>
              <a:rPr lang="en-US" sz="8500" b="1" cap="none" spc="50" dirty="0" smtClean="0">
                <a:ln w="9525" cmpd="sng">
                  <a:solidFill>
                    <a:schemeClr val="accent1"/>
                  </a:solidFill>
                  <a:prstDash val="solid"/>
                </a:ln>
                <a:solidFill>
                  <a:srgbClr val="70AD47">
                    <a:tint val="1000"/>
                  </a:srgbClr>
                </a:solidFill>
                <a:effectLst>
                  <a:glow rad="38100">
                    <a:schemeClr val="accent1">
                      <a:alpha val="40000"/>
                    </a:schemeClr>
                  </a:glow>
                </a:effectLst>
              </a:rPr>
              <a:t>THANK YOU</a:t>
            </a:r>
            <a:endParaRPr lang="en-US" sz="85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5602228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142875"/>
            <a:ext cx="5800725" cy="42672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0"/>
            <a:ext cx="5800725" cy="44291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0"/>
            <a:ext cx="5800725" cy="44291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3" cstate="print"/>
          <a:stretch>
            <a:fillRect/>
          </a:stretch>
        </p:blipFill>
        <p:spPr>
          <a:xfrm>
            <a:off x="152400" y="85725"/>
            <a:ext cx="5924550" cy="43434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85725"/>
            <a:ext cx="5924550" cy="43434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52400" y="85725"/>
            <a:ext cx="5800725" cy="4343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TotalTime>
  <Words>568</Words>
  <Application>Microsoft Office PowerPoint</Application>
  <PresentationFormat>Custom</PresentationFormat>
  <Paragraphs>56</Paragraphs>
  <Slides>35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35</vt:i4>
      </vt:variant>
    </vt:vector>
  </HeadingPairs>
  <TitlesOfParts>
    <vt:vector size="41" baseType="lpstr">
      <vt:lpstr>Algerian</vt:lpstr>
      <vt:lpstr>Arial</vt:lpstr>
      <vt:lpstr>Calibri</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vt:lpstr>
      <vt:lpstr>Example</vt:lpstr>
      <vt:lpstr>Body Paragraph 2</vt:lpstr>
      <vt:lpstr>Body Paragraph 3</vt:lpstr>
      <vt:lpstr>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Use of transition words  to link your ideas together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Mr Muhammad Raza</cp:lastModifiedBy>
  <cp:revision>14</cp:revision>
  <dcterms:created xsi:type="dcterms:W3CDTF">2023-05-29T06:00:50Z</dcterms:created>
  <dcterms:modified xsi:type="dcterms:W3CDTF">2024-10-29T10:22:18Z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2023-05-28T00:00:00Z</vt:filetime>
  </property>
  <property fmtid="{D5CDD505-2E9C-101B-9397-08002B2CF9AE}" pid="3" name="LastSaved">
    <vt:filetime>2023-05-29T00:00:00Z</vt:filetime>
  </property>
</Properties>
</file>