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2"/>
  </p:notesMasterIdLst>
  <p:sldIdLst>
    <p:sldId id="256" r:id="rId2"/>
    <p:sldId id="272" r:id="rId3"/>
    <p:sldId id="273" r:id="rId4"/>
    <p:sldId id="274" r:id="rId5"/>
    <p:sldId id="275" r:id="rId6"/>
    <p:sldId id="257" r:id="rId7"/>
    <p:sldId id="268" r:id="rId8"/>
    <p:sldId id="269" r:id="rId9"/>
    <p:sldId id="270" r:id="rId10"/>
    <p:sldId id="271" r:id="rId11"/>
    <p:sldId id="258" r:id="rId12"/>
    <p:sldId id="259" r:id="rId13"/>
    <p:sldId id="260"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1091" autoAdjust="0"/>
  </p:normalViewPr>
  <p:slideViewPr>
    <p:cSldViewPr snapToGrid="0">
      <p:cViewPr varScale="1">
        <p:scale>
          <a:sx n="59" d="100"/>
          <a:sy n="59"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ADF22-1B14-4E49-90C3-7770F805E696}"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5FE82-ACBE-43B5-822E-6109F59FE3CE}" type="slidenum">
              <a:rPr lang="en-US" smtClean="0"/>
              <a:t>‹#›</a:t>
            </a:fld>
            <a:endParaRPr lang="en-US"/>
          </a:p>
        </p:txBody>
      </p:sp>
    </p:spTree>
    <p:extLst>
      <p:ext uri="{BB962C8B-B14F-4D97-AF65-F5344CB8AC3E}">
        <p14:creationId xmlns:p14="http://schemas.microsoft.com/office/powerpoint/2010/main" val="1866671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125"/>
              </a:spcAft>
            </a:pPr>
            <a:r>
              <a:rPr lang="en-US" b="0" i="0" dirty="0" smtClean="0">
                <a:solidFill>
                  <a:srgbClr val="333333"/>
                </a:solidFill>
                <a:effectLst/>
                <a:latin typeface="AmazonEmber"/>
              </a:rPr>
              <a:t>While </a:t>
            </a:r>
            <a:r>
              <a:rPr lang="en-US" b="0" i="0" dirty="0">
                <a:solidFill>
                  <a:srgbClr val="333333"/>
                </a:solidFill>
                <a:effectLst/>
                <a:latin typeface="AmazonEmber"/>
              </a:rPr>
              <a:t>Apple uses iOS exclusively for its own devices, Google makes Android available to other companies provided they meet specific requirements such as including certain Google applications on the devices they ship. Developers can build apps for hundreds of millions of devices by targeting both of these platforms.</a:t>
            </a:r>
          </a:p>
          <a:p>
            <a:endParaRPr lang="en-US" dirty="0"/>
          </a:p>
        </p:txBody>
      </p:sp>
      <p:sp>
        <p:nvSpPr>
          <p:cNvPr id="4" name="Slide Number Placeholder 3"/>
          <p:cNvSpPr>
            <a:spLocks noGrp="1"/>
          </p:cNvSpPr>
          <p:nvPr>
            <p:ph type="sldNum" sz="quarter" idx="5"/>
          </p:nvPr>
        </p:nvSpPr>
        <p:spPr/>
        <p:txBody>
          <a:bodyPr/>
          <a:lstStyle/>
          <a:p>
            <a:fld id="{AF65FE82-ACBE-43B5-822E-6109F59FE3CE}" type="slidenum">
              <a:rPr lang="en-US" smtClean="0"/>
              <a:t>8</a:t>
            </a:fld>
            <a:endParaRPr lang="en-US"/>
          </a:p>
        </p:txBody>
      </p:sp>
    </p:spTree>
    <p:extLst>
      <p:ext uri="{BB962C8B-B14F-4D97-AF65-F5344CB8AC3E}">
        <p14:creationId xmlns:p14="http://schemas.microsoft.com/office/powerpoint/2010/main" val="76919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a:t>
            </a:r>
            <a:r>
              <a:rPr lang="en-US" baseline="0" dirty="0"/>
              <a:t> tree means nesting. We have to build component tree. Means we have to build widget tree</a:t>
            </a:r>
            <a:endParaRPr lang="en-US" dirty="0"/>
          </a:p>
        </p:txBody>
      </p:sp>
      <p:sp>
        <p:nvSpPr>
          <p:cNvPr id="4" name="Slide Number Placeholder 3"/>
          <p:cNvSpPr>
            <a:spLocks noGrp="1"/>
          </p:cNvSpPr>
          <p:nvPr>
            <p:ph type="sldNum" sz="quarter" idx="10"/>
          </p:nvPr>
        </p:nvSpPr>
        <p:spPr/>
        <p:txBody>
          <a:bodyPr/>
          <a:lstStyle/>
          <a:p>
            <a:fld id="{AF65FE82-ACBE-43B5-822E-6109F59FE3CE}" type="slidenum">
              <a:rPr lang="en-US" smtClean="0"/>
              <a:t>16</a:t>
            </a:fld>
            <a:endParaRPr lang="en-US"/>
          </a:p>
        </p:txBody>
      </p:sp>
    </p:spTree>
    <p:extLst>
      <p:ext uri="{BB962C8B-B14F-4D97-AF65-F5344CB8AC3E}">
        <p14:creationId xmlns:p14="http://schemas.microsoft.com/office/powerpoint/2010/main" val="279525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a:t>
            </a:r>
            <a:r>
              <a:rPr lang="en-US" baseline="0" dirty="0"/>
              <a:t> tree means nesting. We have to build component tree. Means we have to build widget tree</a:t>
            </a:r>
            <a:endParaRPr lang="en-US" dirty="0"/>
          </a:p>
        </p:txBody>
      </p:sp>
      <p:sp>
        <p:nvSpPr>
          <p:cNvPr id="4" name="Slide Number Placeholder 3"/>
          <p:cNvSpPr>
            <a:spLocks noGrp="1"/>
          </p:cNvSpPr>
          <p:nvPr>
            <p:ph type="sldNum" sz="quarter" idx="10"/>
          </p:nvPr>
        </p:nvSpPr>
        <p:spPr/>
        <p:txBody>
          <a:bodyPr/>
          <a:lstStyle/>
          <a:p>
            <a:fld id="{AF65FE82-ACBE-43B5-822E-6109F59FE3CE}" type="slidenum">
              <a:rPr lang="en-US" smtClean="0"/>
              <a:t>17</a:t>
            </a:fld>
            <a:endParaRPr lang="en-US"/>
          </a:p>
        </p:txBody>
      </p:sp>
    </p:spTree>
    <p:extLst>
      <p:ext uri="{BB962C8B-B14F-4D97-AF65-F5344CB8AC3E}">
        <p14:creationId xmlns:p14="http://schemas.microsoft.com/office/powerpoint/2010/main" val="111545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a:t>
            </a:r>
            <a:r>
              <a:rPr lang="en-US" baseline="0" dirty="0"/>
              <a:t> tree means nesting. We have to build component tree. Means we have to build widget tree</a:t>
            </a:r>
            <a:endParaRPr lang="en-US" dirty="0"/>
          </a:p>
        </p:txBody>
      </p:sp>
      <p:sp>
        <p:nvSpPr>
          <p:cNvPr id="4" name="Slide Number Placeholder 3"/>
          <p:cNvSpPr>
            <a:spLocks noGrp="1"/>
          </p:cNvSpPr>
          <p:nvPr>
            <p:ph type="sldNum" sz="quarter" idx="10"/>
          </p:nvPr>
        </p:nvSpPr>
        <p:spPr/>
        <p:txBody>
          <a:bodyPr/>
          <a:lstStyle/>
          <a:p>
            <a:fld id="{AF65FE82-ACBE-43B5-822E-6109F59FE3CE}" type="slidenum">
              <a:rPr lang="en-US" smtClean="0"/>
              <a:t>18</a:t>
            </a:fld>
            <a:endParaRPr lang="en-US"/>
          </a:p>
        </p:txBody>
      </p:sp>
    </p:spTree>
    <p:extLst>
      <p:ext uri="{BB962C8B-B14F-4D97-AF65-F5344CB8AC3E}">
        <p14:creationId xmlns:p14="http://schemas.microsoft.com/office/powerpoint/2010/main" val="106802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a:t>
            </a:r>
            <a:r>
              <a:rPr lang="en-US" baseline="0" dirty="0"/>
              <a:t> tree means nesting. We have to build component tree. Means we have to build widget tree</a:t>
            </a:r>
            <a:endParaRPr lang="en-US" dirty="0"/>
          </a:p>
        </p:txBody>
      </p:sp>
      <p:sp>
        <p:nvSpPr>
          <p:cNvPr id="4" name="Slide Number Placeholder 3"/>
          <p:cNvSpPr>
            <a:spLocks noGrp="1"/>
          </p:cNvSpPr>
          <p:nvPr>
            <p:ph type="sldNum" sz="quarter" idx="10"/>
          </p:nvPr>
        </p:nvSpPr>
        <p:spPr/>
        <p:txBody>
          <a:bodyPr/>
          <a:lstStyle/>
          <a:p>
            <a:fld id="{AF65FE82-ACBE-43B5-822E-6109F59FE3CE}" type="slidenum">
              <a:rPr lang="en-US" smtClean="0"/>
              <a:t>19</a:t>
            </a:fld>
            <a:endParaRPr lang="en-US"/>
          </a:p>
        </p:txBody>
      </p:sp>
    </p:spTree>
    <p:extLst>
      <p:ext uri="{BB962C8B-B14F-4D97-AF65-F5344CB8AC3E}">
        <p14:creationId xmlns:p14="http://schemas.microsoft.com/office/powerpoint/2010/main" val="3021759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4EA33-490D-4B1F-A67F-D50FE1739D01}" type="datetimeFigureOut">
              <a:rPr lang="en-US" smtClean="0"/>
              <a:t>2/18/2025</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FCFD427-B913-4F8A-9729-66CDFFB166BE}"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9358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4EA33-490D-4B1F-A67F-D50FE1739D0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FD427-B913-4F8A-9729-66CDFFB166B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83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4EA33-490D-4B1F-A67F-D50FE1739D0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FD427-B913-4F8A-9729-66CDFFB166BE}"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292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4EA33-490D-4B1F-A67F-D50FE1739D0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FD427-B913-4F8A-9729-66CDFFB166B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90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B4EA33-490D-4B1F-A67F-D50FE1739D0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FD427-B913-4F8A-9729-66CDFFB166BE}"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725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4EA33-490D-4B1F-A67F-D50FE1739D0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FD427-B913-4F8A-9729-66CDFFB166BE}"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693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4EA33-490D-4B1F-A67F-D50FE1739D01}"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FD427-B913-4F8A-9729-66CDFFB166BE}"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8228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4EA33-490D-4B1F-A67F-D50FE1739D01}"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FD427-B913-4F8A-9729-66CDFFB166BE}"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519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4EA33-490D-4B1F-A67F-D50FE1739D01}"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FD427-B913-4F8A-9729-66CDFFB166BE}" type="slidenum">
              <a:rPr lang="en-US" smtClean="0"/>
              <a:t>‹#›</a:t>
            </a:fld>
            <a:endParaRPr lang="en-US"/>
          </a:p>
        </p:txBody>
      </p:sp>
    </p:spTree>
    <p:extLst>
      <p:ext uri="{BB962C8B-B14F-4D97-AF65-F5344CB8AC3E}">
        <p14:creationId xmlns:p14="http://schemas.microsoft.com/office/powerpoint/2010/main" val="415343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B4EA33-490D-4B1F-A67F-D50FE1739D0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FD427-B913-4F8A-9729-66CDFFB166BE}"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530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E8B4EA33-490D-4B1F-A67F-D50FE1739D01}" type="datetimeFigureOut">
              <a:rPr lang="en-US" smtClean="0"/>
              <a:t>2/18/2025</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DFCFD427-B913-4F8A-9729-66CDFFB166BE}"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583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B4EA33-490D-4B1F-A67F-D50FE1739D01}" type="datetimeFigureOut">
              <a:rPr lang="en-US" smtClean="0"/>
              <a:t>2/18/2025</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CFD427-B913-4F8A-9729-66CDFFB166BE}"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17060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Mobile Application Development</a:t>
            </a:r>
          </a:p>
        </p:txBody>
      </p:sp>
      <p:sp>
        <p:nvSpPr>
          <p:cNvPr id="3" name="Subtitle 2"/>
          <p:cNvSpPr>
            <a:spLocks noGrp="1"/>
          </p:cNvSpPr>
          <p:nvPr>
            <p:ph type="subTitle" idx="1"/>
          </p:nvPr>
        </p:nvSpPr>
        <p:spPr>
          <a:xfrm>
            <a:off x="2493106" y="3531204"/>
            <a:ext cx="8561746" cy="1693939"/>
          </a:xfrm>
        </p:spPr>
        <p:txBody>
          <a:bodyPr>
            <a:normAutofit/>
          </a:bodyPr>
          <a:lstStyle/>
          <a:p>
            <a:r>
              <a:rPr lang="en-US" dirty="0"/>
              <a:t>LECTURE #1</a:t>
            </a:r>
          </a:p>
          <a:p>
            <a:r>
              <a:rPr lang="en-US" dirty="0"/>
              <a:t>Cet 224 –SEB 312</a:t>
            </a:r>
          </a:p>
          <a:p>
            <a:r>
              <a:rPr lang="en-US" dirty="0"/>
              <a:t>Sidra Khatoon</a:t>
            </a:r>
          </a:p>
        </p:txBody>
      </p:sp>
    </p:spTree>
    <p:extLst>
      <p:ext uri="{BB962C8B-B14F-4D97-AF65-F5344CB8AC3E}">
        <p14:creationId xmlns:p14="http://schemas.microsoft.com/office/powerpoint/2010/main" val="427053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7665-7ABE-44C3-4342-923AF2E63B71}"/>
              </a:ext>
            </a:extLst>
          </p:cNvPr>
          <p:cNvSpPr>
            <a:spLocks noGrp="1"/>
          </p:cNvSpPr>
          <p:nvPr>
            <p:ph type="title"/>
          </p:nvPr>
        </p:nvSpPr>
        <p:spPr/>
        <p:txBody>
          <a:bodyPr/>
          <a:lstStyle/>
          <a:p>
            <a:r>
              <a:rPr lang="en-US" b="0" i="0" dirty="0">
                <a:solidFill>
                  <a:srgbClr val="232F3E"/>
                </a:solidFill>
                <a:effectLst/>
                <a:latin typeface="AmazonEmberBold"/>
              </a:rPr>
              <a:t>Comparing Native vs. Hybrid Applications</a:t>
            </a:r>
            <a:endParaRPr lang="en-US" dirty="0"/>
          </a:p>
        </p:txBody>
      </p:sp>
      <p:sp>
        <p:nvSpPr>
          <p:cNvPr id="3" name="Content Placeholder 2">
            <a:extLst>
              <a:ext uri="{FF2B5EF4-FFF2-40B4-BE49-F238E27FC236}">
                <a16:creationId xmlns:a16="http://schemas.microsoft.com/office/drawing/2014/main" id="{71258170-8B1A-0BAD-F5A0-9BC0B3180E71}"/>
              </a:ext>
            </a:extLst>
          </p:cNvPr>
          <p:cNvSpPr>
            <a:spLocks noGrp="1"/>
          </p:cNvSpPr>
          <p:nvPr>
            <p:ph idx="1"/>
          </p:nvPr>
        </p:nvSpPr>
        <p:spPr/>
        <p:txBody>
          <a:bodyPr/>
          <a:lstStyle/>
          <a:p>
            <a:pPr marL="0" indent="0">
              <a:buNone/>
            </a:pPr>
            <a:r>
              <a:rPr lang="en-US" b="0" i="0" dirty="0">
                <a:solidFill>
                  <a:srgbClr val="333333"/>
                </a:solidFill>
                <a:effectLst/>
                <a:latin typeface="AmazonEmber"/>
              </a:rPr>
              <a:t>At the highest level, there are four main ways that native apps differ from hybrid apps as illustrated in the following table.</a:t>
            </a:r>
            <a:endParaRPr lang="en-US" dirty="0"/>
          </a:p>
        </p:txBody>
      </p:sp>
      <p:graphicFrame>
        <p:nvGraphicFramePr>
          <p:cNvPr id="4" name="Table 3">
            <a:extLst>
              <a:ext uri="{FF2B5EF4-FFF2-40B4-BE49-F238E27FC236}">
                <a16:creationId xmlns:a16="http://schemas.microsoft.com/office/drawing/2014/main" id="{A6631F1B-4E29-EECB-376D-C3AB86ED06E5}"/>
              </a:ext>
            </a:extLst>
          </p:cNvPr>
          <p:cNvGraphicFramePr>
            <a:graphicFrameLocks noGrp="1"/>
          </p:cNvGraphicFramePr>
          <p:nvPr>
            <p:extLst>
              <p:ext uri="{D42A27DB-BD31-4B8C-83A1-F6EECF244321}">
                <p14:modId xmlns:p14="http://schemas.microsoft.com/office/powerpoint/2010/main" val="3702926308"/>
              </p:ext>
            </p:extLst>
          </p:nvPr>
        </p:nvGraphicFramePr>
        <p:xfrm>
          <a:off x="1952625" y="3026569"/>
          <a:ext cx="8286750" cy="2171700"/>
        </p:xfrm>
        <a:graphic>
          <a:graphicData uri="http://schemas.openxmlformats.org/drawingml/2006/table">
            <a:tbl>
              <a:tblPr>
                <a:tableStyleId>{284E427A-3D55-4303-BF80-6455036E1DE7}</a:tableStyleId>
              </a:tblPr>
              <a:tblGrid>
                <a:gridCol w="4143375">
                  <a:extLst>
                    <a:ext uri="{9D8B030D-6E8A-4147-A177-3AD203B41FA5}">
                      <a16:colId xmlns:a16="http://schemas.microsoft.com/office/drawing/2014/main" val="1587880356"/>
                    </a:ext>
                  </a:extLst>
                </a:gridCol>
                <a:gridCol w="4143375">
                  <a:extLst>
                    <a:ext uri="{9D8B030D-6E8A-4147-A177-3AD203B41FA5}">
                      <a16:colId xmlns:a16="http://schemas.microsoft.com/office/drawing/2014/main" val="1505664036"/>
                    </a:ext>
                  </a:extLst>
                </a:gridCol>
              </a:tblGrid>
              <a:tr h="0">
                <a:tc>
                  <a:txBody>
                    <a:bodyPr/>
                    <a:lstStyle/>
                    <a:p>
                      <a:pPr algn="l"/>
                      <a:r>
                        <a:rPr lang="en-US" b="1" i="0" dirty="0">
                          <a:effectLst/>
                        </a:rPr>
                        <a:t>Native </a:t>
                      </a:r>
                    </a:p>
                  </a:txBody>
                  <a:tcPr marL="76200" marR="76200" marT="95250" marB="95250" anchor="ctr"/>
                </a:tc>
                <a:tc>
                  <a:txBody>
                    <a:bodyPr/>
                    <a:lstStyle/>
                    <a:p>
                      <a:pPr algn="l"/>
                      <a:r>
                        <a:rPr lang="en-US" b="1" i="0" dirty="0">
                          <a:effectLst/>
                        </a:rPr>
                        <a:t>Hybrid</a:t>
                      </a:r>
                    </a:p>
                  </a:txBody>
                  <a:tcPr marL="76200" marR="76200" marT="95250" marB="95250" anchor="ctr"/>
                </a:tc>
                <a:extLst>
                  <a:ext uri="{0D108BD9-81ED-4DB2-BD59-A6C34878D82A}">
                    <a16:rowId xmlns:a16="http://schemas.microsoft.com/office/drawing/2014/main" val="2158983614"/>
                  </a:ext>
                </a:extLst>
              </a:tr>
              <a:tr h="0">
                <a:tc>
                  <a:txBody>
                    <a:bodyPr/>
                    <a:lstStyle/>
                    <a:p>
                      <a:r>
                        <a:rPr lang="en-US">
                          <a:effectLst/>
                        </a:rPr>
                        <a:t>Platform Specific</a:t>
                      </a:r>
                    </a:p>
                  </a:txBody>
                  <a:tcPr marL="76200" marR="76200" marT="76200" marB="76200" anchor="ctr"/>
                </a:tc>
                <a:tc>
                  <a:txBody>
                    <a:bodyPr/>
                    <a:lstStyle/>
                    <a:p>
                      <a:r>
                        <a:rPr lang="en-US">
                          <a:effectLst/>
                        </a:rPr>
                        <a:t>Cross Platform</a:t>
                      </a:r>
                    </a:p>
                  </a:txBody>
                  <a:tcPr marL="76200" marR="76200" marT="76200" marB="76200" anchor="ctr"/>
                </a:tc>
                <a:extLst>
                  <a:ext uri="{0D108BD9-81ED-4DB2-BD59-A6C34878D82A}">
                    <a16:rowId xmlns:a16="http://schemas.microsoft.com/office/drawing/2014/main" val="880507620"/>
                  </a:ext>
                </a:extLst>
              </a:tr>
              <a:tr h="0">
                <a:tc>
                  <a:txBody>
                    <a:bodyPr/>
                    <a:lstStyle/>
                    <a:p>
                      <a:r>
                        <a:rPr lang="en-US">
                          <a:effectLst/>
                        </a:rPr>
                        <a:t>Compiled Language </a:t>
                      </a:r>
                    </a:p>
                  </a:txBody>
                  <a:tcPr marL="76200" marR="76200" marT="76200" marB="76200" anchor="ctr"/>
                </a:tc>
                <a:tc>
                  <a:txBody>
                    <a:bodyPr/>
                    <a:lstStyle/>
                    <a:p>
                      <a:r>
                        <a:rPr lang="en-US">
                          <a:effectLst/>
                        </a:rPr>
                        <a:t>Scripting / Compiled</a:t>
                      </a:r>
                    </a:p>
                  </a:txBody>
                  <a:tcPr marL="76200" marR="76200" marT="76200" marB="76200" anchor="ctr"/>
                </a:tc>
                <a:extLst>
                  <a:ext uri="{0D108BD9-81ED-4DB2-BD59-A6C34878D82A}">
                    <a16:rowId xmlns:a16="http://schemas.microsoft.com/office/drawing/2014/main" val="2351692107"/>
                  </a:ext>
                </a:extLst>
              </a:tr>
              <a:tr h="0">
                <a:tc>
                  <a:txBody>
                    <a:bodyPr/>
                    <a:lstStyle/>
                    <a:p>
                      <a:r>
                        <a:rPr lang="en-US">
                          <a:effectLst/>
                        </a:rPr>
                        <a:t>Access to Device Hardware</a:t>
                      </a:r>
                    </a:p>
                  </a:txBody>
                  <a:tcPr marL="76200" marR="76200" marT="76200" marB="76200" anchor="ctr"/>
                </a:tc>
                <a:tc>
                  <a:txBody>
                    <a:bodyPr/>
                    <a:lstStyle/>
                    <a:p>
                      <a:r>
                        <a:rPr lang="en-US">
                          <a:effectLst/>
                        </a:rPr>
                        <a:t>Plugins / Native Modules</a:t>
                      </a:r>
                    </a:p>
                  </a:txBody>
                  <a:tcPr marL="76200" marR="76200" marT="76200" marB="76200" anchor="ctr"/>
                </a:tc>
                <a:extLst>
                  <a:ext uri="{0D108BD9-81ED-4DB2-BD59-A6C34878D82A}">
                    <a16:rowId xmlns:a16="http://schemas.microsoft.com/office/drawing/2014/main" val="522669350"/>
                  </a:ext>
                </a:extLst>
              </a:tr>
              <a:tr h="0">
                <a:tc>
                  <a:txBody>
                    <a:bodyPr/>
                    <a:lstStyle/>
                    <a:p>
                      <a:r>
                        <a:rPr lang="en-US">
                          <a:effectLst/>
                        </a:rPr>
                        <a:t>Platform Frameworks</a:t>
                      </a:r>
                    </a:p>
                  </a:txBody>
                  <a:tcPr marL="76200" marR="76200" marT="76200" marB="76200" anchor="ctr"/>
                </a:tc>
                <a:tc>
                  <a:txBody>
                    <a:bodyPr/>
                    <a:lstStyle/>
                    <a:p>
                      <a:r>
                        <a:rPr lang="en-US" dirty="0">
                          <a:effectLst/>
                        </a:rPr>
                        <a:t>Web Frameworks</a:t>
                      </a:r>
                    </a:p>
                  </a:txBody>
                  <a:tcPr marL="76200" marR="76200" marT="76200" marB="76200" anchor="ctr"/>
                </a:tc>
                <a:extLst>
                  <a:ext uri="{0D108BD9-81ED-4DB2-BD59-A6C34878D82A}">
                    <a16:rowId xmlns:a16="http://schemas.microsoft.com/office/drawing/2014/main" val="1694372332"/>
                  </a:ext>
                </a:extLst>
              </a:tr>
            </a:tbl>
          </a:graphicData>
        </a:graphic>
      </p:graphicFrame>
    </p:spTree>
    <p:extLst>
      <p:ext uri="{BB962C8B-B14F-4D97-AF65-F5344CB8AC3E}">
        <p14:creationId xmlns:p14="http://schemas.microsoft.com/office/powerpoint/2010/main" val="214774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Flutter?</a:t>
            </a:r>
          </a:p>
        </p:txBody>
      </p:sp>
      <p:sp>
        <p:nvSpPr>
          <p:cNvPr id="3" name="Content Placeholder 2"/>
          <p:cNvSpPr>
            <a:spLocks noGrp="1"/>
          </p:cNvSpPr>
          <p:nvPr>
            <p:ph idx="1"/>
          </p:nvPr>
        </p:nvSpPr>
        <p:spPr/>
        <p:txBody>
          <a:bodyPr/>
          <a:lstStyle/>
          <a:p>
            <a:r>
              <a:rPr lang="en-US" dirty="0"/>
              <a:t>A “tool” that allows you to build native cross-platform (Android, iOS, Web, Desktop) applications one programming language and </a:t>
            </a:r>
            <a:r>
              <a:rPr lang="en-US"/>
              <a:t>code base.</a:t>
            </a:r>
            <a:endParaRPr lang="en-US" dirty="0"/>
          </a:p>
        </p:txBody>
      </p:sp>
    </p:spTree>
    <p:extLst>
      <p:ext uri="{BB962C8B-B14F-4D97-AF65-F5344CB8AC3E}">
        <p14:creationId xmlns:p14="http://schemas.microsoft.com/office/powerpoint/2010/main" val="425679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Native + Cross Platform?</a:t>
            </a:r>
          </a:p>
        </p:txBody>
      </p:sp>
      <p:sp>
        <p:nvSpPr>
          <p:cNvPr id="3" name="Content Placeholder 2"/>
          <p:cNvSpPr>
            <a:spLocks noGrp="1"/>
          </p:cNvSpPr>
          <p:nvPr>
            <p:ph idx="1"/>
          </p:nvPr>
        </p:nvSpPr>
        <p:spPr/>
        <p:txBody>
          <a:bodyPr/>
          <a:lstStyle/>
          <a:p>
            <a:r>
              <a:rPr lang="en-US" dirty="0"/>
              <a:t>A cross-platform computer product or system is a product or system that can work across multiple types of platforms or operating environments.</a:t>
            </a:r>
          </a:p>
          <a:p>
            <a:r>
              <a:rPr lang="en-US" dirty="0"/>
              <a:t>Cross platform is also know as multiplatform or platform independent. </a:t>
            </a:r>
          </a:p>
        </p:txBody>
      </p:sp>
    </p:spTree>
    <p:extLst>
      <p:ext uri="{BB962C8B-B14F-4D97-AF65-F5344CB8AC3E}">
        <p14:creationId xmlns:p14="http://schemas.microsoft.com/office/powerpoint/2010/main" val="335795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vs Cross Platform vs Hybrid</a:t>
            </a:r>
          </a:p>
        </p:txBody>
      </p:sp>
      <p:sp>
        <p:nvSpPr>
          <p:cNvPr id="3" name="Content Placeholder 2"/>
          <p:cNvSpPr>
            <a:spLocks noGrp="1"/>
          </p:cNvSpPr>
          <p:nvPr>
            <p:ph idx="1"/>
          </p:nvPr>
        </p:nvSpPr>
        <p:spPr/>
        <p:txBody>
          <a:bodyPr/>
          <a:lstStyle/>
          <a:p>
            <a:r>
              <a:rPr lang="en-US" b="1" dirty="0"/>
              <a:t>Native</a:t>
            </a:r>
            <a:r>
              <a:rPr lang="en-US" dirty="0"/>
              <a:t>: An application developed exclusively for single platform using a native-to-the-operating-system language is Native App.</a:t>
            </a:r>
          </a:p>
          <a:p>
            <a:r>
              <a:rPr lang="en-US" b="1" dirty="0"/>
              <a:t>Hybrid</a:t>
            </a:r>
            <a:r>
              <a:rPr lang="en-US" dirty="0"/>
              <a:t>: A blend solution that </a:t>
            </a:r>
            <a:r>
              <a:rPr lang="en-US" dirty="0" smtClean="0"/>
              <a:t>consists </a:t>
            </a:r>
            <a:r>
              <a:rPr lang="en-US" dirty="0"/>
              <a:t>of both native and web solutions. Developers embedded the code written with we development languages (HTML, CSS and JavaScript) into a native app using plugins Apache Cordova or Ionic's Capacitor.</a:t>
            </a:r>
          </a:p>
          <a:p>
            <a:r>
              <a:rPr lang="en-US" b="1" dirty="0"/>
              <a:t>Cross Platform</a:t>
            </a:r>
            <a:r>
              <a:rPr lang="en-US" dirty="0"/>
              <a:t>: Write code once and reuse for different platforms.</a:t>
            </a:r>
          </a:p>
        </p:txBody>
      </p:sp>
    </p:spTree>
    <p:extLst>
      <p:ext uri="{BB962C8B-B14F-4D97-AF65-F5344CB8AC3E}">
        <p14:creationId xmlns:p14="http://schemas.microsoft.com/office/powerpoint/2010/main" val="2294527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Flutter over other cross platforms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7261" y="2078182"/>
            <a:ext cx="9049283" cy="3948545"/>
          </a:xfrm>
        </p:spPr>
      </p:pic>
    </p:spTree>
    <p:extLst>
      <p:ext uri="{BB962C8B-B14F-4D97-AF65-F5344CB8AC3E}">
        <p14:creationId xmlns:p14="http://schemas.microsoft.com/office/powerpoint/2010/main" val="2631671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Flutter</a:t>
            </a:r>
          </a:p>
        </p:txBody>
      </p:sp>
      <p:sp>
        <p:nvSpPr>
          <p:cNvPr id="3" name="Content Placeholder 2"/>
          <p:cNvSpPr>
            <a:spLocks noGrp="1"/>
          </p:cNvSpPr>
          <p:nvPr>
            <p:ph idx="1"/>
          </p:nvPr>
        </p:nvSpPr>
        <p:spPr>
          <a:xfrm>
            <a:off x="1534696" y="2244332"/>
            <a:ext cx="9520158" cy="3450613"/>
          </a:xfrm>
        </p:spPr>
        <p:txBody>
          <a:bodyPr>
            <a:normAutofit fontScale="92500" lnSpcReduction="20000"/>
          </a:bodyPr>
          <a:lstStyle/>
          <a:p>
            <a:r>
              <a:rPr lang="en-US" dirty="0"/>
              <a:t>Increase time-to-market speed</a:t>
            </a:r>
          </a:p>
          <a:p>
            <a:r>
              <a:rPr lang="en-US" dirty="0"/>
              <a:t>Reduces code development time</a:t>
            </a:r>
          </a:p>
          <a:p>
            <a:r>
              <a:rPr lang="en-US" dirty="0"/>
              <a:t>The potential ability to go beyond mobile</a:t>
            </a:r>
          </a:p>
          <a:p>
            <a:r>
              <a:rPr lang="en-US" dirty="0"/>
              <a:t>Same UI and business logic in all platforms</a:t>
            </a:r>
          </a:p>
          <a:p>
            <a:r>
              <a:rPr lang="en-US" dirty="0"/>
              <a:t>Custom, animated UI of any complexity available</a:t>
            </a:r>
          </a:p>
          <a:p>
            <a:r>
              <a:rPr lang="en-US" dirty="0"/>
              <a:t>Similar to native app performance</a:t>
            </a:r>
          </a:p>
          <a:p>
            <a:r>
              <a:rPr lang="en-US" dirty="0"/>
              <a:t>Own rendering engine </a:t>
            </a:r>
          </a:p>
          <a:p>
            <a:r>
              <a:rPr lang="en-US" dirty="0"/>
              <a:t>Simple platform specific logic implementation</a:t>
            </a:r>
          </a:p>
          <a:p>
            <a:endParaRPr lang="en-US" dirty="0"/>
          </a:p>
        </p:txBody>
      </p:sp>
    </p:spTree>
    <p:extLst>
      <p:ext uri="{BB962C8B-B14F-4D97-AF65-F5344CB8AC3E}">
        <p14:creationId xmlns:p14="http://schemas.microsoft.com/office/powerpoint/2010/main" val="2189211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Flutter Architecture</a:t>
            </a:r>
          </a:p>
        </p:txBody>
      </p:sp>
      <p:sp>
        <p:nvSpPr>
          <p:cNvPr id="5" name="Content Placeholder 4"/>
          <p:cNvSpPr>
            <a:spLocks noGrp="1"/>
          </p:cNvSpPr>
          <p:nvPr>
            <p:ph idx="1"/>
          </p:nvPr>
        </p:nvSpPr>
        <p:spPr/>
        <p:txBody>
          <a:bodyPr>
            <a:normAutofit fontScale="25000" lnSpcReduction="20000"/>
          </a:bodyPr>
          <a:lstStyle/>
          <a:p>
            <a:endParaRPr lang="en-US" dirty="0"/>
          </a:p>
          <a:p>
            <a:r>
              <a:rPr lang="en-US" sz="6400" b="1" dirty="0"/>
              <a:t>The Layer Model:</a:t>
            </a:r>
            <a:r>
              <a:rPr lang="en-US" sz="6400" dirty="0"/>
              <a:t> We'll explore the layers that make up Flutter, helping you understand how it's built.</a:t>
            </a:r>
          </a:p>
          <a:p>
            <a:r>
              <a:rPr lang="en-US" sz="6400" b="1" dirty="0"/>
              <a:t>Reactive User Interfaces:</a:t>
            </a:r>
            <a:r>
              <a:rPr lang="en-US" sz="6400" dirty="0"/>
              <a:t> Learn about this key concept in Flutter UI development and how it makes your interfaces more dynamic.</a:t>
            </a:r>
          </a:p>
          <a:p>
            <a:r>
              <a:rPr lang="en-US" sz="6400" b="1" dirty="0"/>
              <a:t>Flutter Widgets:</a:t>
            </a:r>
            <a:r>
              <a:rPr lang="en-US" sz="6400" dirty="0"/>
              <a:t> Get to know widgets, the core building blocks of any Flutter UI.</a:t>
            </a:r>
          </a:p>
          <a:p>
            <a:r>
              <a:rPr lang="en-US" sz="6400" b="1" dirty="0"/>
              <a:t>The Rendering Process:</a:t>
            </a:r>
            <a:r>
              <a:rPr lang="en-US" sz="6400" dirty="0"/>
              <a:t> Understand how Flutter transforms your UI code into visuals on the screen.</a:t>
            </a:r>
          </a:p>
          <a:p>
            <a:r>
              <a:rPr lang="en-US" sz="6400" b="1" dirty="0"/>
              <a:t>Platform Embedders Overview:</a:t>
            </a:r>
            <a:r>
              <a:rPr lang="en-US" sz="6400" dirty="0"/>
              <a:t> Discover how Flutter runs on different devices, including mobile and desktop.</a:t>
            </a:r>
          </a:p>
          <a:p>
            <a:r>
              <a:rPr lang="en-US" sz="6400" b="1" dirty="0"/>
              <a:t>Integrating Flutter with Other Code:</a:t>
            </a:r>
            <a:r>
              <a:rPr lang="en-US" sz="6400" dirty="0"/>
              <a:t> We'll discuss the techniques for blending Flutter with existing codebases.</a:t>
            </a:r>
          </a:p>
          <a:p>
            <a:r>
              <a:rPr lang="en-US" sz="6400" b="1" dirty="0"/>
              <a:t>Support for the Web:</a:t>
            </a:r>
            <a:r>
              <a:rPr lang="en-US" sz="6400" dirty="0"/>
              <a:t> Concluding with insights into Flutter's capabilities and performance in web applications</a:t>
            </a:r>
            <a:r>
              <a:rPr lang="en-US" sz="2900" dirty="0"/>
              <a:t>.</a:t>
            </a:r>
          </a:p>
        </p:txBody>
      </p:sp>
    </p:spTree>
    <p:extLst>
      <p:ext uri="{BB962C8B-B14F-4D97-AF65-F5344CB8AC3E}">
        <p14:creationId xmlns:p14="http://schemas.microsoft.com/office/powerpoint/2010/main" val="149614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742927"/>
          </a:xfrm>
        </p:spPr>
        <p:txBody>
          <a:bodyPr/>
          <a:lstStyle/>
          <a:p>
            <a:r>
              <a:rPr lang="en-US" dirty="0"/>
              <a:t>Flutter Layer Model</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70909" y="1745673"/>
            <a:ext cx="6109855" cy="4211781"/>
          </a:xfrm>
        </p:spPr>
      </p:pic>
    </p:spTree>
    <p:extLst>
      <p:ext uri="{BB962C8B-B14F-4D97-AF65-F5344CB8AC3E}">
        <p14:creationId xmlns:p14="http://schemas.microsoft.com/office/powerpoint/2010/main" val="2363346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742927"/>
          </a:xfrm>
        </p:spPr>
        <p:txBody>
          <a:bodyPr/>
          <a:lstStyle/>
          <a:p>
            <a:r>
              <a:rPr lang="en-US" dirty="0"/>
              <a:t>Flutter Layer Model (cont.)</a:t>
            </a:r>
          </a:p>
        </p:txBody>
      </p:sp>
      <p:sp>
        <p:nvSpPr>
          <p:cNvPr id="3" name="Content Placeholder 2"/>
          <p:cNvSpPr>
            <a:spLocks noGrp="1"/>
          </p:cNvSpPr>
          <p:nvPr>
            <p:ph idx="1"/>
          </p:nvPr>
        </p:nvSpPr>
        <p:spPr/>
        <p:txBody>
          <a:bodyPr/>
          <a:lstStyle/>
          <a:p>
            <a:r>
              <a:rPr lang="en-US" b="1" dirty="0"/>
              <a:t>The first layer is the Embedder. </a:t>
            </a:r>
            <a:r>
              <a:rPr lang="en-US" dirty="0"/>
              <a:t>This is where Flutter connects with the device's operating system. Whether you're using an Android, iOS, Windows, or another type of device, the Embedder helps Flutter work with it</a:t>
            </a:r>
          </a:p>
          <a:p>
            <a:r>
              <a:rPr lang="en-US" b="1" dirty="0"/>
              <a:t>Above the Embedder is the Flutter Engine. </a:t>
            </a:r>
            <a:r>
              <a:rPr lang="en-US" dirty="0"/>
              <a:t>Mostly written in C++, this engine is the heart of Flutter. It's responsible for important tasks like drawing images and text on the screen, handling files and internet connections, and running Dart code</a:t>
            </a:r>
          </a:p>
        </p:txBody>
      </p:sp>
    </p:spTree>
    <p:extLst>
      <p:ext uri="{BB962C8B-B14F-4D97-AF65-F5344CB8AC3E}">
        <p14:creationId xmlns:p14="http://schemas.microsoft.com/office/powerpoint/2010/main" val="263205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742927"/>
          </a:xfrm>
        </p:spPr>
        <p:txBody>
          <a:bodyPr/>
          <a:lstStyle/>
          <a:p>
            <a:r>
              <a:rPr lang="en-US" dirty="0"/>
              <a:t>Flutter Layer Model (cont.)</a:t>
            </a:r>
          </a:p>
        </p:txBody>
      </p:sp>
      <p:sp>
        <p:nvSpPr>
          <p:cNvPr id="3" name="Content Placeholder 2"/>
          <p:cNvSpPr>
            <a:spLocks noGrp="1"/>
          </p:cNvSpPr>
          <p:nvPr>
            <p:ph idx="1"/>
          </p:nvPr>
        </p:nvSpPr>
        <p:spPr>
          <a:xfrm>
            <a:off x="1534696" y="1953490"/>
            <a:ext cx="9912317" cy="3948545"/>
          </a:xfrm>
        </p:spPr>
        <p:txBody>
          <a:bodyPr>
            <a:normAutofit fontScale="25000" lnSpcReduction="20000"/>
          </a:bodyPr>
          <a:lstStyle/>
          <a:p>
            <a:pPr marL="0" indent="0">
              <a:buNone/>
            </a:pPr>
            <a:r>
              <a:rPr lang="en-US" sz="5600" b="1" dirty="0"/>
              <a:t>The Core Framework: Where Developers Work</a:t>
            </a:r>
          </a:p>
          <a:p>
            <a:r>
              <a:rPr lang="en-US" sz="4400" b="1" dirty="0"/>
              <a:t>Building Blocks</a:t>
            </a:r>
            <a:r>
              <a:rPr lang="en-US" sz="4400" dirty="0"/>
              <a:t> </a:t>
            </a:r>
          </a:p>
          <a:p>
            <a:pPr marL="0" indent="0">
              <a:buNone/>
            </a:pPr>
            <a:r>
              <a:rPr lang="en-US" sz="4400" dirty="0"/>
              <a:t>At the lowest level of the Framework, there are basic classes and services. These include things like animations, graphics, and ways to recognize user gestures.</a:t>
            </a:r>
          </a:p>
          <a:p>
            <a:r>
              <a:rPr lang="en-US" sz="4400" b="1" dirty="0"/>
              <a:t>Rendering Layer</a:t>
            </a:r>
            <a:endParaRPr lang="en-US" sz="4400" dirty="0"/>
          </a:p>
          <a:p>
            <a:pPr marL="0" indent="0">
              <a:buNone/>
            </a:pPr>
            <a:r>
              <a:rPr lang="en-US" sz="4400" dirty="0"/>
              <a:t>Next up is the rendering layer. This is about arranging things on the screen. You create a tree of objects that can change dynamically, and Flutter updates the screen to show these changes.</a:t>
            </a:r>
          </a:p>
          <a:p>
            <a:r>
              <a:rPr lang="en-US" sz="4400" b="1" dirty="0"/>
              <a:t>Widgets Layer</a:t>
            </a:r>
            <a:endParaRPr lang="en-US" sz="4400" dirty="0"/>
          </a:p>
          <a:p>
            <a:pPr marL="0" indent="0">
              <a:buNone/>
            </a:pPr>
            <a:r>
              <a:rPr lang="en-US" sz="4400" dirty="0"/>
              <a:t>Above that is the widgets layer. Widgets are the basic building blocks in Flutter apps. Each thing you see on the screen, like a button or a text field, is a widget. This layer lets you combine widgets to make more complex designs.</a:t>
            </a:r>
          </a:p>
          <a:p>
            <a:r>
              <a:rPr lang="en-US" sz="4400" b="1" dirty="0"/>
              <a:t>Material and Cupertino Libraries</a:t>
            </a:r>
            <a:endParaRPr lang="en-US" sz="4400" dirty="0"/>
          </a:p>
          <a:p>
            <a:pPr marL="0" indent="0">
              <a:buNone/>
            </a:pPr>
            <a:r>
              <a:rPr lang="en-US" sz="4400" dirty="0"/>
              <a:t>Finally, there are the Material and Cupertino libraries. They provide ready-to-use widgets that follow specific design styles – Material for Android and Cupertino for iOS.</a:t>
            </a:r>
          </a:p>
          <a:p>
            <a:r>
              <a:rPr lang="en-US" sz="4400" b="1" dirty="0"/>
              <a:t>Packages: Expanding Flutter's Abilities</a:t>
            </a:r>
          </a:p>
          <a:p>
            <a:pPr marL="0" indent="0">
              <a:buNone/>
            </a:pPr>
            <a:r>
              <a:rPr lang="en-US" sz="4400" dirty="0"/>
              <a:t>Beyond the core framework, Flutter can be extended with packages. These are additional tools and features created by the Flutter community. They cover a wide range of functionalities, from camera integration to web support.</a:t>
            </a:r>
          </a:p>
          <a:p>
            <a:pPr marL="0" indent="0">
              <a:buNone/>
            </a:pPr>
            <a:endParaRPr lang="en-US" dirty="0"/>
          </a:p>
        </p:txBody>
      </p:sp>
    </p:spTree>
    <p:extLst>
      <p:ext uri="{BB962C8B-B14F-4D97-AF65-F5344CB8AC3E}">
        <p14:creationId xmlns:p14="http://schemas.microsoft.com/office/powerpoint/2010/main" val="232125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D4C2-41CC-8A8A-1F24-82FC5A294270}"/>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831CD5B1-9E94-48B3-EAF8-CCCB6B49F3C9}"/>
              </a:ext>
            </a:extLst>
          </p:cNvPr>
          <p:cNvSpPr>
            <a:spLocks noGrp="1"/>
          </p:cNvSpPr>
          <p:nvPr>
            <p:ph idx="1"/>
          </p:nvPr>
        </p:nvSpPr>
        <p:spPr/>
        <p:txBody>
          <a:bodyPr/>
          <a:lstStyle/>
          <a:p>
            <a:pPr algn="just"/>
            <a:r>
              <a:rPr lang="en-US" dirty="0"/>
              <a:t>This is 1+2 credit hour for CET and 2+1 credit hour for SET. In this course we will learn mobile application development on cross platform development framework such as Flutter. This course covers key principles, tools, and frameworks used to design and develop mobile applications for modern platforms. Students will gain hands-on experience in mobile UI/UX design, event-driven programming, database integration, and app deployment. </a:t>
            </a:r>
          </a:p>
        </p:txBody>
      </p:sp>
    </p:spTree>
    <p:extLst>
      <p:ext uri="{BB962C8B-B14F-4D97-AF65-F5344CB8AC3E}">
        <p14:creationId xmlns:p14="http://schemas.microsoft.com/office/powerpoint/2010/main" val="196630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formations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823" y="804519"/>
            <a:ext cx="5727031" cy="5004246"/>
          </a:xfrm>
          <a:prstGeom prst="rect">
            <a:avLst/>
          </a:prstGeom>
        </p:spPr>
      </p:pic>
    </p:spTree>
    <p:extLst>
      <p:ext uri="{BB962C8B-B14F-4D97-AF65-F5344CB8AC3E}">
        <p14:creationId xmlns:p14="http://schemas.microsoft.com/office/powerpoint/2010/main" val="3584659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80FB-C2EE-8763-0A6A-1F208DB98E4A}"/>
              </a:ext>
            </a:extLst>
          </p:cNvPr>
          <p:cNvSpPr>
            <a:spLocks noGrp="1"/>
          </p:cNvSpPr>
          <p:nvPr>
            <p:ph type="title"/>
          </p:nvPr>
        </p:nvSpPr>
        <p:spPr/>
        <p:txBody>
          <a:bodyPr/>
          <a:lstStyle/>
          <a:p>
            <a:r>
              <a:rPr lang="en-US" dirty="0"/>
              <a:t>Course Learning Outcomes</a:t>
            </a:r>
          </a:p>
        </p:txBody>
      </p:sp>
      <p:graphicFrame>
        <p:nvGraphicFramePr>
          <p:cNvPr id="4" name="Content Placeholder 3">
            <a:extLst>
              <a:ext uri="{FF2B5EF4-FFF2-40B4-BE49-F238E27FC236}">
                <a16:creationId xmlns:a16="http://schemas.microsoft.com/office/drawing/2014/main" id="{9BF51EF8-5FEB-609D-005C-5FCB19C707F8}"/>
              </a:ext>
            </a:extLst>
          </p:cNvPr>
          <p:cNvGraphicFramePr>
            <a:graphicFrameLocks noGrp="1"/>
          </p:cNvGraphicFramePr>
          <p:nvPr>
            <p:ph idx="1"/>
            <p:extLst>
              <p:ext uri="{D42A27DB-BD31-4B8C-83A1-F6EECF244321}">
                <p14:modId xmlns:p14="http://schemas.microsoft.com/office/powerpoint/2010/main" val="883141188"/>
              </p:ext>
            </p:extLst>
          </p:nvPr>
        </p:nvGraphicFramePr>
        <p:xfrm>
          <a:off x="1534618" y="2348635"/>
          <a:ext cx="9520236" cy="2777547"/>
        </p:xfrm>
        <a:graphic>
          <a:graphicData uri="http://schemas.openxmlformats.org/drawingml/2006/table">
            <a:tbl>
              <a:tblPr firstRow="1" bandRow="1">
                <a:tableStyleId>{21E4AEA4-8DFA-4A89-87EB-49C32662AFE0}</a:tableStyleId>
              </a:tblPr>
              <a:tblGrid>
                <a:gridCol w="1751012">
                  <a:extLst>
                    <a:ext uri="{9D8B030D-6E8A-4147-A177-3AD203B41FA5}">
                      <a16:colId xmlns:a16="http://schemas.microsoft.com/office/drawing/2014/main" val="1534474338"/>
                    </a:ext>
                  </a:extLst>
                </a:gridCol>
                <a:gridCol w="7769224">
                  <a:extLst>
                    <a:ext uri="{9D8B030D-6E8A-4147-A177-3AD203B41FA5}">
                      <a16:colId xmlns:a16="http://schemas.microsoft.com/office/drawing/2014/main" val="1218877198"/>
                    </a:ext>
                  </a:extLst>
                </a:gridCol>
              </a:tblGrid>
              <a:tr h="397663">
                <a:tc>
                  <a:txBody>
                    <a:bodyPr/>
                    <a:lstStyle/>
                    <a:p>
                      <a:pPr algn="ctr"/>
                      <a:r>
                        <a:rPr lang="en-US" dirty="0"/>
                        <a:t>CLO #</a:t>
                      </a:r>
                    </a:p>
                  </a:txBody>
                  <a:tcPr/>
                </a:tc>
                <a:tc>
                  <a:txBody>
                    <a:bodyPr/>
                    <a:lstStyle/>
                    <a:p>
                      <a:pPr algn="ctr"/>
                      <a:r>
                        <a:rPr lang="en-US" dirty="0"/>
                        <a:t>CLO Description</a:t>
                      </a:r>
                    </a:p>
                  </a:txBody>
                  <a:tcPr/>
                </a:tc>
                <a:extLst>
                  <a:ext uri="{0D108BD9-81ED-4DB2-BD59-A6C34878D82A}">
                    <a16:rowId xmlns:a16="http://schemas.microsoft.com/office/drawing/2014/main" val="2807666721"/>
                  </a:ext>
                </a:extLst>
              </a:tr>
              <a:tr h="717587">
                <a:tc>
                  <a:txBody>
                    <a:bodyPr/>
                    <a:lstStyle/>
                    <a:p>
                      <a:pPr algn="ctr">
                        <a:lnSpc>
                          <a:spcPct val="200000"/>
                        </a:lnSpc>
                      </a:pPr>
                      <a:r>
                        <a:rPr lang="en-US" dirty="0"/>
                        <a:t>1</a:t>
                      </a:r>
                    </a:p>
                  </a:txBody>
                  <a:tcPr/>
                </a:tc>
                <a:tc>
                  <a:txBody>
                    <a:bodyPr/>
                    <a:lstStyle/>
                    <a:p>
                      <a:pPr marL="0" marR="0" algn="just" defTabSz="914400" rtl="0" eaLnBrk="1" latinLnBrk="0" hangingPunct="1">
                        <a:lnSpc>
                          <a:spcPct val="90000"/>
                        </a:lnSpc>
                        <a:spcBef>
                          <a:spcPct val="0"/>
                        </a:spcBef>
                        <a:buNone/>
                      </a:pPr>
                      <a:r>
                        <a:rPr lang="en-US" sz="1800" b="0" kern="1200" cap="none" dirty="0">
                          <a:solidFill>
                            <a:schemeClr val="tx1"/>
                          </a:solidFill>
                          <a:effectLst/>
                        </a:rPr>
                        <a:t>Understand Mobile Application Development fundamentals and flow on multiple devices.</a:t>
                      </a:r>
                      <a:endParaRPr lang="en-US" sz="1800" b="0" i="0" kern="1200" cap="none" dirty="0">
                        <a:solidFill>
                          <a:schemeClr val="tx1"/>
                        </a:solidFill>
                        <a:effectLst/>
                        <a:latin typeface="+mj-lt"/>
                        <a:ea typeface="+mj-ea"/>
                        <a:cs typeface="+mj-cs"/>
                      </a:endParaRPr>
                    </a:p>
                  </a:txBody>
                  <a:tcPr marL="68580" marR="68580" marT="0" marB="0" anchor="ctr"/>
                </a:tc>
                <a:extLst>
                  <a:ext uri="{0D108BD9-81ED-4DB2-BD59-A6C34878D82A}">
                    <a16:rowId xmlns:a16="http://schemas.microsoft.com/office/drawing/2014/main" val="150934730"/>
                  </a:ext>
                </a:extLst>
              </a:tr>
              <a:tr h="769775">
                <a:tc>
                  <a:txBody>
                    <a:bodyPr/>
                    <a:lstStyle/>
                    <a:p>
                      <a:pPr algn="ctr">
                        <a:lnSpc>
                          <a:spcPct val="200000"/>
                        </a:lnSpc>
                      </a:pPr>
                      <a:r>
                        <a:rPr lang="en-US" dirty="0"/>
                        <a:t>2</a:t>
                      </a:r>
                    </a:p>
                  </a:txBody>
                  <a:tcPr/>
                </a:tc>
                <a:tc>
                  <a:txBody>
                    <a:bodyPr/>
                    <a:lstStyle/>
                    <a:p>
                      <a:pPr marL="0" marR="0" algn="just" defTabSz="914400" rtl="0" eaLnBrk="1" latinLnBrk="0" hangingPunct="1">
                        <a:lnSpc>
                          <a:spcPct val="90000"/>
                        </a:lnSpc>
                        <a:spcBef>
                          <a:spcPct val="0"/>
                        </a:spcBef>
                        <a:buNone/>
                      </a:pPr>
                      <a:r>
                        <a:rPr lang="en-US" sz="1800" b="0" kern="1200" cap="none" dirty="0">
                          <a:solidFill>
                            <a:schemeClr val="tx1"/>
                          </a:solidFill>
                          <a:effectLst/>
                        </a:rPr>
                        <a:t>Develop Mobile Applications using basic functionality, framework, and packages as a prototype.</a:t>
                      </a:r>
                      <a:endParaRPr lang="en-US" sz="1800" b="0" i="0" kern="1200" cap="none" dirty="0">
                        <a:solidFill>
                          <a:schemeClr val="tx1"/>
                        </a:solidFill>
                        <a:effectLst/>
                        <a:latin typeface="+mj-lt"/>
                        <a:ea typeface="+mj-ea"/>
                        <a:cs typeface="+mj-cs"/>
                      </a:endParaRPr>
                    </a:p>
                  </a:txBody>
                  <a:tcPr marL="68580" marR="68580" marT="0" marB="0" anchor="ctr"/>
                </a:tc>
                <a:extLst>
                  <a:ext uri="{0D108BD9-81ED-4DB2-BD59-A6C34878D82A}">
                    <a16:rowId xmlns:a16="http://schemas.microsoft.com/office/drawing/2014/main" val="3648765724"/>
                  </a:ext>
                </a:extLst>
              </a:tr>
              <a:tr h="892522">
                <a:tc>
                  <a:txBody>
                    <a:bodyPr/>
                    <a:lstStyle/>
                    <a:p>
                      <a:pPr algn="ctr">
                        <a:lnSpc>
                          <a:spcPct val="200000"/>
                        </a:lnSpc>
                      </a:pPr>
                      <a:r>
                        <a:rPr lang="en-US" dirty="0"/>
                        <a:t>3</a:t>
                      </a:r>
                    </a:p>
                  </a:txBody>
                  <a:tcPr/>
                </a:tc>
                <a:tc>
                  <a:txBody>
                    <a:bodyPr/>
                    <a:lstStyle/>
                    <a:p>
                      <a:pPr marL="0" marR="0" algn="just" defTabSz="914400" rtl="0" eaLnBrk="1" latinLnBrk="0" hangingPunct="1">
                        <a:lnSpc>
                          <a:spcPct val="90000"/>
                        </a:lnSpc>
                        <a:spcBef>
                          <a:spcPct val="0"/>
                        </a:spcBef>
                        <a:buNone/>
                      </a:pPr>
                      <a:r>
                        <a:rPr lang="en-US" sz="1800" b="0" kern="1200" cap="none" dirty="0">
                          <a:solidFill>
                            <a:schemeClr val="tx1"/>
                          </a:solidFill>
                          <a:effectLst/>
                        </a:rPr>
                        <a:t>Build Mobile Application modules using software and hardware resources and evaluate their functionality.</a:t>
                      </a:r>
                      <a:endParaRPr lang="en-US" sz="1800" b="0" i="0" kern="1200" cap="none" dirty="0">
                        <a:solidFill>
                          <a:schemeClr val="tx1"/>
                        </a:solidFill>
                        <a:effectLst/>
                        <a:latin typeface="+mj-lt"/>
                        <a:ea typeface="+mj-ea"/>
                        <a:cs typeface="+mj-cs"/>
                      </a:endParaRPr>
                    </a:p>
                  </a:txBody>
                  <a:tcPr marL="68580" marR="68580" marT="0" marB="0" anchor="ctr"/>
                </a:tc>
                <a:extLst>
                  <a:ext uri="{0D108BD9-81ED-4DB2-BD59-A6C34878D82A}">
                    <a16:rowId xmlns:a16="http://schemas.microsoft.com/office/drawing/2014/main" val="1855173436"/>
                  </a:ext>
                </a:extLst>
              </a:tr>
            </a:tbl>
          </a:graphicData>
        </a:graphic>
      </p:graphicFrame>
    </p:spTree>
    <p:extLst>
      <p:ext uri="{BB962C8B-B14F-4D97-AF65-F5344CB8AC3E}">
        <p14:creationId xmlns:p14="http://schemas.microsoft.com/office/powerpoint/2010/main" val="1319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7AAE-4A6D-1C28-F125-B365A77BDF81}"/>
              </a:ext>
            </a:extLst>
          </p:cNvPr>
          <p:cNvSpPr>
            <a:spLocks noGrp="1"/>
          </p:cNvSpPr>
          <p:nvPr>
            <p:ph type="title"/>
          </p:nvPr>
        </p:nvSpPr>
        <p:spPr/>
        <p:txBody>
          <a:bodyPr/>
          <a:lstStyle/>
          <a:p>
            <a:r>
              <a:rPr lang="en-US" dirty="0"/>
              <a:t>Marks Distributions</a:t>
            </a:r>
          </a:p>
        </p:txBody>
      </p:sp>
      <p:sp>
        <p:nvSpPr>
          <p:cNvPr id="3" name="Content Placeholder 2">
            <a:extLst>
              <a:ext uri="{FF2B5EF4-FFF2-40B4-BE49-F238E27FC236}">
                <a16:creationId xmlns:a16="http://schemas.microsoft.com/office/drawing/2014/main" id="{305A4290-BB56-3A5D-D80F-E38990E95123}"/>
              </a:ext>
            </a:extLst>
          </p:cNvPr>
          <p:cNvSpPr>
            <a:spLocks noGrp="1"/>
          </p:cNvSpPr>
          <p:nvPr>
            <p:ph idx="1"/>
          </p:nvPr>
        </p:nvSpPr>
        <p:spPr/>
        <p:txBody>
          <a:bodyPr numCol="2"/>
          <a:lstStyle/>
          <a:p>
            <a:pPr marL="0" indent="0">
              <a:buNone/>
            </a:pPr>
            <a:r>
              <a:rPr lang="en-US" dirty="0"/>
              <a:t>Theory:</a:t>
            </a:r>
          </a:p>
          <a:p>
            <a:r>
              <a:rPr lang="en-US" dirty="0"/>
              <a:t>50 marks  Final Term</a:t>
            </a:r>
          </a:p>
          <a:p>
            <a:r>
              <a:rPr lang="en-US" dirty="0"/>
              <a:t>20 marks Mid Term</a:t>
            </a:r>
          </a:p>
          <a:p>
            <a:r>
              <a:rPr lang="en-US" dirty="0"/>
              <a:t>10 marks Quizzes</a:t>
            </a:r>
          </a:p>
          <a:p>
            <a:r>
              <a:rPr lang="en-US" dirty="0"/>
              <a:t>20 marks Assignment and Project</a:t>
            </a:r>
          </a:p>
          <a:p>
            <a:r>
              <a:rPr lang="en-US" dirty="0"/>
              <a:t>Total Marks = 100 </a:t>
            </a:r>
          </a:p>
          <a:p>
            <a:pPr marL="0" indent="0">
              <a:buNone/>
            </a:pPr>
            <a:endParaRPr lang="en-US" dirty="0"/>
          </a:p>
          <a:p>
            <a:pPr marL="0" indent="0">
              <a:buNone/>
            </a:pPr>
            <a:r>
              <a:rPr lang="en-US" dirty="0"/>
              <a:t>Lab:</a:t>
            </a:r>
          </a:p>
          <a:p>
            <a:r>
              <a:rPr lang="en-US" dirty="0"/>
              <a:t>30 marks Lab final</a:t>
            </a:r>
          </a:p>
          <a:p>
            <a:r>
              <a:rPr lang="en-US" dirty="0"/>
              <a:t>20 marks Lab sessional</a:t>
            </a:r>
          </a:p>
          <a:p>
            <a:r>
              <a:rPr lang="en-US" dirty="0"/>
              <a:t>Total Marks = 50</a:t>
            </a:r>
          </a:p>
        </p:txBody>
      </p:sp>
    </p:spTree>
    <p:extLst>
      <p:ext uri="{BB962C8B-B14F-4D97-AF65-F5344CB8AC3E}">
        <p14:creationId xmlns:p14="http://schemas.microsoft.com/office/powerpoint/2010/main" val="308466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F8B7-BB5A-06C3-E1C3-85562FEEF9EF}"/>
              </a:ext>
            </a:extLst>
          </p:cNvPr>
          <p:cNvSpPr>
            <a:spLocks noGrp="1"/>
          </p:cNvSpPr>
          <p:nvPr>
            <p:ph type="title"/>
          </p:nvPr>
        </p:nvSpPr>
        <p:spPr/>
        <p:txBody>
          <a:bodyPr/>
          <a:lstStyle/>
          <a:p>
            <a:r>
              <a:rPr lang="en-US" dirty="0"/>
              <a:t>Course Project</a:t>
            </a:r>
          </a:p>
        </p:txBody>
      </p:sp>
      <p:sp>
        <p:nvSpPr>
          <p:cNvPr id="3" name="Content Placeholder 2">
            <a:extLst>
              <a:ext uri="{FF2B5EF4-FFF2-40B4-BE49-F238E27FC236}">
                <a16:creationId xmlns:a16="http://schemas.microsoft.com/office/drawing/2014/main" id="{AFC73FD1-5356-BF4B-784B-79A8A07B2D16}"/>
              </a:ext>
            </a:extLst>
          </p:cNvPr>
          <p:cNvSpPr>
            <a:spLocks noGrp="1"/>
          </p:cNvSpPr>
          <p:nvPr>
            <p:ph idx="1"/>
          </p:nvPr>
        </p:nvSpPr>
        <p:spPr/>
        <p:txBody>
          <a:bodyPr/>
          <a:lstStyle/>
          <a:p>
            <a:pPr marL="0" indent="0" algn="just">
              <a:buNone/>
            </a:pPr>
            <a:r>
              <a:rPr lang="en-US" dirty="0"/>
              <a:t>Course project is assigned to apply taught concept of mobile application development with real world </a:t>
            </a:r>
            <a:r>
              <a:rPr lang="en-US" dirty="0" smtClean="0"/>
              <a:t>problem. You have to create a mobile application in your project.</a:t>
            </a:r>
            <a:endParaRPr lang="en-US" dirty="0"/>
          </a:p>
        </p:txBody>
      </p:sp>
    </p:spTree>
    <p:extLst>
      <p:ext uri="{BB962C8B-B14F-4D97-AF65-F5344CB8AC3E}">
        <p14:creationId xmlns:p14="http://schemas.microsoft.com/office/powerpoint/2010/main" val="80568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Mobile Application Development</a:t>
            </a:r>
          </a:p>
          <a:p>
            <a:r>
              <a:rPr lang="en-US" dirty="0"/>
              <a:t>What are alternatives for building mobile apps</a:t>
            </a:r>
          </a:p>
          <a:p>
            <a:r>
              <a:rPr lang="en-US" dirty="0"/>
              <a:t>Comparison of native and hybrid apps</a:t>
            </a:r>
          </a:p>
          <a:p>
            <a:r>
              <a:rPr lang="en-US" dirty="0"/>
              <a:t>What is flutter?</a:t>
            </a:r>
          </a:p>
          <a:p>
            <a:r>
              <a:rPr lang="en-US" dirty="0"/>
              <a:t>Why Flutter?</a:t>
            </a:r>
          </a:p>
          <a:p>
            <a:r>
              <a:rPr lang="en-US" dirty="0"/>
              <a:t>How it is better than other Tools?</a:t>
            </a:r>
          </a:p>
          <a:p>
            <a:r>
              <a:rPr lang="en-US" dirty="0"/>
              <a:t>Benefits of flutter </a:t>
            </a:r>
          </a:p>
        </p:txBody>
      </p:sp>
    </p:spTree>
    <p:extLst>
      <p:ext uri="{BB962C8B-B14F-4D97-AF65-F5344CB8AC3E}">
        <p14:creationId xmlns:p14="http://schemas.microsoft.com/office/powerpoint/2010/main" val="361237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F8AA-93C3-D25A-CA33-ECA0A7F9ED00}"/>
              </a:ext>
            </a:extLst>
          </p:cNvPr>
          <p:cNvSpPr>
            <a:spLocks noGrp="1"/>
          </p:cNvSpPr>
          <p:nvPr>
            <p:ph type="title"/>
          </p:nvPr>
        </p:nvSpPr>
        <p:spPr/>
        <p:txBody>
          <a:bodyPr/>
          <a:lstStyle/>
          <a:p>
            <a:r>
              <a:rPr lang="en-US" dirty="0"/>
              <a:t>Mobile Application Development</a:t>
            </a:r>
          </a:p>
        </p:txBody>
      </p:sp>
      <p:sp>
        <p:nvSpPr>
          <p:cNvPr id="3" name="Content Placeholder 2">
            <a:extLst>
              <a:ext uri="{FF2B5EF4-FFF2-40B4-BE49-F238E27FC236}">
                <a16:creationId xmlns:a16="http://schemas.microsoft.com/office/drawing/2014/main" id="{508C8608-8EDE-15E9-A4D1-68CC8BB9AA55}"/>
              </a:ext>
            </a:extLst>
          </p:cNvPr>
          <p:cNvSpPr>
            <a:spLocks noGrp="1"/>
          </p:cNvSpPr>
          <p:nvPr>
            <p:ph idx="1"/>
          </p:nvPr>
        </p:nvSpPr>
        <p:spPr/>
        <p:txBody>
          <a:bodyPr/>
          <a:lstStyle/>
          <a:p>
            <a:r>
              <a:rPr lang="en-US" b="0" i="0" dirty="0">
                <a:solidFill>
                  <a:srgbClr val="333333"/>
                </a:solidFill>
                <a:effectLst/>
                <a:latin typeface="AmazonEmber"/>
              </a:rPr>
              <a:t>Mobile application development is the process of creating software applications that run on a mobile device, and a typical mobile application utilizes a network connection to work with remote computing resources.</a:t>
            </a:r>
          </a:p>
          <a:p>
            <a:r>
              <a:rPr lang="en-US" b="0" i="0" dirty="0">
                <a:solidFill>
                  <a:srgbClr val="333333"/>
                </a:solidFill>
                <a:effectLst/>
                <a:latin typeface="AmazonEmber"/>
              </a:rPr>
              <a:t> Hence, the mobile development process involves creating installable software bundles (code, binaries, assets, etc.) , implementing backend services such as data access with an API, and testing the application on target devices.</a:t>
            </a:r>
            <a:endParaRPr lang="en-US" dirty="0"/>
          </a:p>
        </p:txBody>
      </p:sp>
    </p:spTree>
    <p:extLst>
      <p:ext uri="{BB962C8B-B14F-4D97-AF65-F5344CB8AC3E}">
        <p14:creationId xmlns:p14="http://schemas.microsoft.com/office/powerpoint/2010/main" val="348506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A021-47B6-7A09-C79E-25346AFE3EF1}"/>
              </a:ext>
            </a:extLst>
          </p:cNvPr>
          <p:cNvSpPr>
            <a:spLocks noGrp="1"/>
          </p:cNvSpPr>
          <p:nvPr>
            <p:ph type="title"/>
          </p:nvPr>
        </p:nvSpPr>
        <p:spPr/>
        <p:txBody>
          <a:bodyPr/>
          <a:lstStyle/>
          <a:p>
            <a:r>
              <a:rPr lang="en-US" b="0" i="0">
                <a:solidFill>
                  <a:srgbClr val="232F3E"/>
                </a:solidFill>
                <a:effectLst/>
                <a:latin typeface="AmazonEmberBold"/>
              </a:rPr>
              <a:t>Mobile Applications and Device Platforms</a:t>
            </a:r>
            <a:endParaRPr lang="en-US"/>
          </a:p>
        </p:txBody>
      </p:sp>
      <p:sp>
        <p:nvSpPr>
          <p:cNvPr id="3" name="Content Placeholder 2">
            <a:extLst>
              <a:ext uri="{FF2B5EF4-FFF2-40B4-BE49-F238E27FC236}">
                <a16:creationId xmlns:a16="http://schemas.microsoft.com/office/drawing/2014/main" id="{DAEEC70C-2739-0222-EE66-069564D4B501}"/>
              </a:ext>
            </a:extLst>
          </p:cNvPr>
          <p:cNvSpPr>
            <a:spLocks noGrp="1"/>
          </p:cNvSpPr>
          <p:nvPr>
            <p:ph idx="1"/>
          </p:nvPr>
        </p:nvSpPr>
        <p:spPr/>
        <p:txBody>
          <a:bodyPr>
            <a:normAutofit lnSpcReduction="10000"/>
          </a:bodyPr>
          <a:lstStyle/>
          <a:p>
            <a:pPr algn="just">
              <a:spcAft>
                <a:spcPts val="1125"/>
              </a:spcAft>
            </a:pPr>
            <a:r>
              <a:rPr lang="en-US" b="0" i="0" dirty="0">
                <a:solidFill>
                  <a:srgbClr val="333333"/>
                </a:solidFill>
                <a:effectLst/>
                <a:latin typeface="AmazonEmber"/>
              </a:rPr>
              <a:t>There are two dominant platforms in the modern smartphone market. One is the iOS platform from Apple Inc. The iOS platform is the operating system that powers Apple's popular line of iPhone smartphones. The second is Android from Google. The Android operating system is used not only by Google devices but also by many other OEMs to built their own smartphones and other smart devices.</a:t>
            </a:r>
          </a:p>
          <a:p>
            <a:pPr algn="just">
              <a:spcBef>
                <a:spcPts val="1125"/>
              </a:spcBef>
            </a:pPr>
            <a:r>
              <a:rPr lang="en-US" b="0" i="0" dirty="0">
                <a:solidFill>
                  <a:srgbClr val="333333"/>
                </a:solidFill>
                <a:effectLst/>
                <a:latin typeface="AmazonEmber"/>
              </a:rPr>
              <a:t>Although there are some similarities between these two platforms when building applications, developing for iOS vs. developing for Android involves using different software development kits (SDKs) and different development toolchain. </a:t>
            </a:r>
          </a:p>
          <a:p>
            <a:endParaRPr lang="en-US" dirty="0"/>
          </a:p>
        </p:txBody>
      </p:sp>
    </p:spTree>
    <p:extLst>
      <p:ext uri="{BB962C8B-B14F-4D97-AF65-F5344CB8AC3E}">
        <p14:creationId xmlns:p14="http://schemas.microsoft.com/office/powerpoint/2010/main" val="383836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4239-C5E9-BCCA-74DF-F6DFA37E7869}"/>
              </a:ext>
            </a:extLst>
          </p:cNvPr>
          <p:cNvSpPr>
            <a:spLocks noGrp="1"/>
          </p:cNvSpPr>
          <p:nvPr>
            <p:ph type="title"/>
          </p:nvPr>
        </p:nvSpPr>
        <p:spPr/>
        <p:txBody>
          <a:bodyPr/>
          <a:lstStyle/>
          <a:p>
            <a:r>
              <a:rPr lang="en-US" b="0" i="0" dirty="0">
                <a:solidFill>
                  <a:srgbClr val="232F3E"/>
                </a:solidFill>
                <a:effectLst/>
                <a:latin typeface="AmazonEmberBold"/>
              </a:rPr>
              <a:t>Alternatives for Building Mobile Apps</a:t>
            </a:r>
            <a:endParaRPr lang="en-US" dirty="0"/>
          </a:p>
        </p:txBody>
      </p:sp>
      <p:sp>
        <p:nvSpPr>
          <p:cNvPr id="3" name="Content Placeholder 2">
            <a:extLst>
              <a:ext uri="{FF2B5EF4-FFF2-40B4-BE49-F238E27FC236}">
                <a16:creationId xmlns:a16="http://schemas.microsoft.com/office/drawing/2014/main" id="{15ABAFC8-08A3-5453-AF6C-11DA7344309A}"/>
              </a:ext>
            </a:extLst>
          </p:cNvPr>
          <p:cNvSpPr>
            <a:spLocks noGrp="1"/>
          </p:cNvSpPr>
          <p:nvPr>
            <p:ph idx="1"/>
          </p:nvPr>
        </p:nvSpPr>
        <p:spPr/>
        <p:txBody>
          <a:bodyPr>
            <a:normAutofit fontScale="77500" lnSpcReduction="20000"/>
          </a:bodyPr>
          <a:lstStyle/>
          <a:p>
            <a:pPr marL="0" indent="0" algn="just">
              <a:spcAft>
                <a:spcPts val="1125"/>
              </a:spcAft>
              <a:buNone/>
            </a:pPr>
            <a:r>
              <a:rPr lang="en-US" b="0" i="0" dirty="0">
                <a:solidFill>
                  <a:srgbClr val="333333"/>
                </a:solidFill>
                <a:effectLst/>
                <a:latin typeface="AmazonEmber"/>
              </a:rPr>
              <a:t>There are four major development approaches when building mobile applications</a:t>
            </a:r>
          </a:p>
          <a:p>
            <a:pPr algn="just">
              <a:spcAft>
                <a:spcPts val="750"/>
              </a:spcAft>
              <a:buFont typeface="Arial" panose="020B0604020202020204" pitchFamily="34" charset="0"/>
              <a:buChar char="•"/>
            </a:pPr>
            <a:r>
              <a:rPr lang="en-US" b="0" i="0" dirty="0">
                <a:solidFill>
                  <a:srgbClr val="333333"/>
                </a:solidFill>
                <a:effectLst/>
                <a:latin typeface="AmazonEmber"/>
              </a:rPr>
              <a:t>Native Mobile Applications</a:t>
            </a:r>
          </a:p>
          <a:p>
            <a:pPr algn="just">
              <a:spcAft>
                <a:spcPts val="750"/>
              </a:spcAft>
              <a:buFont typeface="Arial" panose="020B0604020202020204" pitchFamily="34" charset="0"/>
              <a:buChar char="•"/>
            </a:pPr>
            <a:r>
              <a:rPr lang="en-US" b="0" i="0" dirty="0">
                <a:solidFill>
                  <a:srgbClr val="333333"/>
                </a:solidFill>
                <a:effectLst/>
                <a:latin typeface="AmazonEmber"/>
              </a:rPr>
              <a:t>Cross-Platform Native Mobile Applications</a:t>
            </a:r>
          </a:p>
          <a:p>
            <a:pPr algn="just">
              <a:spcAft>
                <a:spcPts val="750"/>
              </a:spcAft>
              <a:buFont typeface="Arial" panose="020B0604020202020204" pitchFamily="34" charset="0"/>
              <a:buChar char="•"/>
            </a:pPr>
            <a:r>
              <a:rPr lang="en-US" b="0" i="0" dirty="0">
                <a:solidFill>
                  <a:srgbClr val="333333"/>
                </a:solidFill>
                <a:effectLst/>
                <a:latin typeface="AmazonEmber"/>
              </a:rPr>
              <a:t>Hybrid Mobile Applications</a:t>
            </a:r>
          </a:p>
          <a:p>
            <a:pPr algn="just">
              <a:buFont typeface="Arial" panose="020B0604020202020204" pitchFamily="34" charset="0"/>
              <a:buChar char="•"/>
            </a:pPr>
            <a:r>
              <a:rPr lang="en-US" b="0" i="0" dirty="0">
                <a:solidFill>
                  <a:srgbClr val="333333"/>
                </a:solidFill>
                <a:effectLst/>
                <a:latin typeface="AmazonEmber"/>
              </a:rPr>
              <a:t>Progressive Web Applications</a:t>
            </a:r>
          </a:p>
          <a:p>
            <a:pPr marL="0" indent="0" algn="just">
              <a:spcBef>
                <a:spcPts val="1125"/>
              </a:spcBef>
              <a:buNone/>
            </a:pPr>
            <a:r>
              <a:rPr lang="en-US" b="0" i="0" dirty="0">
                <a:solidFill>
                  <a:srgbClr val="333333"/>
                </a:solidFill>
                <a:effectLst/>
                <a:latin typeface="AmazonEmber"/>
              </a:rPr>
              <a:t>Each of these approaches for developing mobile applications has its own set of advantages and disadvantages. When choosing the right development approach for their projects, developers consider the desired user experience, the computing resources and native features required by the app, the development budget, time targets, and resources available to maintain the app.</a:t>
            </a:r>
          </a:p>
          <a:p>
            <a:endParaRPr lang="en-US" dirty="0"/>
          </a:p>
        </p:txBody>
      </p:sp>
    </p:spTree>
    <p:extLst>
      <p:ext uri="{BB962C8B-B14F-4D97-AF65-F5344CB8AC3E}">
        <p14:creationId xmlns:p14="http://schemas.microsoft.com/office/powerpoint/2010/main" val="22860601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549</TotalTime>
  <Words>1218</Words>
  <Application>Microsoft Office PowerPoint</Application>
  <PresentationFormat>Widescreen</PresentationFormat>
  <Paragraphs>117</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AmazonEmber</vt:lpstr>
      <vt:lpstr>AmazonEmberBold</vt:lpstr>
      <vt:lpstr>Arial</vt:lpstr>
      <vt:lpstr>Calibri</vt:lpstr>
      <vt:lpstr>Palatino Linotype</vt:lpstr>
      <vt:lpstr>Gallery</vt:lpstr>
      <vt:lpstr>Mobile Application Development</vt:lpstr>
      <vt:lpstr>Course Overview</vt:lpstr>
      <vt:lpstr>Course Learning Outcomes</vt:lpstr>
      <vt:lpstr>Marks Distributions</vt:lpstr>
      <vt:lpstr>Course Project</vt:lpstr>
      <vt:lpstr>Overview</vt:lpstr>
      <vt:lpstr>Mobile Application Development</vt:lpstr>
      <vt:lpstr>Mobile Applications and Device Platforms</vt:lpstr>
      <vt:lpstr>Alternatives for Building Mobile Apps</vt:lpstr>
      <vt:lpstr>Comparing Native vs. Hybrid Applications</vt:lpstr>
      <vt:lpstr>What is Flutter?</vt:lpstr>
      <vt:lpstr>What is Native + Cross Platform?</vt:lpstr>
      <vt:lpstr>Native vs Cross Platform vs Hybrid</vt:lpstr>
      <vt:lpstr>Flutter over other cross platforms</vt:lpstr>
      <vt:lpstr>Benefits of Flutter</vt:lpstr>
      <vt:lpstr>Flutter Architecture</vt:lpstr>
      <vt:lpstr>Flutter Layer Model</vt:lpstr>
      <vt:lpstr>Flutter Layer Model (cont.)</vt:lpstr>
      <vt:lpstr>Flutter Layer Model (cont.)</vt:lpstr>
      <vt:lpstr>App formations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Sidra Khatoon</dc:creator>
  <cp:lastModifiedBy>Sidra Khatoon</cp:lastModifiedBy>
  <cp:revision>22</cp:revision>
  <dcterms:created xsi:type="dcterms:W3CDTF">2024-09-26T04:12:57Z</dcterms:created>
  <dcterms:modified xsi:type="dcterms:W3CDTF">2025-02-18T04:01:27Z</dcterms:modified>
</cp:coreProperties>
</file>