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8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7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8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AE87FC-A942-4A20-84F2-D648173B9C9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4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87FC-A942-4A20-84F2-D648173B9C9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0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AE87FC-A942-4A20-84F2-D648173B9C9F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50914E-FA92-426B-B01A-6086E87B84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03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Sidra Khatoon</a:t>
            </a:r>
          </a:p>
        </p:txBody>
      </p:sp>
    </p:spTree>
    <p:extLst>
      <p:ext uri="{BB962C8B-B14F-4D97-AF65-F5344CB8AC3E}">
        <p14:creationId xmlns:p14="http://schemas.microsoft.com/office/powerpoint/2010/main" val="252492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2597D4-2EFC-7798-43A7-FFC97FBF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7" y="635216"/>
            <a:ext cx="9024167" cy="534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4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Flutter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At the most basic level, animations in a Flutter app can be seen as one of two types: drawing-based, and code-based animations.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Drawing-based animations </a:t>
            </a:r>
            <a:r>
              <a:rPr lang="en-US" dirty="0"/>
              <a:t>are animated graphics, vectors, characters, or anything that is “drawn” then animated.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On the other hand, </a:t>
            </a:r>
            <a:r>
              <a:rPr lang="en-US" b="1" dirty="0"/>
              <a:t>code-based animations</a:t>
            </a:r>
            <a:r>
              <a:rPr lang="en-US" dirty="0"/>
              <a:t> are focused on widget layouts and styles (lists, colors, text, ..</a:t>
            </a:r>
            <a:r>
              <a:rPr lang="en-US" dirty="0" err="1"/>
              <a:t>etc</a:t>
            </a:r>
            <a:r>
              <a:rPr lang="en-US" dirty="0"/>
              <a:t>). 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Flutter animations allow you to create absolutely stunning, creative, and pretty complex animations without the need for 3rd party packages.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Code-based animations in Flutter have 2 types: Implicit animations &amp; Explicit animations. In each of these types, you can either use ready-to-use widgets, or create your own widgets. </a:t>
            </a:r>
          </a:p>
        </p:txBody>
      </p:sp>
    </p:spTree>
    <p:extLst>
      <p:ext uri="{BB962C8B-B14F-4D97-AF65-F5344CB8AC3E}">
        <p14:creationId xmlns:p14="http://schemas.microsoft.com/office/powerpoint/2010/main" val="248425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0E9C-3113-E0CB-5831-70DF7BB4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Implicit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3A4B-1A05-435A-7AC2-871EEE42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These are the simplest animations and easiest to use. Changing a value is enough to trigger an animation and Flutter handles everything behind the scenes.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Implicit Animations with Ready-to-use widgets: </a:t>
            </a:r>
            <a:r>
              <a:rPr lang="en-US" dirty="0"/>
              <a:t>They’re called </a:t>
            </a:r>
            <a:r>
              <a:rPr lang="en-US" dirty="0" err="1"/>
              <a:t>AnimatedFoo</a:t>
            </a:r>
            <a:r>
              <a:rPr lang="en-US" dirty="0"/>
              <a:t> widgets, where Foo is the animated property. Most of them are animated versions of the widgets you already know and use, like Container/</a:t>
            </a:r>
            <a:r>
              <a:rPr lang="en-US" dirty="0" err="1"/>
              <a:t>AnimatedContainer</a:t>
            </a:r>
            <a:r>
              <a:rPr lang="en-US" dirty="0"/>
              <a:t>, Padding/</a:t>
            </a:r>
            <a:r>
              <a:rPr lang="en-US" dirty="0" err="1"/>
              <a:t>AnimatedPadding</a:t>
            </a:r>
            <a:r>
              <a:rPr lang="en-US" dirty="0"/>
              <a:t>, Positioned/</a:t>
            </a:r>
            <a:r>
              <a:rPr lang="en-US" dirty="0" err="1"/>
              <a:t>AnimatedPositioned</a:t>
            </a:r>
            <a:r>
              <a:rPr lang="en-US" dirty="0"/>
              <a:t>, …etc.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Here’s a full list of available 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AnimatedFoo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widgets: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AnimatedAlign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AnimatedContainer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AnimatedDefaultTextStyle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AnimatedOpacity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AnimatedPadding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AnimatedPhysicalModel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AnimatedPositioned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AnimatedPositional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Directional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and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AnimatedSize</a:t>
            </a: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 We have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AnimatedFoo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widgets for properties like opacity, padding, align, position, ..etc.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1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5090E-767E-BB6B-801F-7E3C7036A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4AB-4793-5E80-1D76-5B406670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Implicit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A09C-C33C-0D81-3A51-395AC793F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Implicit Animations with </a:t>
            </a:r>
            <a:r>
              <a:rPr lang="en-US" dirty="0" err="1"/>
              <a:t>TweenAnimationBuilder</a:t>
            </a:r>
            <a:r>
              <a:rPr lang="en-US" dirty="0"/>
              <a:t>: The </a:t>
            </a:r>
            <a:r>
              <a:rPr lang="en-US" dirty="0" err="1"/>
              <a:t>TweenAnimationBuilder</a:t>
            </a:r>
            <a:r>
              <a:rPr lang="en-US" dirty="0"/>
              <a:t> allows you to implicitly animate any property of any widget using a Tween class.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Tween class takes its name from “Between”. It basically gives you a begin and end values to animate between.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builder of the </a:t>
            </a:r>
            <a:r>
              <a:rPr lang="en-US" dirty="0" err="1"/>
              <a:t>TweenAnimationBuilder</a:t>
            </a:r>
            <a:r>
              <a:rPr lang="en-US" dirty="0"/>
              <a:t> widget gives you the animated value that you can apply to whatever property you want in the widgets you return in that builder.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We’re using the child param of the </a:t>
            </a:r>
            <a:r>
              <a:rPr lang="en-US" dirty="0" err="1"/>
              <a:t>TweenAnimationBuilder</a:t>
            </a:r>
            <a:r>
              <a:rPr lang="en-US" dirty="0"/>
              <a:t> widget builder for better performance as this child rebuilds only once instead of rebuilding every time the animation is triggered.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2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2256-6EA7-458C-2E25-5922429B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819C-80A3-5293-617B-62DC46B4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Explicit animations don’t animate until “explicitly” being told to animate. And you tell them to animate and how to animate and “control” their animation using an </a:t>
            </a:r>
            <a:r>
              <a:rPr lang="en-US" dirty="0" err="1"/>
              <a:t>AnimationController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Explicit animations also have ready-to-use widgets as well as widgets with an extra level of customization for you to go wild!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 The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AnimationController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allows you to “control” the animation. To do that, it needs a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vsync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value of type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TickerProvider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. a Ticker basically keeps track of Flutter’s frames rendering and allows the controller to follow that ticker and “animate” through it within the specified duration, while linearly producing values between the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lowerBound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and the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upperBound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values which are by default 0 &amp;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9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ABEAD-D5BF-AC9A-F1A8-D7AD5B8D6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0207-B320-564A-347D-D13EDD62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F46C-0719-A506-812E-5BB604364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Explicit Animations with Ready-to-Use Widgets: </a:t>
            </a:r>
            <a:r>
              <a:rPr lang="en-US" dirty="0"/>
              <a:t>They’re called </a:t>
            </a:r>
            <a:r>
              <a:rPr lang="en-US" dirty="0" err="1"/>
              <a:t>FooTransition</a:t>
            </a:r>
            <a:r>
              <a:rPr lang="en-US" dirty="0"/>
              <a:t> widgets, where Foo is the animated property of the widget. Some of them are also animatable widgets of the regular widget you use, e.g. </a:t>
            </a:r>
            <a:r>
              <a:rPr lang="en-US" dirty="0" err="1"/>
              <a:t>AlignTransition</a:t>
            </a:r>
            <a:r>
              <a:rPr lang="en-US" dirty="0"/>
              <a:t>, </a:t>
            </a:r>
            <a:r>
              <a:rPr lang="en-US" dirty="0" err="1"/>
              <a:t>PositionedTransition</a:t>
            </a:r>
            <a:r>
              <a:rPr lang="en-US" dirty="0"/>
              <a:t>.</a:t>
            </a:r>
          </a:p>
          <a:p>
            <a:pPr algn="l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i="0" dirty="0">
                <a:solidFill>
                  <a:srgbClr val="242424"/>
                </a:solidFill>
                <a:effectLst/>
              </a:rPr>
              <a:t>Here’s a full list of available </a:t>
            </a:r>
            <a:r>
              <a:rPr lang="en-US" i="0" dirty="0" err="1">
                <a:solidFill>
                  <a:srgbClr val="242424"/>
                </a:solidFill>
                <a:effectLst/>
              </a:rPr>
              <a:t>FooTransition</a:t>
            </a:r>
            <a:r>
              <a:rPr lang="en-US" i="0" dirty="0">
                <a:solidFill>
                  <a:srgbClr val="242424"/>
                </a:solidFill>
                <a:effectLst/>
              </a:rPr>
              <a:t> widgets</a:t>
            </a:r>
            <a:r>
              <a:rPr lang="en-US" i="0" dirty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en-US" i="0" dirty="0" err="1">
                <a:solidFill>
                  <a:srgbClr val="242424"/>
                </a:solidFill>
                <a:effectLst/>
              </a:rPr>
              <a:t>AlignTransition</a:t>
            </a:r>
            <a:r>
              <a:rPr lang="en-US" i="1" dirty="0">
                <a:solidFill>
                  <a:srgbClr val="242424"/>
                </a:solidFill>
              </a:rPr>
              <a:t>, </a:t>
            </a:r>
            <a:r>
              <a:rPr lang="en-US" i="0" dirty="0" err="1">
                <a:solidFill>
                  <a:srgbClr val="242424"/>
                </a:solidFill>
                <a:effectLst/>
              </a:rPr>
              <a:t>DecoratedBoxTransition</a:t>
            </a:r>
            <a:r>
              <a:rPr lang="en-US" i="1" dirty="0">
                <a:solidFill>
                  <a:srgbClr val="242424"/>
                </a:solidFill>
                <a:effectLst/>
              </a:rPr>
              <a:t> </a:t>
            </a:r>
            <a:r>
              <a:rPr lang="en-US" i="1" dirty="0">
                <a:solidFill>
                  <a:srgbClr val="242424"/>
                </a:solidFill>
              </a:rPr>
              <a:t>, </a:t>
            </a:r>
            <a:r>
              <a:rPr lang="en-US" i="0" dirty="0" err="1">
                <a:solidFill>
                  <a:srgbClr val="242424"/>
                </a:solidFill>
                <a:effectLst/>
              </a:rPr>
              <a:t>DefaultTextStyleTransition</a:t>
            </a:r>
            <a:r>
              <a:rPr lang="en-US" i="1" dirty="0" err="1">
                <a:solidFill>
                  <a:srgbClr val="242424"/>
                </a:solidFill>
              </a:rPr>
              <a:t>,</a:t>
            </a:r>
            <a:r>
              <a:rPr lang="en-US" i="0" dirty="0" err="1">
                <a:solidFill>
                  <a:srgbClr val="242424"/>
                </a:solidFill>
                <a:effectLst/>
              </a:rPr>
              <a:t>FadeTransition</a:t>
            </a:r>
            <a:r>
              <a:rPr lang="en-US" i="1" dirty="0">
                <a:solidFill>
                  <a:srgbClr val="242424"/>
                </a:solidFill>
              </a:rPr>
              <a:t>, </a:t>
            </a:r>
            <a:r>
              <a:rPr lang="en-US" i="0" dirty="0" err="1">
                <a:solidFill>
                  <a:srgbClr val="242424"/>
                </a:solidFill>
                <a:effectLst/>
              </a:rPr>
              <a:t>PositionedTransition</a:t>
            </a:r>
            <a:r>
              <a:rPr lang="en-US" i="1" dirty="0">
                <a:solidFill>
                  <a:srgbClr val="242424"/>
                </a:solidFill>
              </a:rPr>
              <a:t>, </a:t>
            </a:r>
            <a:r>
              <a:rPr lang="en-US" i="0" dirty="0" err="1">
                <a:solidFill>
                  <a:srgbClr val="242424"/>
                </a:solidFill>
                <a:effectLst/>
              </a:rPr>
              <a:t>RelativePositionedTransition</a:t>
            </a:r>
            <a:r>
              <a:rPr lang="en-US" i="0" dirty="0">
                <a:solidFill>
                  <a:srgbClr val="242424"/>
                </a:solidFill>
                <a:effectLst/>
              </a:rPr>
              <a:t>, </a:t>
            </a:r>
            <a:r>
              <a:rPr lang="en-US" i="0" dirty="0" err="1">
                <a:solidFill>
                  <a:srgbClr val="242424"/>
                </a:solidFill>
                <a:effectLst/>
              </a:rPr>
              <a:t>RotationTransition</a:t>
            </a:r>
            <a:r>
              <a:rPr lang="en-US" i="1" dirty="0">
                <a:solidFill>
                  <a:srgbClr val="242424"/>
                </a:solidFill>
              </a:rPr>
              <a:t>,</a:t>
            </a:r>
            <a:r>
              <a:rPr lang="en-US" i="0" dirty="0">
                <a:solidFill>
                  <a:srgbClr val="242424"/>
                </a:solidFill>
                <a:effectLst/>
              </a:rPr>
              <a:t> </a:t>
            </a:r>
            <a:r>
              <a:rPr lang="en-US" i="0" dirty="0" err="1">
                <a:solidFill>
                  <a:srgbClr val="242424"/>
                </a:solidFill>
                <a:effectLst/>
              </a:rPr>
              <a:t>ScaleTransition</a:t>
            </a:r>
            <a:r>
              <a:rPr lang="en-US" i="0" dirty="0">
                <a:solidFill>
                  <a:srgbClr val="242424"/>
                </a:solidFill>
                <a:effectLst/>
              </a:rPr>
              <a:t>, </a:t>
            </a:r>
            <a:r>
              <a:rPr lang="en-US" i="0" dirty="0" err="1">
                <a:solidFill>
                  <a:srgbClr val="242424"/>
                </a:solidFill>
                <a:effectLst/>
              </a:rPr>
              <a:t>SizeTransition</a:t>
            </a:r>
            <a:r>
              <a:rPr lang="en-US" i="1" dirty="0" err="1">
                <a:solidFill>
                  <a:srgbClr val="242424"/>
                </a:solidFill>
              </a:rPr>
              <a:t>,</a:t>
            </a:r>
            <a:r>
              <a:rPr lang="en-US" i="0" dirty="0" err="1">
                <a:solidFill>
                  <a:srgbClr val="242424"/>
                </a:solidFill>
                <a:effectLst/>
              </a:rPr>
              <a:t>SlideTransition</a:t>
            </a:r>
            <a:r>
              <a:rPr lang="en-US" i="1" dirty="0">
                <a:solidFill>
                  <a:srgbClr val="242424"/>
                </a:solidFill>
              </a:rPr>
              <a:t>, </a:t>
            </a:r>
            <a:r>
              <a:rPr lang="en-US" i="0" dirty="0" err="1">
                <a:solidFill>
                  <a:srgbClr val="242424"/>
                </a:solidFill>
                <a:effectLst/>
              </a:rPr>
              <a:t>StatusTransitionWidget</a:t>
            </a:r>
            <a:endParaRPr lang="en-US" i="0" dirty="0">
              <a:solidFill>
                <a:srgbClr val="242424"/>
              </a:solidFill>
              <a:effectLst/>
            </a:endParaRPr>
          </a:p>
          <a:p>
            <a:pPr algn="l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2424"/>
                </a:solidFill>
              </a:rPr>
              <a:t> </a:t>
            </a:r>
            <a:r>
              <a:rPr lang="en-US" b="1" dirty="0">
                <a:solidFill>
                  <a:srgbClr val="242424"/>
                </a:solidFill>
              </a:rPr>
              <a:t>Explicit Animations with the AnimatedBuilder widget</a:t>
            </a:r>
            <a:r>
              <a:rPr lang="en-US" dirty="0">
                <a:solidFill>
                  <a:srgbClr val="242424"/>
                </a:solidFill>
              </a:rPr>
              <a:t>: In explicit animations, we can use the AnimatedBuilder widget to </a:t>
            </a:r>
            <a:r>
              <a:rPr lang="en-US" dirty="0" smtClean="0">
                <a:solidFill>
                  <a:srgbClr val="242424"/>
                </a:solidFill>
              </a:rPr>
              <a:t>animate </a:t>
            </a:r>
            <a:r>
              <a:rPr lang="en-US" dirty="0">
                <a:solidFill>
                  <a:srgbClr val="242424"/>
                </a:solidFill>
              </a:rPr>
              <a:t>multiple widget properties. Or we can go a step further and use the </a:t>
            </a:r>
            <a:r>
              <a:rPr lang="en-US" dirty="0" err="1">
                <a:solidFill>
                  <a:srgbClr val="242424"/>
                </a:solidFill>
              </a:rPr>
              <a:t>AnimatedWidget</a:t>
            </a:r>
            <a:r>
              <a:rPr lang="en-US" dirty="0">
                <a:solidFill>
                  <a:srgbClr val="242424"/>
                </a:solidFill>
              </a:rPr>
              <a:t> class to create our own </a:t>
            </a:r>
            <a:r>
              <a:rPr lang="en-US" dirty="0" err="1">
                <a:solidFill>
                  <a:srgbClr val="242424"/>
                </a:solidFill>
              </a:rPr>
              <a:t>FooTransition</a:t>
            </a:r>
            <a:r>
              <a:rPr lang="en-US" dirty="0">
                <a:solidFill>
                  <a:srgbClr val="242424"/>
                </a:solidFill>
              </a:rPr>
              <a:t>!</a:t>
            </a:r>
            <a:endParaRPr lang="en-US" i="1" dirty="0">
              <a:solidFill>
                <a:srgbClr val="242424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we want something other than the </a:t>
            </a:r>
            <a:r>
              <a:rPr lang="en-US" dirty="0" err="1"/>
              <a:t>lowerBound</a:t>
            </a:r>
            <a:r>
              <a:rPr lang="en-US" dirty="0"/>
              <a:t> &amp; </a:t>
            </a:r>
            <a:r>
              <a:rPr lang="en-US" dirty="0" err="1"/>
              <a:t>upperBound</a:t>
            </a:r>
            <a:r>
              <a:rPr lang="en-US" dirty="0"/>
              <a:t> values of the </a:t>
            </a:r>
            <a:r>
              <a:rPr lang="en-US" dirty="0" err="1"/>
              <a:t>AnimationController</a:t>
            </a:r>
            <a:r>
              <a:rPr lang="en-US" dirty="0"/>
              <a:t>, we can create own Animation and hook it with the </a:t>
            </a:r>
            <a:r>
              <a:rPr lang="en-US" dirty="0" err="1"/>
              <a:t>AnimationController</a:t>
            </a:r>
            <a:r>
              <a:rPr lang="en-US" dirty="0"/>
              <a:t> and then give it to the </a:t>
            </a:r>
            <a:r>
              <a:rPr lang="en-US" dirty="0" err="1"/>
              <a:t>AnimatedBuilder</a:t>
            </a:r>
            <a:r>
              <a:rPr lang="en-US" dirty="0"/>
              <a:t> widget</a:t>
            </a:r>
          </a:p>
        </p:txBody>
      </p:sp>
    </p:spTree>
    <p:extLst>
      <p:ext uri="{BB962C8B-B14F-4D97-AF65-F5344CB8AC3E}">
        <p14:creationId xmlns:p14="http://schemas.microsoft.com/office/powerpoint/2010/main" val="173332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1FEC-63C4-D7A8-F23F-94C5059D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Tweens and their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1A78-0B09-61E5-D538-ACEDBBEA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0" i="0" dirty="0">
                <a:solidFill>
                  <a:srgbClr val="19191A"/>
                </a:solidFill>
                <a:effectLst/>
                <a:latin typeface="__palatinoLinotype_6df515"/>
              </a:rPr>
              <a:t>Tweens are one of the most critical concepts in Flutter animations or in other words, to animating anything in Flutter.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9191A"/>
                </a:solidFill>
                <a:latin typeface="__palatinoLinotype_6df515"/>
              </a:rPr>
              <a:t> </a:t>
            </a:r>
            <a:r>
              <a:rPr lang="en-US" dirty="0" err="1">
                <a:solidFill>
                  <a:srgbClr val="19191A"/>
                </a:solidFill>
                <a:latin typeface="__palatinoLinotype_6df515"/>
              </a:rPr>
              <a:t>Tweening</a:t>
            </a:r>
            <a:r>
              <a:rPr lang="en-US" dirty="0">
                <a:solidFill>
                  <a:srgbClr val="19191A"/>
                </a:solidFill>
                <a:latin typeface="__palatinoLinotype_6df515"/>
              </a:rPr>
              <a:t> stands for inbetweening. To understand what that means, look at the image below: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19433-FD27-E6EB-3AD6-326C7577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34" y="3019362"/>
            <a:ext cx="7449590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3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F466C-3CBC-A414-3EE2-CF3765E7F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93AF-80CA-1ED8-D5BC-27DB3820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Tweens and their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2ECC-6363-AAFB-DE4D-6C66F338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19191A"/>
                </a:solidFill>
                <a:latin typeface="__palatinoLinotype_6df515"/>
              </a:rPr>
              <a:t>We have a box with a blue background initially and we need to animate it to change the color to yellow.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9191A"/>
                </a:solidFill>
                <a:latin typeface="__palatinoLinotype_6df515"/>
              </a:rPr>
              <a:t> Now, an abrupt color change looks terrible to the user.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9191A"/>
                </a:solidFill>
                <a:latin typeface="__palatinoLinotype_6df515"/>
              </a:rPr>
              <a:t> The change has to be smooth. However, it is impossible for us to show all colors that lie between.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9191A"/>
                </a:solidFill>
                <a:latin typeface="__palatinoLinotype_6df515"/>
              </a:rPr>
              <a:t> In such cases, we create a </a:t>
            </a:r>
            <a:r>
              <a:rPr lang="en-US" dirty="0" err="1">
                <a:solidFill>
                  <a:srgbClr val="19191A"/>
                </a:solidFill>
                <a:latin typeface="__palatinoLinotype_6df515"/>
              </a:rPr>
              <a:t>ColorTween</a:t>
            </a:r>
            <a:r>
              <a:rPr lang="en-US" dirty="0">
                <a:solidFill>
                  <a:srgbClr val="19191A"/>
                </a:solidFill>
                <a:latin typeface="__palatinoLinotype_6df515"/>
              </a:rPr>
              <a:t>, which gives us all the values </a:t>
            </a:r>
            <a:r>
              <a:rPr lang="en-US">
                <a:solidFill>
                  <a:srgbClr val="19191A"/>
                </a:solidFill>
                <a:latin typeface="__palatinoLinotype_6df515"/>
              </a:rPr>
              <a:t>in </a:t>
            </a:r>
            <a:r>
              <a:rPr lang="en-US" smtClean="0">
                <a:solidFill>
                  <a:srgbClr val="19191A"/>
                </a:solidFill>
                <a:latin typeface="__palatinoLinotype_6df515"/>
              </a:rPr>
              <a:t>between </a:t>
            </a:r>
            <a:r>
              <a:rPr lang="en-US" dirty="0">
                <a:solidFill>
                  <a:srgbClr val="19191A"/>
                </a:solidFill>
                <a:latin typeface="__palatinoLinotype_6df515"/>
              </a:rPr>
              <a:t>blue and yellow so that we can display them.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9191A"/>
                </a:solidFill>
                <a:latin typeface="__palatinoLinotype_6df515"/>
              </a:rPr>
              <a:t> A Tween gives us intermediate values between two values like colors, integers, alignments and almost anything you can think of.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9191A"/>
                </a:solidFill>
                <a:latin typeface="__palatinoLinotype_6df515"/>
              </a:rPr>
              <a:t>  The widget does not need to get the value from the tween directly. A tween is provided to the animation itself which gives us correct values at the right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9191A"/>
                </a:solidFill>
                <a:latin typeface="__palatinoLinotype_6df515"/>
              </a:rPr>
              <a:t> In Flutter, you can define the tween as Tween&lt;T&gt; or use predefined classes like </a:t>
            </a:r>
            <a:r>
              <a:rPr lang="en-US" dirty="0" err="1">
                <a:solidFill>
                  <a:srgbClr val="19191A"/>
                </a:solidFill>
                <a:latin typeface="__palatinoLinotype_6df515"/>
              </a:rPr>
              <a:t>ColorTween</a:t>
            </a:r>
            <a:r>
              <a:rPr lang="en-US" dirty="0">
                <a:solidFill>
                  <a:srgbClr val="19191A"/>
                </a:solidFill>
                <a:latin typeface="__palatinoLinotype_6df515"/>
              </a:rPr>
              <a:t> which are specifically designed for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4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A7A7-3ECD-BC63-5A4C-A21915A3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21EA-A2FF-1AF5-3D5F-73B6BA54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540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 animation controller is, as the name suggests, a way to control (trigger, fling or stop) an animation.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However, the main function of the controller is to drive the animation. This means it will cause the animation to change its value and return a new value from the Tween based on the progression of the Animation.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Every Flutter animation needs at least two elements to be created: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Tween to get generate values for the animation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dirty="0" err="1"/>
              <a:t>AnimationController</a:t>
            </a:r>
            <a:r>
              <a:rPr lang="en-US" dirty="0"/>
              <a:t> as parent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 </a:t>
            </a:r>
            <a:r>
              <a:rPr lang="en-US" dirty="0" err="1"/>
              <a:t>AnimationController</a:t>
            </a:r>
            <a:r>
              <a:rPr lang="en-US" dirty="0"/>
              <a:t> gives the progression of the animation from 0 to 1 whereas the Animation gives the actual tween value expected by the widget.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9191A"/>
                </a:solidFill>
                <a:effectLst/>
                <a:latin typeface="__palatinoLinotype_6df515"/>
              </a:rPr>
              <a:t> Animation controllers need to be disposed off once the navigation is complete.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9191A"/>
                </a:solidFill>
                <a:effectLst/>
                <a:latin typeface="__palatinoLinotype_6df515"/>
              </a:rPr>
              <a:t>The </a:t>
            </a:r>
            <a:r>
              <a:rPr lang="en-US" b="0" i="0" dirty="0" err="1">
                <a:solidFill>
                  <a:srgbClr val="19191A"/>
                </a:solidFill>
                <a:effectLst/>
                <a:latin typeface="__palatinoLinotype_6df515"/>
              </a:rPr>
              <a:t>AnimationController</a:t>
            </a:r>
            <a:r>
              <a:rPr lang="en-US" b="0" i="0" dirty="0">
                <a:solidFill>
                  <a:srgbClr val="19191A"/>
                </a:solidFill>
                <a:effectLst/>
                <a:latin typeface="__palatinoLinotype_6df515"/>
              </a:rPr>
              <a:t> also gives us control over how the animation behaves. For example, we can repeat an animation using</a:t>
            </a:r>
            <a:r>
              <a:rPr lang="en-US" b="0" i="1" dirty="0">
                <a:solidFill>
                  <a:srgbClr val="19191A"/>
                </a:solidFill>
                <a:effectLst/>
                <a:latin typeface="__palatinoLinotype_6df515"/>
              </a:rPr>
              <a:t> </a:t>
            </a:r>
            <a:r>
              <a:rPr lang="en-US" b="0" i="1" dirty="0" err="1">
                <a:solidFill>
                  <a:srgbClr val="19191A"/>
                </a:solidFill>
                <a:effectLst/>
                <a:latin typeface="__palatinoLinotype_6df515"/>
              </a:rPr>
              <a:t>controller.repeat</a:t>
            </a:r>
            <a:r>
              <a:rPr lang="en-US" b="0" i="1" dirty="0">
                <a:solidFill>
                  <a:srgbClr val="19191A"/>
                </a:solidFill>
                <a:effectLst/>
                <a:latin typeface="__palatinoLinotype_6df515"/>
              </a:rPr>
              <a:t>()</a:t>
            </a:r>
            <a:r>
              <a:rPr lang="en-US" b="0" i="0" dirty="0">
                <a:solidFill>
                  <a:srgbClr val="19191A"/>
                </a:solidFill>
                <a:effectLst/>
                <a:latin typeface="__palatinoLinotype_6df515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394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401</TotalTime>
  <Words>885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__palatinoLinotype_6df515</vt:lpstr>
      <vt:lpstr>Arial</vt:lpstr>
      <vt:lpstr>Calibri</vt:lpstr>
      <vt:lpstr>Calibri Light</vt:lpstr>
      <vt:lpstr>source-serif-pro</vt:lpstr>
      <vt:lpstr>Wingdings</vt:lpstr>
      <vt:lpstr>Retrospect</vt:lpstr>
      <vt:lpstr>Lecture 11</vt:lpstr>
      <vt:lpstr>Flutter Animation</vt:lpstr>
      <vt:lpstr> Implicit Animations</vt:lpstr>
      <vt:lpstr> Implicit Animations</vt:lpstr>
      <vt:lpstr>Explicit Animations</vt:lpstr>
      <vt:lpstr>Explicit Animations</vt:lpstr>
      <vt:lpstr>Tweens and their uses</vt:lpstr>
      <vt:lpstr>Tweens and their uses</vt:lpstr>
      <vt:lpstr>Animation Controllers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Sidra Khatoon</dc:creator>
  <cp:lastModifiedBy>Sidra Khatoon</cp:lastModifiedBy>
  <cp:revision>28</cp:revision>
  <dcterms:created xsi:type="dcterms:W3CDTF">2024-11-12T04:35:10Z</dcterms:created>
  <dcterms:modified xsi:type="dcterms:W3CDTF">2025-06-03T04:26:54Z</dcterms:modified>
</cp:coreProperties>
</file>