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50A585-FB0A-4875-A35F-D8ADA64E440B}" type="datetimeFigureOut">
              <a:rPr lang="en-US" smtClean="0"/>
              <a:t>2/25/2025</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D2D07C9D-770C-418A-9546-8088375BC4B8}"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16028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50A585-FB0A-4875-A35F-D8ADA64E440B}" type="datetimeFigureOut">
              <a:rPr lang="en-US" smtClean="0"/>
              <a:t>2/25/2025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D07C9D-770C-418A-9546-8088375BC4B8}"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93082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50A585-FB0A-4875-A35F-D8ADA64E440B}" type="datetimeFigureOut">
              <a:rPr lang="en-US" smtClean="0"/>
              <a:t>2/25/2025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D07C9D-770C-418A-9546-8088375BC4B8}"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27878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50A585-FB0A-4875-A35F-D8ADA64E440B}" type="datetimeFigureOut">
              <a:rPr lang="en-US" smtClean="0"/>
              <a:t>2/25/2025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D07C9D-770C-418A-9546-8088375BC4B8}"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7384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50A585-FB0A-4875-A35F-D8ADA64E440B}" type="datetimeFigureOut">
              <a:rPr lang="en-US" smtClean="0"/>
              <a:t>2/25/2025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D07C9D-770C-418A-9546-8088375BC4B8}"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88936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50A585-FB0A-4875-A35F-D8ADA64E440B}" type="datetimeFigureOut">
              <a:rPr lang="en-US" smtClean="0"/>
              <a:t>2/25/2025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D07C9D-770C-418A-9546-8088375BC4B8}"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2432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50A585-FB0A-4875-A35F-D8ADA64E440B}" type="datetimeFigureOut">
              <a:rPr lang="en-US" smtClean="0"/>
              <a:t>2/25/2025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D07C9D-770C-418A-9546-8088375BC4B8}"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7995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50A585-FB0A-4875-A35F-D8ADA64E440B}" type="datetimeFigureOut">
              <a:rPr lang="en-US" smtClean="0"/>
              <a:t>2/25/2025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D07C9D-770C-418A-9546-8088375BC4B8}"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79138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50A585-FB0A-4875-A35F-D8ADA64E440B}" type="datetimeFigureOut">
              <a:rPr lang="en-US" smtClean="0"/>
              <a:t>2/25/2025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D07C9D-770C-418A-9546-8088375BC4B8}" type="slidenum">
              <a:rPr lang="en-US" smtClean="0"/>
              <a:t>‹#›</a:t>
            </a:fld>
            <a:endParaRPr lang="en-US"/>
          </a:p>
        </p:txBody>
      </p:sp>
    </p:spTree>
    <p:extLst>
      <p:ext uri="{BB962C8B-B14F-4D97-AF65-F5344CB8AC3E}">
        <p14:creationId xmlns:p14="http://schemas.microsoft.com/office/powerpoint/2010/main" val="1155257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50A585-FB0A-4875-A35F-D8ADA64E440B}" type="datetimeFigureOut">
              <a:rPr lang="en-US" smtClean="0"/>
              <a:t>2/25/2025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D07C9D-770C-418A-9546-8088375BC4B8}"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58572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F50A585-FB0A-4875-A35F-D8ADA64E440B}" type="datetimeFigureOut">
              <a:rPr lang="en-US" smtClean="0"/>
              <a:t>2/25/2025</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D2D07C9D-770C-418A-9546-8088375BC4B8}"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4939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F50A585-FB0A-4875-A35F-D8ADA64E440B}" type="datetimeFigureOut">
              <a:rPr lang="en-US" smtClean="0"/>
              <a:t>2/25/2025</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2D07C9D-770C-418A-9546-8088375BC4B8}"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9418177"/>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53766-879B-F73B-173B-90E0BD175449}"/>
              </a:ext>
            </a:extLst>
          </p:cNvPr>
          <p:cNvSpPr>
            <a:spLocks noGrp="1"/>
          </p:cNvSpPr>
          <p:nvPr>
            <p:ph type="ctrTitle"/>
          </p:nvPr>
        </p:nvSpPr>
        <p:spPr/>
        <p:txBody>
          <a:bodyPr/>
          <a:lstStyle/>
          <a:p>
            <a:r>
              <a:rPr lang="en-US" dirty="0"/>
              <a:t>Lecture 2: DART</a:t>
            </a:r>
          </a:p>
        </p:txBody>
      </p:sp>
      <p:sp>
        <p:nvSpPr>
          <p:cNvPr id="3" name="Subtitle 2">
            <a:extLst>
              <a:ext uri="{FF2B5EF4-FFF2-40B4-BE49-F238E27FC236}">
                <a16:creationId xmlns:a16="http://schemas.microsoft.com/office/drawing/2014/main" id="{8B7D7817-C67D-7404-D442-D652E20EA9C7}"/>
              </a:ext>
            </a:extLst>
          </p:cNvPr>
          <p:cNvSpPr>
            <a:spLocks noGrp="1"/>
          </p:cNvSpPr>
          <p:nvPr>
            <p:ph type="subTitle" idx="1"/>
          </p:nvPr>
        </p:nvSpPr>
        <p:spPr/>
        <p:txBody>
          <a:bodyPr/>
          <a:lstStyle/>
          <a:p>
            <a:r>
              <a:rPr lang="en-US" dirty="0" smtClean="0"/>
              <a:t>SEB-312 </a:t>
            </a:r>
            <a:endParaRPr lang="en-US" dirty="0"/>
          </a:p>
          <a:p>
            <a:r>
              <a:rPr lang="en-US" dirty="0"/>
              <a:t>Sidra Khatoon</a:t>
            </a:r>
          </a:p>
        </p:txBody>
      </p:sp>
    </p:spTree>
    <p:extLst>
      <p:ext uri="{BB962C8B-B14F-4D97-AF65-F5344CB8AC3E}">
        <p14:creationId xmlns:p14="http://schemas.microsoft.com/office/powerpoint/2010/main" val="567957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3DBFE-BA61-61DA-58CB-8FC51C358FED}"/>
              </a:ext>
            </a:extLst>
          </p:cNvPr>
          <p:cNvSpPr>
            <a:spLocks noGrp="1"/>
          </p:cNvSpPr>
          <p:nvPr>
            <p:ph type="title"/>
          </p:nvPr>
        </p:nvSpPr>
        <p:spPr/>
        <p:txBody>
          <a:bodyPr/>
          <a:lstStyle/>
          <a:p>
            <a:r>
              <a:rPr lang="en-US" dirty="0"/>
              <a:t>Printing and String Interpolation</a:t>
            </a:r>
          </a:p>
        </p:txBody>
      </p:sp>
      <p:sp>
        <p:nvSpPr>
          <p:cNvPr id="3" name="Content Placeholder 2">
            <a:extLst>
              <a:ext uri="{FF2B5EF4-FFF2-40B4-BE49-F238E27FC236}">
                <a16:creationId xmlns:a16="http://schemas.microsoft.com/office/drawing/2014/main" id="{D21C89B6-CB35-3B9B-1EA3-28DF1C28D76D}"/>
              </a:ext>
            </a:extLst>
          </p:cNvPr>
          <p:cNvSpPr>
            <a:spLocks noGrp="1"/>
          </p:cNvSpPr>
          <p:nvPr>
            <p:ph idx="1"/>
          </p:nvPr>
        </p:nvSpPr>
        <p:spPr/>
        <p:txBody>
          <a:bodyPr>
            <a:normAutofit fontScale="92500" lnSpcReduction="10000"/>
          </a:bodyPr>
          <a:lstStyle/>
          <a:p>
            <a:r>
              <a:rPr lang="en-US" dirty="0"/>
              <a:t>The print() function is used to print output on the console, and $expression is used for the string interpolation. Below is an example.</a:t>
            </a:r>
          </a:p>
          <a:p>
            <a:pPr marL="0" indent="0">
              <a:buNone/>
            </a:pPr>
            <a:r>
              <a:rPr lang="en-US" dirty="0"/>
              <a:t>void main()</a:t>
            </a:r>
          </a:p>
          <a:p>
            <a:pPr marL="0" indent="0">
              <a:buNone/>
            </a:pPr>
            <a:r>
              <a:rPr lang="en-US" dirty="0"/>
              <a:t>{</a:t>
            </a:r>
          </a:p>
          <a:p>
            <a:pPr marL="0" indent="0">
              <a:buNone/>
            </a:pPr>
            <a:r>
              <a:rPr lang="en-US" dirty="0"/>
              <a:t>   var name = “Ali"; </a:t>
            </a:r>
          </a:p>
          <a:p>
            <a:pPr marL="0" indent="0">
              <a:buNone/>
            </a:pPr>
            <a:r>
              <a:rPr lang="en-US" dirty="0"/>
              <a:t>   var marks = 78.56;</a:t>
            </a:r>
          </a:p>
          <a:p>
            <a:pPr marL="0" indent="0">
              <a:buNone/>
            </a:pPr>
            <a:r>
              <a:rPr lang="en-US" dirty="0"/>
              <a:t>   print("My name is ${name} My marks are ${marks}");</a:t>
            </a:r>
          </a:p>
          <a:p>
            <a:pPr marL="0" indent="0">
              <a:buNone/>
            </a:pPr>
            <a:r>
              <a:rPr lang="en-US" dirty="0"/>
              <a:t>}</a:t>
            </a:r>
          </a:p>
        </p:txBody>
      </p:sp>
    </p:spTree>
    <p:extLst>
      <p:ext uri="{BB962C8B-B14F-4D97-AF65-F5344CB8AC3E}">
        <p14:creationId xmlns:p14="http://schemas.microsoft.com/office/powerpoint/2010/main" val="1099413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F951E-194E-16AD-7357-C786FA3E8A58}"/>
              </a:ext>
            </a:extLst>
          </p:cNvPr>
          <p:cNvSpPr>
            <a:spLocks noGrp="1"/>
          </p:cNvSpPr>
          <p:nvPr>
            <p:ph type="title"/>
          </p:nvPr>
        </p:nvSpPr>
        <p:spPr/>
        <p:txBody>
          <a:bodyPr/>
          <a:lstStyle/>
          <a:p>
            <a:r>
              <a:rPr lang="en-US" dirty="0"/>
              <a:t>Data Types</a:t>
            </a:r>
          </a:p>
        </p:txBody>
      </p:sp>
      <p:sp>
        <p:nvSpPr>
          <p:cNvPr id="3" name="Content Placeholder 2">
            <a:extLst>
              <a:ext uri="{FF2B5EF4-FFF2-40B4-BE49-F238E27FC236}">
                <a16:creationId xmlns:a16="http://schemas.microsoft.com/office/drawing/2014/main" id="{35EC98AB-ECBB-5BEC-B650-8EAAFFAFA0C3}"/>
              </a:ext>
            </a:extLst>
          </p:cNvPr>
          <p:cNvSpPr>
            <a:spLocks noGrp="1"/>
          </p:cNvSpPr>
          <p:nvPr>
            <p:ph idx="1"/>
          </p:nvPr>
        </p:nvSpPr>
        <p:spPr/>
        <p:txBody>
          <a:bodyPr>
            <a:normAutofit/>
          </a:bodyPr>
          <a:lstStyle/>
          <a:p>
            <a:r>
              <a:rPr lang="en-US" dirty="0"/>
              <a:t>The data types are the most important fundamental features of programming language.</a:t>
            </a:r>
          </a:p>
          <a:p>
            <a:r>
              <a:rPr lang="en-US" dirty="0"/>
              <a:t>In Dart, the data type of the variable is defined by its value.</a:t>
            </a:r>
          </a:p>
          <a:p>
            <a:r>
              <a:rPr lang="en-US" dirty="0"/>
              <a:t>The variables are used to store values and reserve the memory location.</a:t>
            </a:r>
          </a:p>
          <a:p>
            <a:r>
              <a:rPr lang="en-US" dirty="0"/>
              <a:t>The data-type specifies what type of value will be stored by the variable. Each variable has its data-type.</a:t>
            </a:r>
          </a:p>
          <a:p>
            <a:r>
              <a:rPr lang="en-US" dirty="0"/>
              <a:t>The Dart is a static type of language, which means that the variables cannot modify.</a:t>
            </a:r>
          </a:p>
        </p:txBody>
      </p:sp>
    </p:spTree>
    <p:extLst>
      <p:ext uri="{BB962C8B-B14F-4D97-AF65-F5344CB8AC3E}">
        <p14:creationId xmlns:p14="http://schemas.microsoft.com/office/powerpoint/2010/main" val="1855340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F951E-194E-16AD-7357-C786FA3E8A58}"/>
              </a:ext>
            </a:extLst>
          </p:cNvPr>
          <p:cNvSpPr>
            <a:spLocks noGrp="1"/>
          </p:cNvSpPr>
          <p:nvPr>
            <p:ph type="title"/>
          </p:nvPr>
        </p:nvSpPr>
        <p:spPr/>
        <p:txBody>
          <a:bodyPr/>
          <a:lstStyle/>
          <a:p>
            <a:r>
              <a:rPr lang="en-US" dirty="0"/>
              <a:t>Data Types</a:t>
            </a:r>
          </a:p>
        </p:txBody>
      </p:sp>
      <p:sp>
        <p:nvSpPr>
          <p:cNvPr id="3" name="Content Placeholder 2">
            <a:extLst>
              <a:ext uri="{FF2B5EF4-FFF2-40B4-BE49-F238E27FC236}">
                <a16:creationId xmlns:a16="http://schemas.microsoft.com/office/drawing/2014/main" id="{35EC98AB-ECBB-5BEC-B650-8EAAFFAFA0C3}"/>
              </a:ext>
            </a:extLst>
          </p:cNvPr>
          <p:cNvSpPr>
            <a:spLocks noGrp="1"/>
          </p:cNvSpPr>
          <p:nvPr>
            <p:ph idx="1"/>
          </p:nvPr>
        </p:nvSpPr>
        <p:spPr/>
        <p:txBody>
          <a:bodyPr>
            <a:normAutofit/>
          </a:bodyPr>
          <a:lstStyle/>
          <a:p>
            <a:r>
              <a:rPr lang="en-US" dirty="0"/>
              <a:t>Dart supports the following built-in Data types.</a:t>
            </a:r>
          </a:p>
          <a:p>
            <a:pPr marL="457200" lvl="1" indent="0">
              <a:buNone/>
            </a:pPr>
            <a:r>
              <a:rPr lang="en-US" dirty="0"/>
              <a:t>– Number</a:t>
            </a:r>
          </a:p>
          <a:p>
            <a:pPr marL="457200" lvl="1" indent="0">
              <a:buNone/>
            </a:pPr>
            <a:r>
              <a:rPr lang="en-US" dirty="0"/>
              <a:t>– Strings</a:t>
            </a:r>
          </a:p>
          <a:p>
            <a:pPr marL="457200" lvl="1" indent="0">
              <a:buNone/>
            </a:pPr>
            <a:r>
              <a:rPr lang="en-US" dirty="0"/>
              <a:t>– Boolean</a:t>
            </a:r>
          </a:p>
          <a:p>
            <a:pPr marL="457200" lvl="1" indent="0">
              <a:buNone/>
            </a:pPr>
            <a:r>
              <a:rPr lang="en-US" dirty="0"/>
              <a:t>– Lists</a:t>
            </a:r>
          </a:p>
          <a:p>
            <a:pPr marL="457200" lvl="1" indent="0">
              <a:buNone/>
            </a:pPr>
            <a:r>
              <a:rPr lang="en-US" dirty="0"/>
              <a:t>– Maps</a:t>
            </a:r>
          </a:p>
          <a:p>
            <a:pPr marL="457200" lvl="1" indent="0">
              <a:buNone/>
            </a:pPr>
            <a:r>
              <a:rPr lang="en-US" dirty="0"/>
              <a:t>– Runes</a:t>
            </a:r>
          </a:p>
          <a:p>
            <a:pPr marL="457200" lvl="1" indent="0">
              <a:buNone/>
            </a:pPr>
            <a:r>
              <a:rPr lang="en-US" dirty="0"/>
              <a:t>– Symbols</a:t>
            </a:r>
          </a:p>
        </p:txBody>
      </p:sp>
    </p:spTree>
    <p:extLst>
      <p:ext uri="{BB962C8B-B14F-4D97-AF65-F5344CB8AC3E}">
        <p14:creationId xmlns:p14="http://schemas.microsoft.com/office/powerpoint/2010/main" val="1019686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DC733-DEB8-4009-AB49-EEC26709858D}"/>
              </a:ext>
            </a:extLst>
          </p:cNvPr>
          <p:cNvSpPr>
            <a:spLocks noGrp="1"/>
          </p:cNvSpPr>
          <p:nvPr>
            <p:ph type="title"/>
          </p:nvPr>
        </p:nvSpPr>
        <p:spPr/>
        <p:txBody>
          <a:bodyPr/>
          <a:lstStyle/>
          <a:p>
            <a:r>
              <a:rPr lang="en-US" dirty="0"/>
              <a:t>Operators</a:t>
            </a:r>
          </a:p>
        </p:txBody>
      </p:sp>
      <p:pic>
        <p:nvPicPr>
          <p:cNvPr id="5" name="Content Placeholder 4">
            <a:extLst>
              <a:ext uri="{FF2B5EF4-FFF2-40B4-BE49-F238E27FC236}">
                <a16:creationId xmlns:a16="http://schemas.microsoft.com/office/drawing/2014/main" id="{5F9F1C97-793C-420E-D569-847F8F995FAA}"/>
              </a:ext>
            </a:extLst>
          </p:cNvPr>
          <p:cNvPicPr>
            <a:picLocks noGrp="1" noChangeAspect="1"/>
          </p:cNvPicPr>
          <p:nvPr>
            <p:ph idx="1"/>
          </p:nvPr>
        </p:nvPicPr>
        <p:blipFill>
          <a:blip r:embed="rId2"/>
          <a:stretch>
            <a:fillRect/>
          </a:stretch>
        </p:blipFill>
        <p:spPr>
          <a:xfrm>
            <a:off x="2699657" y="2031999"/>
            <a:ext cx="7199086" cy="4021481"/>
          </a:xfrm>
        </p:spPr>
      </p:pic>
    </p:spTree>
    <p:extLst>
      <p:ext uri="{BB962C8B-B14F-4D97-AF65-F5344CB8AC3E}">
        <p14:creationId xmlns:p14="http://schemas.microsoft.com/office/powerpoint/2010/main" val="2944297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E3038-C417-4457-8F76-0AAC305B2915}"/>
              </a:ext>
            </a:extLst>
          </p:cNvPr>
          <p:cNvSpPr>
            <a:spLocks noGrp="1"/>
          </p:cNvSpPr>
          <p:nvPr>
            <p:ph type="title"/>
          </p:nvPr>
        </p:nvSpPr>
        <p:spPr/>
        <p:txBody>
          <a:bodyPr/>
          <a:lstStyle/>
          <a:p>
            <a:r>
              <a:rPr lang="en-US" dirty="0"/>
              <a:t>Arithmetic Operators</a:t>
            </a:r>
          </a:p>
        </p:txBody>
      </p:sp>
      <p:sp>
        <p:nvSpPr>
          <p:cNvPr id="3" name="Content Placeholder 2">
            <a:extLst>
              <a:ext uri="{FF2B5EF4-FFF2-40B4-BE49-F238E27FC236}">
                <a16:creationId xmlns:a16="http://schemas.microsoft.com/office/drawing/2014/main" id="{80D11C37-8090-318C-1D9F-BFA229CEB00D}"/>
              </a:ext>
            </a:extLst>
          </p:cNvPr>
          <p:cNvSpPr>
            <a:spLocks noGrp="1"/>
          </p:cNvSpPr>
          <p:nvPr>
            <p:ph idx="1"/>
          </p:nvPr>
        </p:nvSpPr>
        <p:spPr/>
        <p:txBody>
          <a:bodyPr/>
          <a:lstStyle/>
          <a:p>
            <a:pPr algn="l"/>
            <a:r>
              <a:rPr lang="en-US" sz="1800" b="0" i="0" u="none" strike="noStrike" baseline="0" dirty="0">
                <a:solidFill>
                  <a:srgbClr val="000000"/>
                </a:solidFill>
                <a:latin typeface="Ubuntu" panose="020F0502020204030204" pitchFamily="34" charset="0"/>
              </a:rPr>
              <a:t>+</a:t>
            </a:r>
          </a:p>
          <a:p>
            <a:pPr algn="l"/>
            <a:r>
              <a:rPr lang="en-US" sz="1800" b="0" i="0" u="none" strike="noStrike" baseline="0" dirty="0">
                <a:solidFill>
                  <a:srgbClr val="6699CD"/>
                </a:solidFill>
                <a:latin typeface="LiberationSans"/>
              </a:rPr>
              <a:t> </a:t>
            </a:r>
            <a:r>
              <a:rPr lang="en-US" sz="1800" b="0" i="0" u="none" strike="noStrike" baseline="0" dirty="0">
                <a:solidFill>
                  <a:srgbClr val="000000"/>
                </a:solidFill>
                <a:latin typeface="Ubuntu" panose="020F0502020204030204" pitchFamily="34" charset="0"/>
              </a:rPr>
              <a:t>-</a:t>
            </a:r>
          </a:p>
          <a:p>
            <a:pPr algn="l"/>
            <a:r>
              <a:rPr lang="en-US" sz="1800" b="0" i="0" u="none" strike="noStrike" baseline="0" dirty="0">
                <a:solidFill>
                  <a:srgbClr val="000000"/>
                </a:solidFill>
                <a:latin typeface="Ubuntu" panose="020F0502020204030204" pitchFamily="34" charset="0"/>
              </a:rPr>
              <a:t>*</a:t>
            </a:r>
          </a:p>
          <a:p>
            <a:pPr algn="l"/>
            <a:r>
              <a:rPr lang="en-US" sz="1800" b="0" i="0" u="none" strike="noStrike" baseline="0" dirty="0">
                <a:solidFill>
                  <a:srgbClr val="6699CD"/>
                </a:solidFill>
                <a:latin typeface="LiberationSans"/>
              </a:rPr>
              <a:t> </a:t>
            </a:r>
            <a:r>
              <a:rPr lang="en-US" sz="1800" b="0" i="0" u="none" strike="noStrike" baseline="0" dirty="0">
                <a:solidFill>
                  <a:srgbClr val="000000"/>
                </a:solidFill>
                <a:latin typeface="Ubuntu" panose="020F0502020204030204" pitchFamily="34" charset="0"/>
              </a:rPr>
              <a:t>/</a:t>
            </a:r>
          </a:p>
          <a:p>
            <a:pPr algn="l"/>
            <a:r>
              <a:rPr lang="en-US" sz="1800" b="0" i="0" u="none" strike="noStrike" baseline="0" dirty="0">
                <a:solidFill>
                  <a:srgbClr val="6699CD"/>
                </a:solidFill>
                <a:latin typeface="LiberationSans"/>
              </a:rPr>
              <a:t> </a:t>
            </a:r>
            <a:r>
              <a:rPr lang="en-US" sz="1800" b="0" i="0" u="none" strike="noStrike" baseline="0" dirty="0">
                <a:solidFill>
                  <a:srgbClr val="000000"/>
                </a:solidFill>
                <a:latin typeface="Ubuntu" panose="020F0502020204030204" pitchFamily="34" charset="0"/>
              </a:rPr>
              <a:t>%</a:t>
            </a:r>
          </a:p>
          <a:p>
            <a:pPr algn="l"/>
            <a:r>
              <a:rPr lang="en-US" sz="1800" b="0" i="0" u="none" strike="noStrike" baseline="0" dirty="0">
                <a:solidFill>
                  <a:srgbClr val="000000"/>
                </a:solidFill>
                <a:latin typeface="Ubuntu" panose="020F0502020204030204" pitchFamily="34" charset="0"/>
              </a:rPr>
              <a:t>Unary –</a:t>
            </a:r>
            <a:endParaRPr lang="en-US" dirty="0"/>
          </a:p>
        </p:txBody>
      </p:sp>
    </p:spTree>
    <p:extLst>
      <p:ext uri="{BB962C8B-B14F-4D97-AF65-F5344CB8AC3E}">
        <p14:creationId xmlns:p14="http://schemas.microsoft.com/office/powerpoint/2010/main" val="3619143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E3038-C417-4457-8F76-0AAC305B2915}"/>
              </a:ext>
            </a:extLst>
          </p:cNvPr>
          <p:cNvSpPr>
            <a:spLocks noGrp="1"/>
          </p:cNvSpPr>
          <p:nvPr>
            <p:ph type="title"/>
          </p:nvPr>
        </p:nvSpPr>
        <p:spPr/>
        <p:txBody>
          <a:bodyPr/>
          <a:lstStyle/>
          <a:p>
            <a:r>
              <a:rPr lang="en-US" dirty="0"/>
              <a:t>Arithmetic Operators</a:t>
            </a:r>
          </a:p>
        </p:txBody>
      </p:sp>
      <p:sp>
        <p:nvSpPr>
          <p:cNvPr id="3" name="Content Placeholder 2">
            <a:extLst>
              <a:ext uri="{FF2B5EF4-FFF2-40B4-BE49-F238E27FC236}">
                <a16:creationId xmlns:a16="http://schemas.microsoft.com/office/drawing/2014/main" id="{80D11C37-8090-318C-1D9F-BFA229CEB00D}"/>
              </a:ext>
            </a:extLst>
          </p:cNvPr>
          <p:cNvSpPr>
            <a:spLocks noGrp="1"/>
          </p:cNvSpPr>
          <p:nvPr>
            <p:ph idx="1"/>
          </p:nvPr>
        </p:nvSpPr>
        <p:spPr/>
        <p:txBody>
          <a:bodyPr>
            <a:normAutofit fontScale="77500" lnSpcReduction="20000"/>
          </a:bodyPr>
          <a:lstStyle/>
          <a:p>
            <a:pPr marL="0" indent="0" algn="l">
              <a:buNone/>
            </a:pPr>
            <a:r>
              <a:rPr lang="en-US" sz="1800" b="0" i="0" u="none" strike="noStrike" baseline="0" dirty="0">
                <a:latin typeface="Ubuntu" panose="020F0502020204030204" pitchFamily="34" charset="0"/>
              </a:rPr>
              <a:t>void main(){</a:t>
            </a:r>
          </a:p>
          <a:p>
            <a:pPr marL="0" indent="0" algn="l">
              <a:buNone/>
            </a:pPr>
            <a:r>
              <a:rPr lang="en-US" sz="1800" b="0" i="0" u="none" strike="noStrike" baseline="0" dirty="0">
                <a:latin typeface="Ubuntu" panose="020F0502020204030204" pitchFamily="34" charset="0"/>
              </a:rPr>
              <a:t>      print("Example of Assignment operators"); </a:t>
            </a:r>
          </a:p>
          <a:p>
            <a:pPr marL="0" indent="0" algn="l">
              <a:buNone/>
            </a:pPr>
            <a:r>
              <a:rPr lang="en-US" sz="1800" b="0" i="0" u="none" strike="noStrike" baseline="0" dirty="0">
                <a:latin typeface="Ubuntu" panose="020F0502020204030204" pitchFamily="34" charset="0"/>
              </a:rPr>
              <a:t>      var n1 = 10;</a:t>
            </a:r>
          </a:p>
          <a:p>
            <a:pPr marL="0" indent="0" algn="l">
              <a:buNone/>
            </a:pPr>
            <a:r>
              <a:rPr lang="en-US" sz="1800" b="0" i="0" u="none" strike="noStrike" baseline="0" dirty="0">
                <a:latin typeface="Ubuntu" panose="020F0502020204030204" pitchFamily="34" charset="0"/>
              </a:rPr>
              <a:t>      var n2 = 5;</a:t>
            </a:r>
          </a:p>
          <a:p>
            <a:pPr marL="0" indent="0" algn="l">
              <a:buNone/>
            </a:pPr>
            <a:r>
              <a:rPr lang="pt-BR" sz="1800" b="0" i="0" u="none" strike="noStrike" baseline="0" dirty="0">
                <a:latin typeface="Ubuntu" panose="020F0502020204030204" pitchFamily="34" charset="0"/>
              </a:rPr>
              <a:t>      print("n1+n2 = ${n1+n2}");</a:t>
            </a:r>
          </a:p>
          <a:p>
            <a:pPr marL="0" indent="0" algn="l">
              <a:buNone/>
            </a:pPr>
            <a:r>
              <a:rPr lang="en-US" sz="1800" b="0" i="0" u="none" strike="noStrike" baseline="0" dirty="0">
                <a:latin typeface="Ubuntu" panose="020F0502020204030204" pitchFamily="34" charset="0"/>
              </a:rPr>
              <a:t>      print("n1-n2 = ${n1-n2}");</a:t>
            </a:r>
          </a:p>
          <a:p>
            <a:pPr marL="0" indent="0" algn="l">
              <a:buNone/>
            </a:pPr>
            <a:r>
              <a:rPr lang="pt-BR" sz="1800" b="0" i="0" u="none" strike="noStrike" baseline="0" dirty="0">
                <a:latin typeface="Ubuntu" panose="020F0502020204030204" pitchFamily="34" charset="0"/>
              </a:rPr>
              <a:t>      print("n1*n2 = ${n1*n2}");</a:t>
            </a:r>
          </a:p>
          <a:p>
            <a:pPr marL="0" indent="0" algn="l">
              <a:buNone/>
            </a:pPr>
            <a:r>
              <a:rPr lang="pt-BR" sz="1800" b="0" i="0" u="none" strike="noStrike" baseline="0" dirty="0">
                <a:latin typeface="Ubuntu" panose="020F0502020204030204" pitchFamily="34" charset="0"/>
              </a:rPr>
              <a:t>      print("n1/n2 = ${n1/n2}");</a:t>
            </a:r>
          </a:p>
          <a:p>
            <a:pPr marL="0" indent="0" algn="l">
              <a:buNone/>
            </a:pPr>
            <a:r>
              <a:rPr lang="pt-BR" sz="1800" b="0" i="0" u="none" strike="noStrike" baseline="0" dirty="0">
                <a:latin typeface="Ubuntu" panose="020F0502020204030204" pitchFamily="34" charset="0"/>
              </a:rPr>
              <a:t>      print("n1%n2 = ${n1%n2}");</a:t>
            </a:r>
          </a:p>
          <a:p>
            <a:pPr marL="0" indent="0" algn="l">
              <a:buNone/>
            </a:pPr>
            <a:r>
              <a:rPr lang="en-US" sz="1800" b="0" i="0" u="none" strike="noStrike" baseline="0" dirty="0">
                <a:latin typeface="Ubuntu" panose="020F0502020204030204" pitchFamily="34" charset="0"/>
              </a:rPr>
              <a:t>}</a:t>
            </a:r>
            <a:endParaRPr lang="en-US" dirty="0"/>
          </a:p>
        </p:txBody>
      </p:sp>
    </p:spTree>
    <p:extLst>
      <p:ext uri="{BB962C8B-B14F-4D97-AF65-F5344CB8AC3E}">
        <p14:creationId xmlns:p14="http://schemas.microsoft.com/office/powerpoint/2010/main" val="1432112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8AB39-D835-64EA-9E0B-FCE5E99C2477}"/>
              </a:ext>
            </a:extLst>
          </p:cNvPr>
          <p:cNvSpPr>
            <a:spLocks noGrp="1"/>
          </p:cNvSpPr>
          <p:nvPr>
            <p:ph type="title"/>
          </p:nvPr>
        </p:nvSpPr>
        <p:spPr/>
        <p:txBody>
          <a:bodyPr/>
          <a:lstStyle/>
          <a:p>
            <a:r>
              <a:rPr lang="en-US" dirty="0"/>
              <a:t>Assignment Operators</a:t>
            </a:r>
          </a:p>
        </p:txBody>
      </p:sp>
      <p:sp>
        <p:nvSpPr>
          <p:cNvPr id="3" name="Content Placeholder 2">
            <a:extLst>
              <a:ext uri="{FF2B5EF4-FFF2-40B4-BE49-F238E27FC236}">
                <a16:creationId xmlns:a16="http://schemas.microsoft.com/office/drawing/2014/main" id="{1797F0D2-BDEC-D477-02A7-5522B67F7782}"/>
              </a:ext>
            </a:extLst>
          </p:cNvPr>
          <p:cNvSpPr>
            <a:spLocks noGrp="1"/>
          </p:cNvSpPr>
          <p:nvPr>
            <p:ph idx="1"/>
          </p:nvPr>
        </p:nvSpPr>
        <p:spPr/>
        <p:txBody>
          <a:bodyPr/>
          <a:lstStyle/>
          <a:p>
            <a:r>
              <a:rPr lang="en-US" dirty="0"/>
              <a:t>=</a:t>
            </a:r>
          </a:p>
          <a:p>
            <a:r>
              <a:rPr lang="en-US" dirty="0"/>
              <a:t>+=</a:t>
            </a:r>
          </a:p>
          <a:p>
            <a:r>
              <a:rPr lang="en-US" dirty="0"/>
              <a:t>-=</a:t>
            </a:r>
          </a:p>
          <a:p>
            <a:r>
              <a:rPr lang="en-US" dirty="0"/>
              <a:t>*=</a:t>
            </a:r>
          </a:p>
          <a:p>
            <a:r>
              <a:rPr lang="en-US" dirty="0"/>
              <a:t>~/=</a:t>
            </a:r>
          </a:p>
          <a:p>
            <a:r>
              <a:rPr lang="en-US" dirty="0"/>
              <a:t>%=</a:t>
            </a:r>
          </a:p>
        </p:txBody>
      </p:sp>
    </p:spTree>
    <p:extLst>
      <p:ext uri="{BB962C8B-B14F-4D97-AF65-F5344CB8AC3E}">
        <p14:creationId xmlns:p14="http://schemas.microsoft.com/office/powerpoint/2010/main" val="2552387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01CAB-6E1E-FE72-BED8-E151BEBBAC5B}"/>
              </a:ext>
            </a:extLst>
          </p:cNvPr>
          <p:cNvSpPr>
            <a:spLocks noGrp="1"/>
          </p:cNvSpPr>
          <p:nvPr>
            <p:ph type="title"/>
          </p:nvPr>
        </p:nvSpPr>
        <p:spPr/>
        <p:txBody>
          <a:bodyPr/>
          <a:lstStyle/>
          <a:p>
            <a:r>
              <a:rPr lang="en-US" dirty="0"/>
              <a:t>Control flow statement</a:t>
            </a:r>
          </a:p>
        </p:txBody>
      </p:sp>
      <p:sp>
        <p:nvSpPr>
          <p:cNvPr id="3" name="Content Placeholder 2">
            <a:extLst>
              <a:ext uri="{FF2B5EF4-FFF2-40B4-BE49-F238E27FC236}">
                <a16:creationId xmlns:a16="http://schemas.microsoft.com/office/drawing/2014/main" id="{2CB0C858-B39B-9971-375B-8ACE700B7F24}"/>
              </a:ext>
            </a:extLst>
          </p:cNvPr>
          <p:cNvSpPr>
            <a:spLocks noGrp="1"/>
          </p:cNvSpPr>
          <p:nvPr>
            <p:ph idx="1"/>
          </p:nvPr>
        </p:nvSpPr>
        <p:spPr/>
        <p:txBody>
          <a:bodyPr/>
          <a:lstStyle/>
          <a:p>
            <a:r>
              <a:rPr lang="en-US" dirty="0"/>
              <a:t>Control flow statement can be categorized mainly in three following ways.</a:t>
            </a:r>
          </a:p>
          <a:p>
            <a:pPr marL="914400" lvl="2" indent="0">
              <a:buNone/>
            </a:pPr>
            <a:r>
              <a:rPr lang="en-US" dirty="0"/>
              <a:t>– Decision-making statements</a:t>
            </a:r>
          </a:p>
          <a:p>
            <a:pPr marL="914400" lvl="2" indent="0">
              <a:buNone/>
            </a:pPr>
            <a:r>
              <a:rPr lang="en-US" dirty="0"/>
              <a:t>– Looping statements</a:t>
            </a:r>
          </a:p>
          <a:p>
            <a:pPr marL="914400" lvl="2" indent="0">
              <a:buNone/>
            </a:pPr>
            <a:r>
              <a:rPr lang="en-US" dirty="0"/>
              <a:t>– Jump statements</a:t>
            </a:r>
          </a:p>
        </p:txBody>
      </p:sp>
    </p:spTree>
    <p:extLst>
      <p:ext uri="{BB962C8B-B14F-4D97-AF65-F5344CB8AC3E}">
        <p14:creationId xmlns:p14="http://schemas.microsoft.com/office/powerpoint/2010/main" val="620059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D8EF8-DD73-06BF-1469-39B8DF36E580}"/>
              </a:ext>
            </a:extLst>
          </p:cNvPr>
          <p:cNvSpPr>
            <a:spLocks noGrp="1"/>
          </p:cNvSpPr>
          <p:nvPr>
            <p:ph type="title"/>
          </p:nvPr>
        </p:nvSpPr>
        <p:spPr/>
        <p:txBody>
          <a:bodyPr/>
          <a:lstStyle/>
          <a:p>
            <a:r>
              <a:rPr lang="en-US" dirty="0"/>
              <a:t>If statement</a:t>
            </a:r>
          </a:p>
        </p:txBody>
      </p:sp>
      <p:sp>
        <p:nvSpPr>
          <p:cNvPr id="3" name="Content Placeholder 2">
            <a:extLst>
              <a:ext uri="{FF2B5EF4-FFF2-40B4-BE49-F238E27FC236}">
                <a16:creationId xmlns:a16="http://schemas.microsoft.com/office/drawing/2014/main" id="{2ACB3C9D-787C-0252-CFB6-FF6AC3A2F314}"/>
              </a:ext>
            </a:extLst>
          </p:cNvPr>
          <p:cNvSpPr>
            <a:spLocks noGrp="1"/>
          </p:cNvSpPr>
          <p:nvPr>
            <p:ph idx="1"/>
          </p:nvPr>
        </p:nvSpPr>
        <p:spPr/>
        <p:txBody>
          <a:bodyPr/>
          <a:lstStyle/>
          <a:p>
            <a:pPr marL="0" indent="0">
              <a:buNone/>
            </a:pPr>
            <a:r>
              <a:rPr lang="en-US" dirty="0"/>
              <a:t>if (condition) {</a:t>
            </a:r>
          </a:p>
          <a:p>
            <a:pPr marL="0" indent="0">
              <a:buNone/>
            </a:pPr>
            <a:r>
              <a:rPr lang="en-US" dirty="0"/>
              <a:t>   //statement(s)</a:t>
            </a:r>
          </a:p>
          <a:p>
            <a:pPr marL="0" indent="0">
              <a:buNone/>
            </a:pPr>
            <a:r>
              <a:rPr lang="en-US" dirty="0"/>
              <a:t>}</a:t>
            </a:r>
          </a:p>
        </p:txBody>
      </p:sp>
    </p:spTree>
    <p:extLst>
      <p:ext uri="{BB962C8B-B14F-4D97-AF65-F5344CB8AC3E}">
        <p14:creationId xmlns:p14="http://schemas.microsoft.com/office/powerpoint/2010/main" val="3895862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AD47A-9CD6-F8CE-B8AC-0E9A7954AA03}"/>
              </a:ext>
            </a:extLst>
          </p:cNvPr>
          <p:cNvSpPr>
            <a:spLocks noGrp="1"/>
          </p:cNvSpPr>
          <p:nvPr>
            <p:ph type="title"/>
          </p:nvPr>
        </p:nvSpPr>
        <p:spPr/>
        <p:txBody>
          <a:bodyPr/>
          <a:lstStyle/>
          <a:p>
            <a:r>
              <a:rPr lang="en-US" dirty="0"/>
              <a:t>If – else statement</a:t>
            </a:r>
          </a:p>
        </p:txBody>
      </p:sp>
      <p:sp>
        <p:nvSpPr>
          <p:cNvPr id="3" name="Content Placeholder 2">
            <a:extLst>
              <a:ext uri="{FF2B5EF4-FFF2-40B4-BE49-F238E27FC236}">
                <a16:creationId xmlns:a16="http://schemas.microsoft.com/office/drawing/2014/main" id="{C0921E91-32B3-D7F1-FE11-88090FE9DB33}"/>
              </a:ext>
            </a:extLst>
          </p:cNvPr>
          <p:cNvSpPr>
            <a:spLocks noGrp="1"/>
          </p:cNvSpPr>
          <p:nvPr>
            <p:ph idx="1"/>
          </p:nvPr>
        </p:nvSpPr>
        <p:spPr/>
        <p:txBody>
          <a:bodyPr/>
          <a:lstStyle/>
          <a:p>
            <a:pPr marL="0" indent="0">
              <a:buNone/>
            </a:pPr>
            <a:r>
              <a:rPr lang="en-US" dirty="0"/>
              <a:t>if(condition) {</a:t>
            </a:r>
          </a:p>
          <a:p>
            <a:pPr marL="0" indent="0">
              <a:buNone/>
            </a:pPr>
            <a:r>
              <a:rPr lang="en-US" dirty="0"/>
              <a:t>   // statement(s);</a:t>
            </a:r>
          </a:p>
          <a:p>
            <a:pPr marL="0" indent="0">
              <a:buNone/>
            </a:pPr>
            <a:r>
              <a:rPr lang="en-US" dirty="0"/>
              <a:t>} </a:t>
            </a:r>
          </a:p>
          <a:p>
            <a:pPr marL="0" indent="0">
              <a:buNone/>
            </a:pPr>
            <a:r>
              <a:rPr lang="en-US" dirty="0"/>
              <a:t>else {</a:t>
            </a:r>
          </a:p>
          <a:p>
            <a:pPr marL="0" indent="0">
              <a:buNone/>
            </a:pPr>
            <a:r>
              <a:rPr lang="en-US" dirty="0"/>
              <a:t>  // statement(s);</a:t>
            </a:r>
          </a:p>
          <a:p>
            <a:pPr marL="0" indent="0">
              <a:buNone/>
            </a:pPr>
            <a:r>
              <a:rPr lang="en-US" dirty="0"/>
              <a:t>}</a:t>
            </a:r>
          </a:p>
        </p:txBody>
      </p:sp>
    </p:spTree>
    <p:extLst>
      <p:ext uri="{BB962C8B-B14F-4D97-AF65-F5344CB8AC3E}">
        <p14:creationId xmlns:p14="http://schemas.microsoft.com/office/powerpoint/2010/main" val="2247803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A84FC-6709-2422-00A1-A2CCBB38C3E2}"/>
              </a:ext>
            </a:extLst>
          </p:cNvPr>
          <p:cNvSpPr>
            <a:spLocks noGrp="1"/>
          </p:cNvSpPr>
          <p:nvPr>
            <p:ph type="title"/>
          </p:nvPr>
        </p:nvSpPr>
        <p:spPr/>
        <p:txBody>
          <a:bodyPr/>
          <a:lstStyle/>
          <a:p>
            <a:r>
              <a:rPr lang="en-US" dirty="0"/>
              <a:t>What is Dart?</a:t>
            </a:r>
          </a:p>
        </p:txBody>
      </p:sp>
      <p:sp>
        <p:nvSpPr>
          <p:cNvPr id="5" name="Content Placeholder 4">
            <a:extLst>
              <a:ext uri="{FF2B5EF4-FFF2-40B4-BE49-F238E27FC236}">
                <a16:creationId xmlns:a16="http://schemas.microsoft.com/office/drawing/2014/main" id="{2EAC90B5-7564-CD6D-B327-1455A1837281}"/>
              </a:ext>
            </a:extLst>
          </p:cNvPr>
          <p:cNvSpPr>
            <a:spLocks noGrp="1"/>
          </p:cNvSpPr>
          <p:nvPr>
            <p:ph idx="1"/>
          </p:nvPr>
        </p:nvSpPr>
        <p:spPr>
          <a:xfrm>
            <a:off x="1451579" y="2015732"/>
            <a:ext cx="9603275" cy="4010995"/>
          </a:xfrm>
        </p:spPr>
        <p:txBody>
          <a:bodyPr>
            <a:normAutofit fontScale="85000" lnSpcReduction="10000"/>
          </a:bodyPr>
          <a:lstStyle/>
          <a:p>
            <a:r>
              <a:rPr lang="en-US" dirty="0"/>
              <a:t>Dart is a general-purpose, high-level modern programming language which is originally developed by Google.</a:t>
            </a:r>
          </a:p>
          <a:p>
            <a:r>
              <a:rPr lang="en-US" dirty="0"/>
              <a:t>It is the new programming language which is emerged in 2011, but its stable version was released in June 2017.</a:t>
            </a:r>
          </a:p>
          <a:p>
            <a:r>
              <a:rPr lang="en-US" dirty="0"/>
              <a:t>Dart is not so popular at that time, but It gains popularity when it is used by the Flutter.</a:t>
            </a:r>
          </a:p>
          <a:p>
            <a:r>
              <a:rPr lang="en-US" dirty="0"/>
              <a:t>Dart is a flexible, object-oriented programming language with features like closures and static scope. Its syntax is similar to Java, C, and JavaScript, making it easy to learn if you're familiar with these languages</a:t>
            </a:r>
            <a:r>
              <a:rPr lang="en-US" dirty="0" smtClean="0"/>
              <a:t>.</a:t>
            </a:r>
          </a:p>
          <a:p>
            <a:r>
              <a:rPr lang="en-US" dirty="0"/>
              <a:t>In programming, a </a:t>
            </a:r>
            <a:r>
              <a:rPr lang="en-US" b="1" dirty="0"/>
              <a:t>closure</a:t>
            </a:r>
            <a:r>
              <a:rPr lang="en-US" dirty="0"/>
              <a:t> is a function that retains access to variables from its </a:t>
            </a:r>
            <a:r>
              <a:rPr lang="en-US" b="1" dirty="0"/>
              <a:t>static scope</a:t>
            </a:r>
            <a:r>
              <a:rPr lang="en-US" dirty="0"/>
              <a:t> (the scope in which it was created) even after the outer function has finished executing</a:t>
            </a:r>
            <a:r>
              <a:rPr lang="en-US" dirty="0" smtClean="0"/>
              <a:t>.</a:t>
            </a:r>
            <a:endParaRPr lang="en-US" dirty="0"/>
          </a:p>
          <a:p>
            <a:r>
              <a:rPr lang="en-US" dirty="0"/>
              <a:t>Dart is an open-source programming language which is widely used to develop the mobile application, modern web-applications, desktop application, and the Internet of Things</a:t>
            </a:r>
          </a:p>
          <a:p>
            <a:endParaRPr lang="en-US" dirty="0"/>
          </a:p>
        </p:txBody>
      </p:sp>
    </p:spTree>
    <p:extLst>
      <p:ext uri="{BB962C8B-B14F-4D97-AF65-F5344CB8AC3E}">
        <p14:creationId xmlns:p14="http://schemas.microsoft.com/office/powerpoint/2010/main" val="22197680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EC2DF-F78F-BF68-8FF5-D972706C85FB}"/>
              </a:ext>
            </a:extLst>
          </p:cNvPr>
          <p:cNvSpPr>
            <a:spLocks noGrp="1"/>
          </p:cNvSpPr>
          <p:nvPr>
            <p:ph type="title"/>
          </p:nvPr>
        </p:nvSpPr>
        <p:spPr/>
        <p:txBody>
          <a:bodyPr/>
          <a:lstStyle/>
          <a:p>
            <a:r>
              <a:rPr lang="en-US" dirty="0"/>
              <a:t>If – else – if statement</a:t>
            </a:r>
          </a:p>
        </p:txBody>
      </p:sp>
      <p:sp>
        <p:nvSpPr>
          <p:cNvPr id="3" name="Content Placeholder 2">
            <a:extLst>
              <a:ext uri="{FF2B5EF4-FFF2-40B4-BE49-F238E27FC236}">
                <a16:creationId xmlns:a16="http://schemas.microsoft.com/office/drawing/2014/main" id="{EEE29100-9000-5DEB-97F1-061856F4250C}"/>
              </a:ext>
            </a:extLst>
          </p:cNvPr>
          <p:cNvSpPr>
            <a:spLocks noGrp="1"/>
          </p:cNvSpPr>
          <p:nvPr>
            <p:ph idx="1"/>
          </p:nvPr>
        </p:nvSpPr>
        <p:spPr>
          <a:xfrm>
            <a:off x="1451579" y="2015732"/>
            <a:ext cx="9603275" cy="4037749"/>
          </a:xfrm>
        </p:spPr>
        <p:txBody>
          <a:bodyPr>
            <a:normAutofit/>
          </a:bodyPr>
          <a:lstStyle/>
          <a:p>
            <a:pPr marL="0" indent="0">
              <a:buNone/>
            </a:pPr>
            <a:r>
              <a:rPr lang="en-US" sz="1100" dirty="0"/>
              <a:t>if (condition1) {</a:t>
            </a:r>
          </a:p>
          <a:p>
            <a:pPr marL="0" indent="0">
              <a:buNone/>
            </a:pPr>
            <a:r>
              <a:rPr lang="en-US" sz="1100" dirty="0"/>
              <a:t>     // statement(s)</a:t>
            </a:r>
          </a:p>
          <a:p>
            <a:pPr marL="0" indent="0">
              <a:buNone/>
            </a:pPr>
            <a:r>
              <a:rPr lang="en-US" sz="1100" dirty="0"/>
              <a:t>}</a:t>
            </a:r>
          </a:p>
          <a:p>
            <a:pPr marL="0" indent="0">
              <a:buNone/>
            </a:pPr>
            <a:r>
              <a:rPr lang="en-US" sz="1100" dirty="0"/>
              <a:t>else if(condition2) {</a:t>
            </a:r>
          </a:p>
          <a:p>
            <a:pPr marL="0" indent="0">
              <a:buNone/>
            </a:pPr>
            <a:r>
              <a:rPr lang="en-US" sz="1100" dirty="0"/>
              <a:t>    // statement(s)</a:t>
            </a:r>
          </a:p>
          <a:p>
            <a:pPr marL="0" indent="0">
              <a:buNone/>
            </a:pPr>
            <a:r>
              <a:rPr lang="en-US" sz="1100" dirty="0"/>
              <a:t>}</a:t>
            </a:r>
          </a:p>
          <a:p>
            <a:pPr marL="0" indent="0">
              <a:buNone/>
            </a:pPr>
            <a:r>
              <a:rPr lang="en-US" sz="1100" dirty="0"/>
              <a:t>else if (</a:t>
            </a:r>
            <a:r>
              <a:rPr lang="en-US" sz="1100" dirty="0" err="1"/>
              <a:t>conditionN</a:t>
            </a:r>
            <a:r>
              <a:rPr lang="en-US" sz="1100" dirty="0"/>
              <a:t>) {</a:t>
            </a:r>
          </a:p>
          <a:p>
            <a:pPr marL="0" indent="0">
              <a:buNone/>
            </a:pPr>
            <a:r>
              <a:rPr lang="en-US" sz="1100" dirty="0"/>
              <a:t> // statement(s)</a:t>
            </a:r>
          </a:p>
          <a:p>
            <a:pPr marL="0" indent="0">
              <a:buNone/>
            </a:pPr>
            <a:r>
              <a:rPr lang="en-US" sz="1100" dirty="0"/>
              <a:t>}</a:t>
            </a:r>
          </a:p>
          <a:p>
            <a:pPr marL="0" indent="0">
              <a:buNone/>
            </a:pPr>
            <a:r>
              <a:rPr lang="en-US" sz="1100" dirty="0"/>
              <a:t>else {</a:t>
            </a:r>
          </a:p>
          <a:p>
            <a:pPr marL="0" indent="0">
              <a:buNone/>
            </a:pPr>
            <a:r>
              <a:rPr lang="en-US" sz="1100" dirty="0"/>
              <a:t>  // statement(s)</a:t>
            </a:r>
          </a:p>
          <a:p>
            <a:pPr marL="0" indent="0">
              <a:buNone/>
            </a:pPr>
            <a:r>
              <a:rPr lang="en-US" sz="1100" dirty="0"/>
              <a:t>}</a:t>
            </a:r>
          </a:p>
        </p:txBody>
      </p:sp>
    </p:spTree>
    <p:extLst>
      <p:ext uri="{BB962C8B-B14F-4D97-AF65-F5344CB8AC3E}">
        <p14:creationId xmlns:p14="http://schemas.microsoft.com/office/powerpoint/2010/main" val="23270525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428CE-8401-6E37-0FF3-3CDADB34E0BA}"/>
              </a:ext>
            </a:extLst>
          </p:cNvPr>
          <p:cNvSpPr>
            <a:spLocks noGrp="1"/>
          </p:cNvSpPr>
          <p:nvPr>
            <p:ph type="title"/>
          </p:nvPr>
        </p:nvSpPr>
        <p:spPr/>
        <p:txBody>
          <a:bodyPr/>
          <a:lstStyle/>
          <a:p>
            <a:r>
              <a:rPr lang="en-US" dirty="0"/>
              <a:t>Switch Statement</a:t>
            </a:r>
          </a:p>
        </p:txBody>
      </p:sp>
      <p:pic>
        <p:nvPicPr>
          <p:cNvPr id="5" name="Content Placeholder 4">
            <a:extLst>
              <a:ext uri="{FF2B5EF4-FFF2-40B4-BE49-F238E27FC236}">
                <a16:creationId xmlns:a16="http://schemas.microsoft.com/office/drawing/2014/main" id="{AD45E00E-89B2-A042-8498-148D8A716B89}"/>
              </a:ext>
            </a:extLst>
          </p:cNvPr>
          <p:cNvPicPr>
            <a:picLocks noGrp="1" noChangeAspect="1"/>
          </p:cNvPicPr>
          <p:nvPr>
            <p:ph idx="1"/>
          </p:nvPr>
        </p:nvPicPr>
        <p:blipFill>
          <a:blip r:embed="rId2"/>
          <a:stretch>
            <a:fillRect/>
          </a:stretch>
        </p:blipFill>
        <p:spPr>
          <a:xfrm>
            <a:off x="2351314" y="2016125"/>
            <a:ext cx="5494288" cy="3449638"/>
          </a:xfrm>
        </p:spPr>
      </p:pic>
    </p:spTree>
    <p:extLst>
      <p:ext uri="{BB962C8B-B14F-4D97-AF65-F5344CB8AC3E}">
        <p14:creationId xmlns:p14="http://schemas.microsoft.com/office/powerpoint/2010/main" val="1113059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Dart History</a:t>
            </a:r>
          </a:p>
        </p:txBody>
      </p:sp>
      <p:sp>
        <p:nvSpPr>
          <p:cNvPr id="3" name="Content Placeholder 2"/>
          <p:cNvSpPr>
            <a:spLocks noGrp="1"/>
          </p:cNvSpPr>
          <p:nvPr>
            <p:ph idx="1"/>
          </p:nvPr>
        </p:nvSpPr>
        <p:spPr/>
        <p:txBody>
          <a:bodyPr>
            <a:normAutofit fontScale="77500" lnSpcReduction="20000"/>
          </a:bodyPr>
          <a:lstStyle/>
          <a:p>
            <a:r>
              <a:rPr lang="en-US" dirty="0"/>
              <a:t>Dart was revealed for the first time in the GOTO conference in the month of </a:t>
            </a:r>
            <a:r>
              <a:rPr lang="en-US" dirty="0" smtClean="0"/>
              <a:t>October </a:t>
            </a:r>
            <a:r>
              <a:rPr lang="en-US" dirty="0"/>
              <a:t>2011 at Aarhus, Denmark. It is initially designed by the Lars bark and </a:t>
            </a:r>
            <a:r>
              <a:rPr lang="en-US" dirty="0" err="1"/>
              <a:t>Kespar</a:t>
            </a:r>
            <a:r>
              <a:rPr lang="en-US" dirty="0"/>
              <a:t> and developed by Google.</a:t>
            </a:r>
          </a:p>
          <a:p>
            <a:r>
              <a:rPr lang="en-US" dirty="0"/>
              <a:t>The first version 1.0 of Dart was released on November 14th, 2013, intended as a replacement of JavaScript</a:t>
            </a:r>
          </a:p>
          <a:p>
            <a:r>
              <a:rPr lang="en-US" dirty="0"/>
              <a:t> In July 2014, the first edition of Dart language was approved by ECMA </a:t>
            </a:r>
            <a:r>
              <a:rPr lang="en-US" dirty="0" smtClean="0"/>
              <a:t>International </a:t>
            </a:r>
            <a:r>
              <a:rPr lang="en-US" dirty="0"/>
              <a:t>at its 107th General Assembly.</a:t>
            </a:r>
          </a:p>
          <a:p>
            <a:r>
              <a:rPr lang="en-US" dirty="0"/>
              <a:t>The first version was criticized due to a malfunction on the web and this plan was dropped in 2015 with the 1.9 release of Dart.</a:t>
            </a:r>
          </a:p>
          <a:p>
            <a:r>
              <a:rPr lang="en-US" dirty="0"/>
              <a:t> The second version of Dart 2.0 was released in August, including a sound type system.</a:t>
            </a:r>
          </a:p>
          <a:p>
            <a:r>
              <a:rPr lang="en-US" dirty="0"/>
              <a:t> The recent version Dart 2.7 is supplemented with the extension method, which enables us to add any type of functionality.</a:t>
            </a:r>
          </a:p>
        </p:txBody>
      </p:sp>
    </p:spTree>
    <p:extLst>
      <p:ext uri="{BB962C8B-B14F-4D97-AF65-F5344CB8AC3E}">
        <p14:creationId xmlns:p14="http://schemas.microsoft.com/office/powerpoint/2010/main" val="345323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CFFE7-AD2D-31DF-1C40-5B6F70C8BC30}"/>
              </a:ext>
            </a:extLst>
          </p:cNvPr>
          <p:cNvSpPr>
            <a:spLocks noGrp="1"/>
          </p:cNvSpPr>
          <p:nvPr>
            <p:ph type="title"/>
          </p:nvPr>
        </p:nvSpPr>
        <p:spPr/>
        <p:txBody>
          <a:bodyPr/>
          <a:lstStyle/>
          <a:p>
            <a:r>
              <a:rPr lang="en-US" dirty="0"/>
              <a:t>Why dart</a:t>
            </a:r>
          </a:p>
        </p:txBody>
      </p:sp>
      <p:sp>
        <p:nvSpPr>
          <p:cNvPr id="3" name="Content Placeholder 2">
            <a:extLst>
              <a:ext uri="{FF2B5EF4-FFF2-40B4-BE49-F238E27FC236}">
                <a16:creationId xmlns:a16="http://schemas.microsoft.com/office/drawing/2014/main" id="{0E51FECF-752B-67B0-B775-0910C12E2B56}"/>
              </a:ext>
            </a:extLst>
          </p:cNvPr>
          <p:cNvSpPr>
            <a:spLocks noGrp="1"/>
          </p:cNvSpPr>
          <p:nvPr>
            <p:ph idx="1"/>
          </p:nvPr>
        </p:nvSpPr>
        <p:spPr/>
        <p:txBody>
          <a:bodyPr>
            <a:normAutofit fontScale="85000" lnSpcReduction="20000"/>
          </a:bodyPr>
          <a:lstStyle/>
          <a:p>
            <a:r>
              <a:rPr lang="en-US" dirty="0"/>
              <a:t>Dart is a platform-independent language and supports all operating systems such as Windows, Mac, Linux, etc.</a:t>
            </a:r>
          </a:p>
          <a:p>
            <a:r>
              <a:rPr lang="en-US" dirty="0"/>
              <a:t> It is an open-source language, which means it available free for everyone. It comes with a BSD license and recognized by the ECMA standard.</a:t>
            </a:r>
          </a:p>
          <a:p>
            <a:r>
              <a:rPr lang="en-US" dirty="0"/>
              <a:t>It is an object-oriented programming language and supports all features of oops such as inheritance, interfaces, and optional type features.</a:t>
            </a:r>
          </a:p>
          <a:p>
            <a:r>
              <a:rPr lang="en-US" dirty="0"/>
              <a:t>Dart is very useful in building real-time applications because of its stability.</a:t>
            </a:r>
          </a:p>
          <a:p>
            <a:r>
              <a:rPr lang="en-US" dirty="0"/>
              <a:t>Dart comes with the dar2js compiler which transmits the Dart code into JavaScript code that runs on all modern web browser.</a:t>
            </a:r>
          </a:p>
          <a:p>
            <a:r>
              <a:rPr lang="en-US" dirty="0"/>
              <a:t>The stand-alone Dart VM permits Dart code to run in a command-line interface environment.</a:t>
            </a:r>
          </a:p>
        </p:txBody>
      </p:sp>
    </p:spTree>
    <p:extLst>
      <p:ext uri="{BB962C8B-B14F-4D97-AF65-F5344CB8AC3E}">
        <p14:creationId xmlns:p14="http://schemas.microsoft.com/office/powerpoint/2010/main" val="1484835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2CD10-CC15-B20E-6F03-2976D469B9BF}"/>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a16="http://schemas.microsoft.com/office/drawing/2014/main" id="{2A898661-D8F4-160D-8D89-B16C0130013B}"/>
              </a:ext>
            </a:extLst>
          </p:cNvPr>
          <p:cNvSpPr>
            <a:spLocks noGrp="1"/>
          </p:cNvSpPr>
          <p:nvPr>
            <p:ph idx="1"/>
          </p:nvPr>
        </p:nvSpPr>
        <p:spPr/>
        <p:txBody>
          <a:bodyPr>
            <a:normAutofit/>
          </a:bodyPr>
          <a:lstStyle/>
          <a:p>
            <a:r>
              <a:rPr lang="en-US" dirty="0"/>
              <a:t>Everything in Dart is treated as an object including, numbers, Boolean, function, etc. like Python. All objects inherit from the Object class.</a:t>
            </a:r>
          </a:p>
          <a:p>
            <a:r>
              <a:rPr lang="en-US" dirty="0"/>
              <a:t>Dart tools can report two types of problems while coding, warnings and errors. Warnings are the indication that your code may have some problem, but it doesn't interrupt the code's execution, whereas error can prevent the execution of code.</a:t>
            </a:r>
          </a:p>
          <a:p>
            <a:r>
              <a:rPr lang="en-US" dirty="0"/>
              <a:t>Dart supports generic types, like List&lt;int&gt;(a list of integers) or List&lt;dynamic&gt; (a list of objects of any type).</a:t>
            </a:r>
          </a:p>
        </p:txBody>
      </p:sp>
    </p:spTree>
    <p:extLst>
      <p:ext uri="{BB962C8B-B14F-4D97-AF65-F5344CB8AC3E}">
        <p14:creationId xmlns:p14="http://schemas.microsoft.com/office/powerpoint/2010/main" val="401833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41CAA-3C27-A239-39E0-1618C918B174}"/>
              </a:ext>
            </a:extLst>
          </p:cNvPr>
          <p:cNvSpPr>
            <a:spLocks noGrp="1"/>
          </p:cNvSpPr>
          <p:nvPr>
            <p:ph type="title"/>
          </p:nvPr>
        </p:nvSpPr>
        <p:spPr/>
        <p:txBody>
          <a:bodyPr/>
          <a:lstStyle/>
          <a:p>
            <a:r>
              <a:rPr lang="en-US" dirty="0"/>
              <a:t>features</a:t>
            </a:r>
          </a:p>
        </p:txBody>
      </p:sp>
      <p:pic>
        <p:nvPicPr>
          <p:cNvPr id="4" name="Picture 3">
            <a:extLst>
              <a:ext uri="{FF2B5EF4-FFF2-40B4-BE49-F238E27FC236}">
                <a16:creationId xmlns:a16="http://schemas.microsoft.com/office/drawing/2014/main" id="{569F86B4-B376-6220-992F-ABD2AD0A0876}"/>
              </a:ext>
            </a:extLst>
          </p:cNvPr>
          <p:cNvPicPr>
            <a:picLocks noChangeAspect="1"/>
          </p:cNvPicPr>
          <p:nvPr/>
        </p:nvPicPr>
        <p:blipFill>
          <a:blip r:embed="rId2"/>
          <a:stretch>
            <a:fillRect/>
          </a:stretch>
        </p:blipFill>
        <p:spPr>
          <a:xfrm>
            <a:off x="3537857" y="2119993"/>
            <a:ext cx="4506686" cy="3314700"/>
          </a:xfrm>
          <a:prstGeom prst="rect">
            <a:avLst/>
          </a:prstGeom>
        </p:spPr>
      </p:pic>
    </p:spTree>
    <p:extLst>
      <p:ext uri="{BB962C8B-B14F-4D97-AF65-F5344CB8AC3E}">
        <p14:creationId xmlns:p14="http://schemas.microsoft.com/office/powerpoint/2010/main" val="4143368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FB6A7-ECC0-0DBA-EBBB-3BC6754C14F1}"/>
              </a:ext>
            </a:extLst>
          </p:cNvPr>
          <p:cNvSpPr>
            <a:spLocks noGrp="1"/>
          </p:cNvSpPr>
          <p:nvPr>
            <p:ph type="title"/>
          </p:nvPr>
        </p:nvSpPr>
        <p:spPr/>
        <p:txBody>
          <a:bodyPr/>
          <a:lstStyle/>
          <a:p>
            <a:r>
              <a:rPr lang="en-US" dirty="0"/>
              <a:t>Getting Started</a:t>
            </a:r>
          </a:p>
        </p:txBody>
      </p:sp>
      <p:sp>
        <p:nvSpPr>
          <p:cNvPr id="3" name="Content Placeholder 2">
            <a:extLst>
              <a:ext uri="{FF2B5EF4-FFF2-40B4-BE49-F238E27FC236}">
                <a16:creationId xmlns:a16="http://schemas.microsoft.com/office/drawing/2014/main" id="{54098025-2521-B1B1-81CE-4A3525E08A1E}"/>
              </a:ext>
            </a:extLst>
          </p:cNvPr>
          <p:cNvSpPr>
            <a:spLocks noGrp="1"/>
          </p:cNvSpPr>
          <p:nvPr>
            <p:ph idx="1"/>
          </p:nvPr>
        </p:nvSpPr>
        <p:spPr/>
        <p:txBody>
          <a:bodyPr>
            <a:normAutofit/>
          </a:bodyPr>
          <a:lstStyle/>
          <a:p>
            <a:r>
              <a:rPr lang="en-US" dirty="0"/>
              <a:t>Dart is easy to learn if you know any of Java, C++, JavaScript, etc.</a:t>
            </a:r>
          </a:p>
          <a:p>
            <a:r>
              <a:rPr lang="en-US" dirty="0"/>
              <a:t>The simplest "Hello World" program gives the idea of the basic syntax of the programming language. It is the way of testing the system and working environment.</a:t>
            </a:r>
          </a:p>
          <a:p>
            <a:r>
              <a:rPr lang="en-US" dirty="0"/>
              <a:t>There are several ways to run the first program, which is given below:</a:t>
            </a:r>
          </a:p>
          <a:p>
            <a:pPr marL="457200" lvl="1" indent="0">
              <a:buNone/>
            </a:pPr>
            <a:r>
              <a:rPr lang="en-US" dirty="0"/>
              <a:t>– Using Command Line</a:t>
            </a:r>
          </a:p>
          <a:p>
            <a:pPr marL="457200" lvl="1" indent="0">
              <a:buNone/>
            </a:pPr>
            <a:r>
              <a:rPr lang="en-US" dirty="0"/>
              <a:t>– Running on Browser</a:t>
            </a:r>
          </a:p>
          <a:p>
            <a:pPr marL="457200" lvl="1" indent="0">
              <a:buNone/>
            </a:pPr>
            <a:r>
              <a:rPr lang="en-US" dirty="0"/>
              <a:t>– Using IDE</a:t>
            </a:r>
          </a:p>
        </p:txBody>
      </p:sp>
    </p:spTree>
    <p:extLst>
      <p:ext uri="{BB962C8B-B14F-4D97-AF65-F5344CB8AC3E}">
        <p14:creationId xmlns:p14="http://schemas.microsoft.com/office/powerpoint/2010/main" val="2094367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A4AB2-7EFC-D71B-715B-092798178F5A}"/>
              </a:ext>
            </a:extLst>
          </p:cNvPr>
          <p:cNvSpPr>
            <a:spLocks noGrp="1"/>
          </p:cNvSpPr>
          <p:nvPr>
            <p:ph type="title"/>
          </p:nvPr>
        </p:nvSpPr>
        <p:spPr/>
        <p:txBody>
          <a:bodyPr/>
          <a:lstStyle/>
          <a:p>
            <a:r>
              <a:rPr lang="en-US" dirty="0"/>
              <a:t>Hello World</a:t>
            </a:r>
          </a:p>
        </p:txBody>
      </p:sp>
      <p:sp>
        <p:nvSpPr>
          <p:cNvPr id="3" name="Content Placeholder 2">
            <a:extLst>
              <a:ext uri="{FF2B5EF4-FFF2-40B4-BE49-F238E27FC236}">
                <a16:creationId xmlns:a16="http://schemas.microsoft.com/office/drawing/2014/main" id="{7A3BB2AF-0D21-B111-C19F-CEFCD2D0246A}"/>
              </a:ext>
            </a:extLst>
          </p:cNvPr>
          <p:cNvSpPr>
            <a:spLocks noGrp="1"/>
          </p:cNvSpPr>
          <p:nvPr>
            <p:ph idx="1"/>
          </p:nvPr>
        </p:nvSpPr>
        <p:spPr/>
        <p:txBody>
          <a:bodyPr/>
          <a:lstStyle/>
          <a:p>
            <a:pPr marL="0" indent="0" algn="l">
              <a:buNone/>
            </a:pPr>
            <a:r>
              <a:rPr lang="en-US" sz="1800" b="0" i="0" u="none" strike="noStrike" baseline="0" dirty="0">
                <a:latin typeface="CourierNewPSMT"/>
              </a:rPr>
              <a:t>void main() {</a:t>
            </a:r>
          </a:p>
          <a:p>
            <a:pPr marL="0" indent="0" algn="l">
              <a:buNone/>
            </a:pPr>
            <a:r>
              <a:rPr lang="en-US" sz="1800" b="0" i="0" u="none" strike="noStrike" baseline="0" dirty="0">
                <a:latin typeface="CourierNewPSMT"/>
              </a:rPr>
              <a:t> print("Hello World!");</a:t>
            </a:r>
          </a:p>
          <a:p>
            <a:pPr marL="0" indent="0" algn="l">
              <a:buNone/>
            </a:pPr>
            <a:r>
              <a:rPr lang="en-US" sz="1800" b="0" i="0" u="none" strike="noStrike" baseline="0" dirty="0">
                <a:latin typeface="CourierNewPSMT"/>
              </a:rPr>
              <a:t>}</a:t>
            </a:r>
            <a:endParaRPr lang="en-US" dirty="0"/>
          </a:p>
        </p:txBody>
      </p:sp>
    </p:spTree>
    <p:extLst>
      <p:ext uri="{BB962C8B-B14F-4D97-AF65-F5344CB8AC3E}">
        <p14:creationId xmlns:p14="http://schemas.microsoft.com/office/powerpoint/2010/main" val="3233425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12FBD-DD8E-28BD-3BB3-0E4E55B9100C}"/>
              </a:ext>
            </a:extLst>
          </p:cNvPr>
          <p:cNvSpPr>
            <a:spLocks noGrp="1"/>
          </p:cNvSpPr>
          <p:nvPr>
            <p:ph type="title"/>
          </p:nvPr>
        </p:nvSpPr>
        <p:spPr/>
        <p:txBody>
          <a:bodyPr/>
          <a:lstStyle/>
          <a:p>
            <a:r>
              <a:rPr lang="en-US" dirty="0"/>
              <a:t>Identifiers</a:t>
            </a:r>
          </a:p>
        </p:txBody>
      </p:sp>
      <p:sp>
        <p:nvSpPr>
          <p:cNvPr id="3" name="Content Placeholder 2">
            <a:extLst>
              <a:ext uri="{FF2B5EF4-FFF2-40B4-BE49-F238E27FC236}">
                <a16:creationId xmlns:a16="http://schemas.microsoft.com/office/drawing/2014/main" id="{95447469-947E-BAA4-82D8-2D13196B33B3}"/>
              </a:ext>
            </a:extLst>
          </p:cNvPr>
          <p:cNvSpPr>
            <a:spLocks noGrp="1"/>
          </p:cNvSpPr>
          <p:nvPr>
            <p:ph idx="1"/>
          </p:nvPr>
        </p:nvSpPr>
        <p:spPr/>
        <p:txBody>
          <a:bodyPr>
            <a:normAutofit fontScale="92500" lnSpcReduction="20000"/>
          </a:bodyPr>
          <a:lstStyle/>
          <a:p>
            <a:pPr algn="l"/>
            <a:r>
              <a:rPr lang="en-US" sz="1800" b="0" i="0" u="none" strike="noStrike" baseline="0" dirty="0">
                <a:solidFill>
                  <a:srgbClr val="000000"/>
                </a:solidFill>
                <a:latin typeface="Ubuntu" panose="020F0502020204030204" pitchFamily="34" charset="0"/>
              </a:rPr>
              <a:t>Identifiers are the name which is used to define   variables, methods, class, and function, etc.</a:t>
            </a:r>
          </a:p>
          <a:p>
            <a:pPr algn="l"/>
            <a:r>
              <a:rPr lang="en-US" sz="1800" b="0" i="0" u="none" strike="noStrike" baseline="0" dirty="0">
                <a:solidFill>
                  <a:srgbClr val="000000"/>
                </a:solidFill>
                <a:latin typeface="Ubuntu" panose="020F0502020204030204" pitchFamily="34" charset="0"/>
              </a:rPr>
              <a:t>An Identifier is a sequence of the letters([A to Z],[a to z]), digits([0-9]) and underscore(_), but remember that the first character should not be a numeric.</a:t>
            </a:r>
          </a:p>
          <a:p>
            <a:pPr algn="l"/>
            <a:r>
              <a:rPr lang="en-US" sz="1800" b="0" i="0" u="none" strike="noStrike" baseline="0" dirty="0">
                <a:solidFill>
                  <a:srgbClr val="000000"/>
                </a:solidFill>
                <a:latin typeface="Ubuntu" panose="020F0502020204030204" pitchFamily="34" charset="0"/>
              </a:rPr>
              <a:t>The first character should not be a digit.</a:t>
            </a:r>
          </a:p>
          <a:p>
            <a:pPr algn="l"/>
            <a:r>
              <a:rPr lang="en-US" sz="1800" b="0" i="0" u="none" strike="noStrike" baseline="0" dirty="0">
                <a:solidFill>
                  <a:srgbClr val="000000"/>
                </a:solidFill>
                <a:latin typeface="Ubuntu" panose="020F0502020204030204" pitchFamily="34" charset="0"/>
              </a:rPr>
              <a:t>Special characters are not allowed except underscore (_) or a dollar sign ($).</a:t>
            </a:r>
          </a:p>
          <a:p>
            <a:pPr algn="l"/>
            <a:r>
              <a:rPr lang="en-US" sz="1800" b="0" i="0" u="none" strike="noStrike" baseline="0" dirty="0">
                <a:solidFill>
                  <a:srgbClr val="000000"/>
                </a:solidFill>
                <a:latin typeface="Ubuntu" panose="020F0502020204030204" pitchFamily="34" charset="0"/>
              </a:rPr>
              <a:t>Two successive underscores (__) are not allowed.</a:t>
            </a:r>
          </a:p>
          <a:p>
            <a:pPr algn="l"/>
            <a:r>
              <a:rPr lang="en-US" sz="1800" b="0" i="0" u="none" strike="noStrike" baseline="0" dirty="0">
                <a:solidFill>
                  <a:srgbClr val="000000"/>
                </a:solidFill>
                <a:latin typeface="Ubuntu" panose="020F0502020204030204" pitchFamily="34" charset="0"/>
              </a:rPr>
              <a:t>The first character must be alphabet(uppercase or lowercase) or underscore.</a:t>
            </a:r>
          </a:p>
          <a:p>
            <a:pPr algn="l"/>
            <a:r>
              <a:rPr lang="en-US" sz="1800" b="0" i="0" u="none" strike="noStrike" baseline="0" dirty="0">
                <a:solidFill>
                  <a:srgbClr val="6699CD"/>
                </a:solidFill>
                <a:latin typeface="LiberationSans"/>
              </a:rPr>
              <a:t> </a:t>
            </a:r>
            <a:r>
              <a:rPr lang="en-US" sz="1800" b="0" i="0" u="none" strike="noStrike" baseline="0" dirty="0">
                <a:solidFill>
                  <a:srgbClr val="000000"/>
                </a:solidFill>
                <a:latin typeface="Ubuntu" panose="020F0502020204030204" pitchFamily="34" charset="0"/>
              </a:rPr>
              <a:t>Identifiers must be unique and cannot contain whitespace.</a:t>
            </a:r>
          </a:p>
          <a:p>
            <a:pPr algn="l"/>
            <a:r>
              <a:rPr lang="en-US" sz="1800" b="0" i="0" u="none" strike="noStrike" baseline="0" dirty="0">
                <a:solidFill>
                  <a:srgbClr val="000000"/>
                </a:solidFill>
                <a:latin typeface="Ubuntu" panose="020F0502020204030204" pitchFamily="34" charset="0"/>
              </a:rPr>
              <a:t>They are case sensitive. The variable name </a:t>
            </a:r>
            <a:r>
              <a:rPr lang="en-US" sz="1800" b="0" i="0" u="none" strike="noStrike" baseline="0" dirty="0">
                <a:solidFill>
                  <a:srgbClr val="CA211E"/>
                </a:solidFill>
                <a:latin typeface="Ubuntu" panose="020F0502020204030204" pitchFamily="34" charset="0"/>
              </a:rPr>
              <a:t>Ali </a:t>
            </a:r>
            <a:r>
              <a:rPr lang="en-US" sz="1800" b="0" i="0" u="none" strike="noStrike" baseline="0" dirty="0">
                <a:solidFill>
                  <a:srgbClr val="000000"/>
                </a:solidFill>
                <a:latin typeface="Ubuntu" panose="020F0502020204030204" pitchFamily="34" charset="0"/>
              </a:rPr>
              <a:t>and </a:t>
            </a:r>
            <a:r>
              <a:rPr lang="en-US" sz="1800" b="0" i="0" u="none" strike="noStrike" baseline="0" dirty="0" err="1">
                <a:solidFill>
                  <a:srgbClr val="CA211E"/>
                </a:solidFill>
                <a:latin typeface="Ubuntu" panose="020F0502020204030204" pitchFamily="34" charset="0"/>
              </a:rPr>
              <a:t>ali</a:t>
            </a:r>
            <a:r>
              <a:rPr lang="en-US" sz="1800" b="0" i="0" u="none" strike="noStrike" baseline="0" dirty="0">
                <a:solidFill>
                  <a:srgbClr val="CA211E"/>
                </a:solidFill>
                <a:latin typeface="Ubuntu" panose="020F0502020204030204" pitchFamily="34" charset="0"/>
              </a:rPr>
              <a:t> </a:t>
            </a:r>
            <a:r>
              <a:rPr lang="en-US" sz="1800" b="0" i="0" u="none" strike="noStrike" baseline="0" dirty="0">
                <a:solidFill>
                  <a:srgbClr val="000000"/>
                </a:solidFill>
                <a:latin typeface="Ubuntu" panose="020F0502020204030204" pitchFamily="34" charset="0"/>
              </a:rPr>
              <a:t>will be treated differently.</a:t>
            </a:r>
            <a:endParaRPr lang="en-US" dirty="0"/>
          </a:p>
        </p:txBody>
      </p:sp>
    </p:spTree>
    <p:extLst>
      <p:ext uri="{BB962C8B-B14F-4D97-AF65-F5344CB8AC3E}">
        <p14:creationId xmlns:p14="http://schemas.microsoft.com/office/powerpoint/2010/main" val="186650319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2628</TotalTime>
  <Words>1114</Words>
  <Application>Microsoft Office PowerPoint</Application>
  <PresentationFormat>Widescreen</PresentationFormat>
  <Paragraphs>128</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CourierNewPSMT</vt:lpstr>
      <vt:lpstr>Gill Sans MT</vt:lpstr>
      <vt:lpstr>LiberationSans</vt:lpstr>
      <vt:lpstr>Ubuntu</vt:lpstr>
      <vt:lpstr>Gallery</vt:lpstr>
      <vt:lpstr>Lecture 2: DART</vt:lpstr>
      <vt:lpstr>What is Dart?</vt:lpstr>
      <vt:lpstr>Dart History</vt:lpstr>
      <vt:lpstr>Why dart</vt:lpstr>
      <vt:lpstr>Features</vt:lpstr>
      <vt:lpstr>features</vt:lpstr>
      <vt:lpstr>Getting Started</vt:lpstr>
      <vt:lpstr>Hello World</vt:lpstr>
      <vt:lpstr>Identifiers</vt:lpstr>
      <vt:lpstr>Printing and String Interpolation</vt:lpstr>
      <vt:lpstr>Data Types</vt:lpstr>
      <vt:lpstr>Data Types</vt:lpstr>
      <vt:lpstr>Operators</vt:lpstr>
      <vt:lpstr>Arithmetic Operators</vt:lpstr>
      <vt:lpstr>Arithmetic Operators</vt:lpstr>
      <vt:lpstr>Assignment Operators</vt:lpstr>
      <vt:lpstr>Control flow statement</vt:lpstr>
      <vt:lpstr>If statement</vt:lpstr>
      <vt:lpstr>If – else statement</vt:lpstr>
      <vt:lpstr>If – else – if statement</vt:lpstr>
      <vt:lpstr>Switch Statement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 DART</dc:title>
  <dc:creator>Umar Hussain Haider</dc:creator>
  <cp:lastModifiedBy>Sidra Khatoon</cp:lastModifiedBy>
  <cp:revision>13</cp:revision>
  <dcterms:created xsi:type="dcterms:W3CDTF">2024-09-29T16:04:17Z</dcterms:created>
  <dcterms:modified xsi:type="dcterms:W3CDTF">2025-02-25T04:12:33Z</dcterms:modified>
</cp:coreProperties>
</file>