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21"/>
  </p:notesMasterIdLst>
  <p:sldIdLst>
    <p:sldId id="256" r:id="rId2"/>
    <p:sldId id="263" r:id="rId3"/>
    <p:sldId id="265" r:id="rId4"/>
    <p:sldId id="266" r:id="rId5"/>
    <p:sldId id="267" r:id="rId6"/>
    <p:sldId id="268" r:id="rId7"/>
    <p:sldId id="269" r:id="rId8"/>
    <p:sldId id="270" r:id="rId9"/>
    <p:sldId id="271" r:id="rId10"/>
    <p:sldId id="272" r:id="rId11"/>
    <p:sldId id="273" r:id="rId12"/>
    <p:sldId id="274" r:id="rId13"/>
    <p:sldId id="275" r:id="rId14"/>
    <p:sldId id="278" r:id="rId15"/>
    <p:sldId id="279" r:id="rId16"/>
    <p:sldId id="280" r:id="rId17"/>
    <p:sldId id="281" r:id="rId18"/>
    <p:sldId id="276" r:id="rId19"/>
    <p:sldId id="277"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CD2C56B-C762-4CB7-A84A-927A8B2A536A}" type="datetimeFigureOut">
              <a:rPr lang="en-US" smtClean="0"/>
              <a:t>3/10/2025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B82D635-B00F-4548-BC8B-B8D10D2C56F2}" type="slidenum">
              <a:rPr lang="en-US" smtClean="0"/>
              <a:t>‹#›</a:t>
            </a:fld>
            <a:endParaRPr lang="en-US"/>
          </a:p>
        </p:txBody>
      </p:sp>
    </p:spTree>
    <p:extLst>
      <p:ext uri="{BB962C8B-B14F-4D97-AF65-F5344CB8AC3E}">
        <p14:creationId xmlns:p14="http://schemas.microsoft.com/office/powerpoint/2010/main" val="159486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Widget</a:t>
            </a:r>
            <a:r>
              <a:rPr lang="en-US" baseline="0" dirty="0"/>
              <a:t> tree means nesting. We have to build component tree. Means we have to build widget tree</a:t>
            </a:r>
            <a:endParaRPr lang="en-US" dirty="0"/>
          </a:p>
        </p:txBody>
      </p:sp>
      <p:sp>
        <p:nvSpPr>
          <p:cNvPr id="4" name="Slide Number Placeholder 3"/>
          <p:cNvSpPr>
            <a:spLocks noGrp="1"/>
          </p:cNvSpPr>
          <p:nvPr>
            <p:ph type="sldNum" sz="quarter" idx="10"/>
          </p:nvPr>
        </p:nvSpPr>
        <p:spPr/>
        <p:txBody>
          <a:bodyPr/>
          <a:lstStyle/>
          <a:p>
            <a:fld id="{AF65FE82-ACBE-43B5-822E-6109F59FE3CE}" type="slidenum">
              <a:rPr lang="en-US" smtClean="0"/>
              <a:t>2</a:t>
            </a:fld>
            <a:endParaRPr lang="en-US"/>
          </a:p>
        </p:txBody>
      </p:sp>
    </p:spTree>
    <p:extLst>
      <p:ext uri="{BB962C8B-B14F-4D97-AF65-F5344CB8AC3E}">
        <p14:creationId xmlns:p14="http://schemas.microsoft.com/office/powerpoint/2010/main" val="2795254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65FE82-ACBE-43B5-822E-6109F59FE3CE}" type="slidenum">
              <a:rPr lang="en-US" smtClean="0"/>
              <a:t>3</a:t>
            </a:fld>
            <a:endParaRPr lang="en-US"/>
          </a:p>
        </p:txBody>
      </p:sp>
    </p:spTree>
    <p:extLst>
      <p:ext uri="{BB962C8B-B14F-4D97-AF65-F5344CB8AC3E}">
        <p14:creationId xmlns:p14="http://schemas.microsoft.com/office/powerpoint/2010/main" val="1115456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205093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192017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5248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297104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737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569614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2093112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285891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413767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0A585-FB0A-4875-A35F-D8ADA64E440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354341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0A585-FB0A-4875-A35F-D8ADA64E440B}"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73230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0A585-FB0A-4875-A35F-D8ADA64E440B}"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1465304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0A585-FB0A-4875-A35F-D8ADA64E440B}"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1498511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0A585-FB0A-4875-A35F-D8ADA64E440B}"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389872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0A585-FB0A-4875-A35F-D8ADA64E440B}"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2076067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0A585-FB0A-4875-A35F-D8ADA64E440B}"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D07C9D-770C-418A-9546-8088375BC4B8}" type="slidenum">
              <a:rPr lang="en-US" smtClean="0"/>
              <a:t>‹#›</a:t>
            </a:fld>
            <a:endParaRPr lang="en-US"/>
          </a:p>
        </p:txBody>
      </p:sp>
    </p:spTree>
    <p:extLst>
      <p:ext uri="{BB962C8B-B14F-4D97-AF65-F5344CB8AC3E}">
        <p14:creationId xmlns:p14="http://schemas.microsoft.com/office/powerpoint/2010/main" val="2701567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50A585-FB0A-4875-A35F-D8ADA64E440B}" type="datetimeFigureOut">
              <a:rPr lang="en-US" smtClean="0"/>
              <a:t>3/10/2025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D07C9D-770C-418A-9546-8088375BC4B8}" type="slidenum">
              <a:rPr lang="en-US" smtClean="0"/>
              <a:t>‹#›</a:t>
            </a:fld>
            <a:endParaRPr lang="en-US"/>
          </a:p>
        </p:txBody>
      </p:sp>
    </p:spTree>
    <p:extLst>
      <p:ext uri="{BB962C8B-B14F-4D97-AF65-F5344CB8AC3E}">
        <p14:creationId xmlns:p14="http://schemas.microsoft.com/office/powerpoint/2010/main" val="119599287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flutter.dev/docs/development/tools/hot-reload#special-ca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adixweb.com/services/custom-software-develop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3766-879B-F73B-173B-90E0BD17544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Lecture 3: Flutter Basics</a:t>
            </a:r>
          </a:p>
        </p:txBody>
      </p:sp>
      <p:sp>
        <p:nvSpPr>
          <p:cNvPr id="3" name="Subtitle 2">
            <a:extLst>
              <a:ext uri="{FF2B5EF4-FFF2-40B4-BE49-F238E27FC236}">
                <a16:creationId xmlns:a16="http://schemas.microsoft.com/office/drawing/2014/main" id="{8B7D7817-C67D-7404-D442-D652E20EA9C7}"/>
              </a:ext>
            </a:extLst>
          </p:cNvPr>
          <p:cNvSpPr>
            <a:spLocks noGrp="1"/>
          </p:cNvSpPr>
          <p:nvPr>
            <p:ph type="subTitle" idx="1"/>
          </p:nvPr>
        </p:nvSpPr>
        <p:spPr/>
        <p:txBody>
          <a:bodyPr/>
          <a:lstStyle/>
          <a:p>
            <a:r>
              <a:rPr lang="en-US" dirty="0" smtClean="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EB-312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Sidra Khatoon</a:t>
            </a:r>
          </a:p>
        </p:txBody>
      </p:sp>
    </p:spTree>
    <p:extLst>
      <p:ext uri="{BB962C8B-B14F-4D97-AF65-F5344CB8AC3E}">
        <p14:creationId xmlns:p14="http://schemas.microsoft.com/office/powerpoint/2010/main" val="56795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0430-6E73-417C-525F-264D4C8157B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Container</a:t>
            </a:r>
          </a:p>
        </p:txBody>
      </p:sp>
      <p:sp>
        <p:nvSpPr>
          <p:cNvPr id="3" name="Content Placeholder 2">
            <a:extLst>
              <a:ext uri="{FF2B5EF4-FFF2-40B4-BE49-F238E27FC236}">
                <a16:creationId xmlns:a16="http://schemas.microsoft.com/office/drawing/2014/main" id="{841E7209-C428-01E3-F9A9-EA3F7CFBC7B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widget that combines common painting, positioning and sizing of child widgets.</a:t>
            </a:r>
          </a:p>
          <a:p>
            <a:r>
              <a:rPr lang="en-US" dirty="0">
                <a:latin typeface="Times New Roman" panose="02020603050405020304" pitchFamily="18" charset="0"/>
                <a:cs typeface="Times New Roman" panose="02020603050405020304" pitchFamily="18" charset="0"/>
              </a:rPr>
              <a:t>It is also a class to store one i=or more widgets and position them on the screen according to our needs.</a:t>
            </a:r>
          </a:p>
          <a:p>
            <a:r>
              <a:rPr lang="en-US" dirty="0">
                <a:latin typeface="Times New Roman" panose="02020603050405020304" pitchFamily="18" charset="0"/>
                <a:cs typeface="Times New Roman" panose="02020603050405020304" pitchFamily="18" charset="0"/>
              </a:rPr>
              <a:t>Generally, it is similar to a box for storing contents.</a:t>
            </a:r>
          </a:p>
          <a:p>
            <a:r>
              <a:rPr lang="en-US" dirty="0">
                <a:latin typeface="Times New Roman" panose="02020603050405020304" pitchFamily="18" charset="0"/>
                <a:cs typeface="Times New Roman" panose="02020603050405020304" pitchFamily="18" charset="0"/>
              </a:rPr>
              <a:t>It allows many attributes to the user for decorating its child widgets such as using margin, which separates the container with other contents  </a:t>
            </a:r>
          </a:p>
        </p:txBody>
      </p:sp>
    </p:spTree>
    <p:extLst>
      <p:ext uri="{BB962C8B-B14F-4D97-AF65-F5344CB8AC3E}">
        <p14:creationId xmlns:p14="http://schemas.microsoft.com/office/powerpoint/2010/main" val="184828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2C24-9D0B-3F23-FBCC-E82EC84B79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Text Widget</a:t>
            </a:r>
          </a:p>
        </p:txBody>
      </p:sp>
      <p:sp>
        <p:nvSpPr>
          <p:cNvPr id="3" name="Content Placeholder 2">
            <a:extLst>
              <a:ext uri="{FF2B5EF4-FFF2-40B4-BE49-F238E27FC236}">
                <a16:creationId xmlns:a16="http://schemas.microsoft.com/office/drawing/2014/main" id="{DC59FCC9-7D65-F148-4D12-4EC649D050D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text widget displays a string of text with single style</a:t>
            </a:r>
          </a:p>
          <a:p>
            <a:r>
              <a:rPr lang="en-US" dirty="0">
                <a:latin typeface="Times New Roman" panose="02020603050405020304" pitchFamily="18" charset="0"/>
                <a:cs typeface="Times New Roman" panose="02020603050405020304" pitchFamily="18" charset="0"/>
              </a:rPr>
              <a:t>The string might break across multiple lines or might all be displayed on the same line depending on the layout constraints</a:t>
            </a:r>
          </a:p>
        </p:txBody>
      </p:sp>
    </p:spTree>
    <p:extLst>
      <p:ext uri="{BB962C8B-B14F-4D97-AF65-F5344CB8AC3E}">
        <p14:creationId xmlns:p14="http://schemas.microsoft.com/office/powerpoint/2010/main" val="171424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1D0D-8DF6-1E76-A971-F1AE1121258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Button Widget</a:t>
            </a:r>
          </a:p>
        </p:txBody>
      </p:sp>
      <p:sp>
        <p:nvSpPr>
          <p:cNvPr id="3" name="Content Placeholder 2">
            <a:extLst>
              <a:ext uri="{FF2B5EF4-FFF2-40B4-BE49-F238E27FC236}">
                <a16:creationId xmlns:a16="http://schemas.microsoft.com/office/drawing/2014/main" id="{99E660A8-0449-B453-74E8-7F4CFD97AD7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Buttons are graphical control elements that provides </a:t>
            </a:r>
          </a:p>
          <a:p>
            <a:r>
              <a:rPr lang="en-US" dirty="0">
                <a:latin typeface="Times New Roman" panose="02020603050405020304" pitchFamily="18" charset="0"/>
                <a:cs typeface="Times New Roman" panose="02020603050405020304" pitchFamily="18" charset="0"/>
              </a:rPr>
              <a:t>A user to trigger n event such as taking actions, making choices, searching things and many more. They can be paced anywhere in our UI like dialogs, forms, cards, toolbars etc.</a:t>
            </a:r>
          </a:p>
          <a:p>
            <a:r>
              <a:rPr lang="en-US" dirty="0">
                <a:latin typeface="Times New Roman" panose="02020603050405020304" pitchFamily="18" charset="0"/>
                <a:cs typeface="Times New Roman" panose="02020603050405020304" pitchFamily="18" charset="0"/>
              </a:rPr>
              <a:t>Types of Button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Text button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Elevated Button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Outlined Button</a:t>
            </a:r>
          </a:p>
        </p:txBody>
      </p:sp>
    </p:spTree>
    <p:extLst>
      <p:ext uri="{BB962C8B-B14F-4D97-AF65-F5344CB8AC3E}">
        <p14:creationId xmlns:p14="http://schemas.microsoft.com/office/powerpoint/2010/main" val="189307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Image Widget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Image widget is an essential widget in Flutter because without image you cannot develop a beautiful app.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Images </a:t>
            </a:r>
            <a:r>
              <a:rPr lang="en-US" dirty="0">
                <a:latin typeface="Times New Roman" panose="02020603050405020304" pitchFamily="18" charset="0"/>
                <a:cs typeface="Times New Roman" panose="02020603050405020304" pitchFamily="18" charset="0"/>
              </a:rPr>
              <a:t>express the content better than text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You can use the Flutter Image widget in 6 ways such as </a:t>
            </a:r>
            <a:r>
              <a:rPr lang="en-US" b="1" dirty="0" err="1">
                <a:latin typeface="Times New Roman" panose="02020603050405020304" pitchFamily="18" charset="0"/>
                <a:cs typeface="Times New Roman" panose="02020603050405020304" pitchFamily="18" charset="0"/>
              </a:rPr>
              <a:t>FadeInImage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Ink Image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Asset Image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Network Image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Memory Image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File Image</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5830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Row and Column Widgets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Row and Column are the two most important and powerful widgets in Flutter</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widgets let you align children horizontally and vertically as per the requirement.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we know that when we design any UI(User Interface)  in a flutter, we need to arrange its content in the Row and Column manner so these Row and Column widgets are required when designing UI.</a:t>
            </a:r>
            <a:r>
              <a:rPr lang="en-US" dirty="0"/>
              <a:t> </a:t>
            </a:r>
          </a:p>
        </p:txBody>
      </p:sp>
    </p:spTree>
    <p:extLst>
      <p:ext uri="{BB962C8B-B14F-4D97-AF65-F5344CB8AC3E}">
        <p14:creationId xmlns:p14="http://schemas.microsoft.com/office/powerpoint/2010/main" val="409945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Key Points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latin typeface="Times New Roman" panose="02020603050405020304" pitchFamily="18" charset="0"/>
                <a:cs typeface="Times New Roman" panose="02020603050405020304" pitchFamily="18" charset="0"/>
              </a:rPr>
              <a:t>Row and Column widgets are the most commonly used layout patterns in the Flutter application.</a:t>
            </a:r>
          </a:p>
          <a:p>
            <a:pPr fontAlgn="base"/>
            <a:r>
              <a:rPr lang="en-US" dirty="0">
                <a:latin typeface="Times New Roman" panose="02020603050405020304" pitchFamily="18" charset="0"/>
                <a:cs typeface="Times New Roman" panose="02020603050405020304" pitchFamily="18" charset="0"/>
              </a:rPr>
              <a:t>Both may take several child widgets.</a:t>
            </a:r>
          </a:p>
          <a:p>
            <a:pPr fontAlgn="base"/>
            <a:r>
              <a:rPr lang="en-US" dirty="0">
                <a:latin typeface="Times New Roman" panose="02020603050405020304" pitchFamily="18" charset="0"/>
                <a:cs typeface="Times New Roman" panose="02020603050405020304" pitchFamily="18" charset="0"/>
              </a:rPr>
              <a:t>A child widget can also be a row or column widget.</a:t>
            </a:r>
          </a:p>
          <a:p>
            <a:pPr fontAlgn="base"/>
            <a:r>
              <a:rPr lang="en-US" dirty="0">
                <a:latin typeface="Times New Roman" panose="02020603050405020304" pitchFamily="18" charset="0"/>
                <a:cs typeface="Times New Roman" panose="02020603050405020304" pitchFamily="18" charset="0"/>
              </a:rPr>
              <a:t>We can stretch or constrain a particular children's widget.</a:t>
            </a:r>
          </a:p>
          <a:p>
            <a:pPr fontAlgn="base"/>
            <a:r>
              <a:rPr lang="en-US" dirty="0">
                <a:latin typeface="Times New Roman" panose="02020603050405020304" pitchFamily="18" charset="0"/>
                <a:cs typeface="Times New Roman" panose="02020603050405020304" pitchFamily="18" charset="0"/>
              </a:rPr>
              <a:t>Flutter also allows developers to specify how child widgets can use row and column widgets' available space.</a:t>
            </a:r>
          </a:p>
        </p:txBody>
      </p:sp>
    </p:spTree>
    <p:extLst>
      <p:ext uri="{BB962C8B-B14F-4D97-AF65-F5344CB8AC3E}">
        <p14:creationId xmlns:p14="http://schemas.microsoft.com/office/powerpoint/2010/main" val="623422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Row Widget</a:t>
            </a:r>
            <a:br>
              <a:rPr lang="en-US" dirty="0"/>
            </a:br>
            <a:endParaRPr lang="en-US" dirty="0"/>
          </a:p>
        </p:txBody>
      </p:sp>
      <p:sp>
        <p:nvSpPr>
          <p:cNvPr id="3" name="Content Placeholder 2"/>
          <p:cNvSpPr>
            <a:spLocks noGrp="1"/>
          </p:cNvSpPr>
          <p:nvPr>
            <p:ph idx="1"/>
          </p:nvPr>
        </p:nvSpPr>
        <p:spPr>
          <a:xfrm>
            <a:off x="788171" y="1398589"/>
            <a:ext cx="8596668" cy="3880773"/>
          </a:xfrm>
        </p:spPr>
        <p:txBody>
          <a:bodyPr/>
          <a:lstStyle/>
          <a:p>
            <a:r>
              <a:rPr lang="en-US" b="1" dirty="0">
                <a:latin typeface="Times New Roman" panose="02020603050405020304" pitchFamily="18" charset="0"/>
                <a:cs typeface="Times New Roman" panose="02020603050405020304" pitchFamily="18" charset="0"/>
              </a:rPr>
              <a:t>This widget arranges its children in a horizontal direction on the screen</a:t>
            </a:r>
            <a:r>
              <a:rPr lang="en-US" dirty="0">
                <a:latin typeface="Times New Roman" panose="02020603050405020304" pitchFamily="18" charset="0"/>
                <a:cs typeface="Times New Roman" panose="02020603050405020304" pitchFamily="18" charset="0"/>
              </a:rPr>
              <a:t>. In other words, it will expect child widgets in a horizontal array. If the child widgets need to fill the available horizontal space, we must wrap the children widgets in an Expanded widget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row widget does </a:t>
            </a:r>
            <a:r>
              <a:rPr lang="en-US" b="1" dirty="0">
                <a:latin typeface="Times New Roman" panose="02020603050405020304" pitchFamily="18" charset="0"/>
                <a:cs typeface="Times New Roman" panose="02020603050405020304" pitchFamily="18" charset="0"/>
              </a:rPr>
              <a:t>not appear scrollable</a:t>
            </a:r>
            <a:r>
              <a:rPr lang="en-US" dirty="0">
                <a:latin typeface="Times New Roman" panose="02020603050405020304" pitchFamily="18" charset="0"/>
                <a:cs typeface="Times New Roman" panose="02020603050405020304" pitchFamily="18" charset="0"/>
              </a:rPr>
              <a:t> because it displays the widgets within the visible view. So it is considered wrong if we have more children in a row which will not fit in the available space. If we want to make a scrollable list of row widgets, we need to use the ListView widget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can control how a row widget aligns its children based on our choice using the property </a:t>
            </a:r>
            <a:r>
              <a:rPr lang="en-US" b="1" dirty="0" err="1">
                <a:latin typeface="Times New Roman" panose="02020603050405020304" pitchFamily="18" charset="0"/>
                <a:cs typeface="Times New Roman" panose="02020603050405020304" pitchFamily="18" charset="0"/>
              </a:rPr>
              <a:t>crossAxisAlignment</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mainAxisAlignment</a:t>
            </a:r>
            <a:r>
              <a:rPr lang="en-US" dirty="0">
                <a:latin typeface="Times New Roman" panose="02020603050405020304" pitchFamily="18" charset="0"/>
                <a:cs typeface="Times New Roman" panose="02020603050405020304" pitchFamily="18" charset="0"/>
              </a:rPr>
              <a:t>. The row's </a:t>
            </a:r>
            <a:r>
              <a:rPr lang="en-US" b="1" dirty="0">
                <a:latin typeface="Times New Roman" panose="02020603050405020304" pitchFamily="18" charset="0"/>
                <a:cs typeface="Times New Roman" panose="02020603050405020304" pitchFamily="18" charset="0"/>
              </a:rPr>
              <a:t>cross-axis</a:t>
            </a:r>
            <a:r>
              <a:rPr lang="en-US" dirty="0">
                <a:latin typeface="Times New Roman" panose="02020603050405020304" pitchFamily="18" charset="0"/>
                <a:cs typeface="Times New Roman" panose="02020603050405020304" pitchFamily="18" charset="0"/>
              </a:rPr>
              <a:t> will run </a:t>
            </a:r>
            <a:r>
              <a:rPr lang="en-US" b="1" dirty="0">
                <a:latin typeface="Times New Roman" panose="02020603050405020304" pitchFamily="18" charset="0"/>
                <a:cs typeface="Times New Roman" panose="02020603050405020304" pitchFamily="18" charset="0"/>
              </a:rPr>
              <a:t>vertically</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main axis</a:t>
            </a:r>
            <a:r>
              <a:rPr lang="en-US" dirty="0">
                <a:latin typeface="Times New Roman" panose="02020603050405020304" pitchFamily="18" charset="0"/>
                <a:cs typeface="Times New Roman" panose="02020603050405020304" pitchFamily="18" charset="0"/>
              </a:rPr>
              <a:t> will run </a:t>
            </a:r>
            <a:r>
              <a:rPr lang="en-US" b="1" dirty="0">
                <a:latin typeface="Times New Roman" panose="02020603050405020304" pitchFamily="18" charset="0"/>
                <a:cs typeface="Times New Roman" panose="02020603050405020304" pitchFamily="18" charset="0"/>
              </a:rPr>
              <a:t>horizontally</a:t>
            </a:r>
            <a:r>
              <a:rPr lang="en-US" dirty="0">
                <a:latin typeface="Times New Roman" panose="02020603050405020304" pitchFamily="18" charset="0"/>
                <a:cs typeface="Times New Roman" panose="02020603050405020304" pitchFamily="18" charset="0"/>
              </a:rPr>
              <a:t>. See the below visual representation to understand it more clearly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62546" y="5070765"/>
            <a:ext cx="6109854" cy="1177635"/>
          </a:xfrm>
          <a:prstGeom prst="rect">
            <a:avLst/>
          </a:prstGeom>
        </p:spPr>
      </p:pic>
    </p:spTree>
    <p:extLst>
      <p:ext uri="{BB962C8B-B14F-4D97-AF65-F5344CB8AC3E}">
        <p14:creationId xmlns:p14="http://schemas.microsoft.com/office/powerpoint/2010/main" val="311483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a:t>
            </a:r>
            <a:r>
              <a:rPr lang="en-US" dirty="0"/>
              <a:t>Widget</a:t>
            </a:r>
            <a:br>
              <a:rPr lang="en-US" dirty="0"/>
            </a:br>
            <a:endParaRPr lang="en-US" dirty="0"/>
          </a:p>
        </p:txBody>
      </p:sp>
      <p:sp>
        <p:nvSpPr>
          <p:cNvPr id="3" name="Content Placeholder 2"/>
          <p:cNvSpPr>
            <a:spLocks noGrp="1"/>
          </p:cNvSpPr>
          <p:nvPr>
            <p:ph idx="1"/>
          </p:nvPr>
        </p:nvSpPr>
        <p:spPr>
          <a:xfrm>
            <a:off x="788171" y="1398589"/>
            <a:ext cx="6914956" cy="4641993"/>
          </a:xfrm>
        </p:spPr>
        <p:txBody>
          <a:bodyPr>
            <a:normAutofit/>
          </a:bodyPr>
          <a:lstStyle/>
          <a:p>
            <a:r>
              <a:rPr lang="en-US" b="1" dirty="0">
                <a:latin typeface="Times New Roman" panose="02020603050405020304" pitchFamily="18" charset="0"/>
                <a:cs typeface="Times New Roman" panose="02020603050405020304" pitchFamily="18" charset="0"/>
              </a:rPr>
              <a:t>This widget arranges its children in a vertical direction on the screen</a:t>
            </a:r>
            <a:r>
              <a:rPr lang="en-US" dirty="0">
                <a:latin typeface="Times New Roman" panose="02020603050405020304" pitchFamily="18" charset="0"/>
                <a:cs typeface="Times New Roman" panose="02020603050405020304" pitchFamily="18" charset="0"/>
              </a:rPr>
              <a:t>. In other words, it will expect a vertical array of children widgets. If the child widgets need to fill the available vertical space, we must wrap the children widgets in an Expanded widget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column widget does not appear scrollable because it displays the widgets within the visible view. So it is considered wrong if we have more children in a column which will not fit in the available space. If we want to make a scrollable list of column widgets, we need to use the ListView Widget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We can also control how a column widget aligns its children using the property </a:t>
            </a:r>
            <a:r>
              <a:rPr lang="en-US" dirty="0" err="1">
                <a:latin typeface="Times New Roman" panose="02020603050405020304" pitchFamily="18" charset="0"/>
                <a:cs typeface="Times New Roman" panose="02020603050405020304" pitchFamily="18" charset="0"/>
              </a:rPr>
              <a:t>mainAxisAlignment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crossAxisAlignment</a:t>
            </a:r>
            <a:r>
              <a:rPr lang="en-US" dirty="0">
                <a:latin typeface="Times New Roman" panose="02020603050405020304" pitchFamily="18" charset="0"/>
                <a:cs typeface="Times New Roman" panose="02020603050405020304" pitchFamily="18" charset="0"/>
              </a:rPr>
              <a:t>. The column's cross-axis will run horizontally, and the main axis will run vertically. The below visual representation explains it more clearly.</a:t>
            </a:r>
          </a:p>
        </p:txBody>
      </p:sp>
      <p:pic>
        <p:nvPicPr>
          <p:cNvPr id="5" name="Picture 4"/>
          <p:cNvPicPr>
            <a:picLocks noChangeAspect="1"/>
          </p:cNvPicPr>
          <p:nvPr/>
        </p:nvPicPr>
        <p:blipFill>
          <a:blip r:embed="rId2"/>
          <a:stretch>
            <a:fillRect/>
          </a:stretch>
        </p:blipFill>
        <p:spPr>
          <a:xfrm>
            <a:off x="7980220" y="1398589"/>
            <a:ext cx="1690253" cy="3602181"/>
          </a:xfrm>
          <a:prstGeom prst="rect">
            <a:avLst/>
          </a:prstGeom>
        </p:spPr>
      </p:pic>
    </p:spTree>
    <p:extLst>
      <p:ext uri="{BB962C8B-B14F-4D97-AF65-F5344CB8AC3E}">
        <p14:creationId xmlns:p14="http://schemas.microsoft.com/office/powerpoint/2010/main" val="3344283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Hot Reload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Developers waste a lot of time updating the code base and executing the app over and over again to see the effect of modified code. With hot reload developers can quickly see the updated UI in the Flutter app</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Updating the application while keeping the app’s current state can be challenging.  Consider you are updating one of the UI components which is only accessible to premium users. In such a situation you might need to log in every time to test the component after it is updated</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Hot reload does not destroy the preserved state on app updates, so the developers can easily see UI updates and continue testing. Thus it saves the developers time and increases productivity. </a:t>
            </a:r>
          </a:p>
        </p:txBody>
      </p:sp>
    </p:spTree>
    <p:extLst>
      <p:ext uri="{BB962C8B-B14F-4D97-AF65-F5344CB8AC3E}">
        <p14:creationId xmlns:p14="http://schemas.microsoft.com/office/powerpoint/2010/main" val="330932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Hot Restart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Flutter hot restart has different functionality than the hot reload, it is used in the </a:t>
            </a:r>
            <a:r>
              <a:rPr lang="en-US" u="sng" dirty="0">
                <a:latin typeface="Times New Roman" panose="02020603050405020304" pitchFamily="18" charset="0"/>
                <a:cs typeface="Times New Roman" panose="02020603050405020304" pitchFamily="18" charset="0"/>
                <a:hlinkClick r:id="rId2"/>
              </a:rPr>
              <a:t>special cases</a:t>
            </a:r>
            <a:r>
              <a:rPr lang="en-US" dirty="0">
                <a:latin typeface="Times New Roman" panose="02020603050405020304" pitchFamily="18" charset="0"/>
                <a:cs typeface="Times New Roman" panose="02020603050405020304" pitchFamily="18" charset="0"/>
              </a:rPr>
              <a:t> where hot restart doesn’t work. It works faster as compared to the full restart function but takes more time as compared to the hot reload.   </a:t>
            </a:r>
          </a:p>
          <a:p>
            <a:r>
              <a:rPr lang="en-US" dirty="0">
                <a:latin typeface="Times New Roman" panose="02020603050405020304" pitchFamily="18" charset="0"/>
                <a:cs typeface="Times New Roman" panose="02020603050405020304" pitchFamily="18" charset="0"/>
              </a:rPr>
              <a:t>When you use hot restart unlike hot reload it destroys the preserved state of your application. It fully compiles the app code and starts again from the default state</a:t>
            </a:r>
            <a:r>
              <a:rPr lang="en-US" dirty="0"/>
              <a:t>. </a:t>
            </a:r>
            <a:br>
              <a:rPr lang="en-US" dirty="0"/>
            </a:br>
            <a:endParaRPr lang="en-US" dirty="0"/>
          </a:p>
        </p:txBody>
      </p:sp>
    </p:spTree>
    <p:extLst>
      <p:ext uri="{BB962C8B-B14F-4D97-AF65-F5344CB8AC3E}">
        <p14:creationId xmlns:p14="http://schemas.microsoft.com/office/powerpoint/2010/main" val="275974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What is Flutter Architecture?</a:t>
            </a:r>
          </a:p>
        </p:txBody>
      </p:sp>
      <p:sp>
        <p:nvSpPr>
          <p:cNvPr id="5" name="Content Placeholder 4"/>
          <p:cNvSpPr>
            <a:spLocks noGrp="1"/>
          </p:cNvSpPr>
          <p:nvPr>
            <p:ph idx="1"/>
          </p:nvPr>
        </p:nvSpPr>
        <p:spPr/>
        <p:txBody>
          <a:bodyPr>
            <a:normAutofit/>
          </a:bodyPr>
          <a:lstStyle/>
          <a:p>
            <a:pPr algn="l"/>
            <a:r>
              <a:rPr lang="en-US" b="0" i="0" dirty="0">
                <a:effectLst/>
                <a:latin typeface="Times New Roman" panose="02020603050405020304" pitchFamily="18" charset="0"/>
                <a:cs typeface="Times New Roman" panose="02020603050405020304" pitchFamily="18" charset="0"/>
              </a:rPr>
              <a:t>The architecture of Flutter defines how its components are organized and their interactions. Flutter is based on a layered architecture which means that the whole Flutter system is divided into different layers of components. There are many separate libraries which are dependent on each of these layers.</a:t>
            </a:r>
          </a:p>
          <a:p>
            <a:pPr algn="l"/>
            <a:r>
              <a:rPr lang="en-US" b="0" i="0" dirty="0">
                <a:effectLst/>
                <a:latin typeface="Times New Roman" panose="02020603050405020304" pitchFamily="18" charset="0"/>
                <a:cs typeface="Times New Roman" panose="02020603050405020304" pitchFamily="18" charset="0"/>
              </a:rPr>
              <a:t>Flutter operates with replaceable parts that are arranged in sequence and no layer can exclusively access the lower layer. As a result, this design offers greater flexibility and extensibility allowing developers to replace or modify one or more parts without affecting the entire system.</a:t>
            </a:r>
          </a:p>
        </p:txBody>
      </p:sp>
    </p:spTree>
    <p:extLst>
      <p:ext uri="{BB962C8B-B14F-4D97-AF65-F5344CB8AC3E}">
        <p14:creationId xmlns:p14="http://schemas.microsoft.com/office/powerpoint/2010/main" val="14961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696" y="804519"/>
            <a:ext cx="9520158" cy="742927"/>
          </a:xfrm>
        </p:spPr>
        <p:txBody>
          <a:bodyPr/>
          <a:lstStyle/>
          <a:p>
            <a:r>
              <a:rPr lang="en-US" dirty="0">
                <a:latin typeface="Times New Roman" panose="02020603050405020304" pitchFamily="18" charset="0"/>
                <a:cs typeface="Times New Roman" panose="02020603050405020304" pitchFamily="18" charset="0"/>
              </a:rPr>
              <a:t>Flutter Architecture</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7480" y="1682043"/>
            <a:ext cx="7026234" cy="5052586"/>
          </a:xfrm>
        </p:spPr>
      </p:pic>
    </p:spTree>
    <p:extLst>
      <p:ext uri="{BB962C8B-B14F-4D97-AF65-F5344CB8AC3E}">
        <p14:creationId xmlns:p14="http://schemas.microsoft.com/office/powerpoint/2010/main" val="236334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3ABD-E3F0-8E45-123F-3569FB263B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Flutter architecture</a:t>
            </a:r>
          </a:p>
        </p:txBody>
      </p:sp>
      <p:sp>
        <p:nvSpPr>
          <p:cNvPr id="3" name="Content Placeholder 2">
            <a:extLst>
              <a:ext uri="{FF2B5EF4-FFF2-40B4-BE49-F238E27FC236}">
                <a16:creationId xmlns:a16="http://schemas.microsoft.com/office/drawing/2014/main" id="{B3B187F9-826F-F3D7-03AE-67DAC525CAC6}"/>
              </a:ext>
            </a:extLst>
          </p:cNvPr>
          <p:cNvSpPr>
            <a:spLocks noGrp="1"/>
          </p:cNvSpPr>
          <p:nvPr>
            <p:ph idx="1"/>
          </p:nvPr>
        </p:nvSpPr>
        <p:spPr>
          <a:xfrm>
            <a:off x="406550" y="1822972"/>
            <a:ext cx="9603275" cy="3450613"/>
          </a:xfrm>
        </p:spPr>
        <p:txBody>
          <a:bodyPr>
            <a:normAutofit/>
          </a:bodyPr>
          <a:lstStyle/>
          <a:p>
            <a:r>
              <a:rPr lang="en-US" b="0" i="0" dirty="0">
                <a:solidFill>
                  <a:srgbClr val="2B2B2B"/>
                </a:solidFill>
                <a:effectLst/>
                <a:latin typeface="Times New Roman" panose="02020603050405020304" pitchFamily="18" charset="0"/>
                <a:cs typeface="Times New Roman" panose="02020603050405020304" pitchFamily="18" charset="0"/>
              </a:rPr>
              <a:t>The architecture of Flutter consists of three development layers. The lowest one is the Embedder, on top of which is the Flutter Engine, and on top of that is the Flutter framework.</a:t>
            </a:r>
          </a:p>
          <a:p>
            <a:pPr lvl="1">
              <a:buFont typeface="Wingdings" panose="05000000000000000000" pitchFamily="2" charset="2"/>
              <a:buChar char="q"/>
            </a:pPr>
            <a:r>
              <a:rPr lang="en-US" b="1" dirty="0">
                <a:solidFill>
                  <a:srgbClr val="2B2B2B"/>
                </a:solidFill>
                <a:latin typeface="Times New Roman" panose="02020603050405020304" pitchFamily="18" charset="0"/>
                <a:cs typeface="Times New Roman" panose="02020603050405020304" pitchFamily="18" charset="0"/>
              </a:rPr>
              <a:t>Embedder</a:t>
            </a:r>
            <a:r>
              <a:rPr lang="en-US" dirty="0">
                <a:solidFill>
                  <a:srgbClr val="2B2B2B"/>
                </a:solidFill>
                <a:latin typeface="Times New Roman" panose="02020603050405020304" pitchFamily="18" charset="0"/>
                <a:cs typeface="Times New Roman" panose="02020603050405020304" pitchFamily="18" charset="0"/>
              </a:rPr>
              <a:t>: </a:t>
            </a:r>
            <a:r>
              <a:rPr lang="en-US" b="0" i="0" dirty="0">
                <a:solidFill>
                  <a:srgbClr val="2B2B2B"/>
                </a:solidFill>
                <a:effectLst/>
                <a:latin typeface="Times New Roman" panose="02020603050405020304" pitchFamily="18" charset="0"/>
                <a:cs typeface="Times New Roman" panose="02020603050405020304" pitchFamily="18" charset="0"/>
              </a:rPr>
              <a:t>The embedder layers undertake the heavy lifting necessary to translate how Flutter language works with the particular operating system. It creates an entry point and coordinates with the OS to deliver services like rendering surfacing, message event loop management, inputs, and accessibility.</a:t>
            </a:r>
            <a:endParaRPr lang="en-US" dirty="0">
              <a:solidFill>
                <a:srgbClr val="2B2B2B"/>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b="1" dirty="0">
                <a:solidFill>
                  <a:srgbClr val="2B2B2B"/>
                </a:solidFill>
                <a:latin typeface="Times New Roman" panose="02020603050405020304" pitchFamily="18" charset="0"/>
                <a:cs typeface="Times New Roman" panose="02020603050405020304" pitchFamily="18" charset="0"/>
              </a:rPr>
              <a:t>Flutter Engine</a:t>
            </a:r>
            <a:r>
              <a:rPr lang="en-US" dirty="0">
                <a:solidFill>
                  <a:srgbClr val="2B2B2B"/>
                </a:solidFill>
                <a:latin typeface="Times New Roman" panose="02020603050405020304" pitchFamily="18" charset="0"/>
                <a:cs typeface="Times New Roman" panose="02020603050405020304" pitchFamily="18" charset="0"/>
              </a:rPr>
              <a:t>: </a:t>
            </a:r>
            <a:r>
              <a:rPr lang="en-US" b="0" i="0" dirty="0">
                <a:solidFill>
                  <a:srgbClr val="2B2B2B"/>
                </a:solidFill>
                <a:effectLst/>
                <a:latin typeface="Times New Roman" panose="02020603050405020304" pitchFamily="18" charset="0"/>
                <a:cs typeface="Times New Roman" panose="02020603050405020304" pitchFamily="18" charset="0"/>
              </a:rPr>
              <a:t>Written in C++, this Flutter engine tackles and handles the heavy liftings in software development like the network requests, input, and output, along with managing the complex translations of rendering.</a:t>
            </a:r>
            <a:endParaRPr lang="en-US" dirty="0">
              <a:solidFill>
                <a:srgbClr val="2B2B2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85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3ABD-E3F0-8E45-123F-3569FB263B9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Flutter architecture</a:t>
            </a:r>
          </a:p>
        </p:txBody>
      </p:sp>
      <p:sp>
        <p:nvSpPr>
          <p:cNvPr id="3" name="Content Placeholder 2">
            <a:extLst>
              <a:ext uri="{FF2B5EF4-FFF2-40B4-BE49-F238E27FC236}">
                <a16:creationId xmlns:a16="http://schemas.microsoft.com/office/drawing/2014/main" id="{B3B187F9-826F-F3D7-03AE-67DAC525CAC6}"/>
              </a:ext>
            </a:extLst>
          </p:cNvPr>
          <p:cNvSpPr>
            <a:spLocks noGrp="1"/>
          </p:cNvSpPr>
          <p:nvPr>
            <p:ph idx="1"/>
          </p:nvPr>
        </p:nvSpPr>
        <p:spPr>
          <a:xfrm>
            <a:off x="174030" y="1703693"/>
            <a:ext cx="9603275" cy="3450613"/>
          </a:xfrm>
        </p:spPr>
        <p:txBody>
          <a:bodyPr>
            <a:normAutofit/>
          </a:bodyPr>
          <a:lstStyle/>
          <a:p>
            <a:pPr lvl="1">
              <a:buFont typeface="Wingdings" panose="05000000000000000000" pitchFamily="2" charset="2"/>
              <a:buChar char="q"/>
            </a:pPr>
            <a:r>
              <a:rPr lang="en-US" b="1" dirty="0">
                <a:solidFill>
                  <a:srgbClr val="2B2B2B"/>
                </a:solidFill>
                <a:latin typeface="Times New Roman" panose="02020603050405020304" pitchFamily="18" charset="0"/>
                <a:cs typeface="Times New Roman" panose="02020603050405020304" pitchFamily="18" charset="0"/>
              </a:rPr>
              <a:t>Flutter Framework</a:t>
            </a:r>
            <a:r>
              <a:rPr lang="en-US" dirty="0">
                <a:solidFill>
                  <a:srgbClr val="2B2B2B"/>
                </a:solidFill>
                <a:latin typeface="Times New Roman" panose="02020603050405020304" pitchFamily="18" charset="0"/>
                <a:cs typeface="Times New Roman" panose="02020603050405020304" pitchFamily="18" charset="0"/>
              </a:rPr>
              <a:t>: </a:t>
            </a:r>
            <a:r>
              <a:rPr lang="en-US" b="0" i="0" dirty="0">
                <a:solidFill>
                  <a:srgbClr val="2B2B2B"/>
                </a:solidFill>
                <a:effectLst/>
                <a:latin typeface="Times New Roman" panose="02020603050405020304" pitchFamily="18" charset="0"/>
                <a:cs typeface="Times New Roman" panose="02020603050405020304" pitchFamily="18" charset="0"/>
              </a:rPr>
              <a:t>It is a very core part of Flutter app architecture. Flutter framework has got the material parts, widgets, or the </a:t>
            </a:r>
            <a:r>
              <a:rPr lang="en-US" b="0" i="0" dirty="0" err="1">
                <a:solidFill>
                  <a:srgbClr val="2B2B2B"/>
                </a:solidFill>
                <a:effectLst/>
                <a:latin typeface="Times New Roman" panose="02020603050405020304" pitchFamily="18" charset="0"/>
                <a:cs typeface="Times New Roman" panose="02020603050405020304" pitchFamily="18" charset="0"/>
              </a:rPr>
              <a:t>cupertino</a:t>
            </a:r>
            <a:r>
              <a:rPr lang="en-US" b="0" i="0" dirty="0">
                <a:solidFill>
                  <a:srgbClr val="2B2B2B"/>
                </a:solidFill>
                <a:effectLst/>
                <a:latin typeface="Times New Roman" panose="02020603050405020304" pitchFamily="18" charset="0"/>
                <a:cs typeface="Times New Roman" panose="02020603050405020304" pitchFamily="18" charset="0"/>
              </a:rPr>
              <a:t>, and it becomes the foundation element of application development. This is that part of the Flutter architecture where most of the developers live because developers can easily use these Flutter framework parts and Flutter just renders the stuff. Flutter makes it easy and robust to use the out-of-the-box widgets, animations, gesture detectors, or anything you require for </a:t>
            </a:r>
            <a:r>
              <a:rPr lang="en-US" b="1" i="0" u="sng" dirty="0">
                <a:solidFill>
                  <a:srgbClr val="025FA2"/>
                </a:solidFill>
                <a:effectLst/>
                <a:latin typeface="Times New Roman" panose="02020603050405020304" pitchFamily="18" charset="0"/>
                <a:cs typeface="Times New Roman" panose="02020603050405020304" pitchFamily="18" charset="0"/>
                <a:hlinkClick r:id="rId2" tooltip="custom software development"/>
              </a:rPr>
              <a:t>custom software development</a:t>
            </a:r>
            <a:r>
              <a:rPr lang="en-US" b="0" i="0" dirty="0">
                <a:solidFill>
                  <a:srgbClr val="2B2B2B"/>
                </a:solidFill>
                <a:effectLst/>
                <a:latin typeface="Times New Roman" panose="02020603050405020304" pitchFamily="18" charset="0"/>
                <a:cs typeface="Times New Roman" panose="02020603050405020304" pitchFamily="18" charset="0"/>
              </a:rPr>
              <a:t>.</a:t>
            </a:r>
            <a:endParaRPr lang="en-US" dirty="0">
              <a:solidFill>
                <a:srgbClr val="2B2B2B"/>
              </a:solidFill>
              <a:latin typeface="Times New Roman" panose="02020603050405020304" pitchFamily="18" charset="0"/>
              <a:cs typeface="Times New Roman" panose="02020603050405020304" pitchFamily="18" charset="0"/>
            </a:endParaRPr>
          </a:p>
          <a:p>
            <a:pPr marL="457200" lvl="1" indent="0">
              <a:buNone/>
            </a:pPr>
            <a:endParaRPr lang="en-US" dirty="0">
              <a:solidFill>
                <a:srgbClr val="2B2B2B"/>
              </a:solidFill>
              <a:latin typeface="poppins" panose="00000500000000000000" pitchFamily="2" charset="0"/>
            </a:endParaRPr>
          </a:p>
        </p:txBody>
      </p:sp>
    </p:spTree>
    <p:extLst>
      <p:ext uri="{BB962C8B-B14F-4D97-AF65-F5344CB8AC3E}">
        <p14:creationId xmlns:p14="http://schemas.microsoft.com/office/powerpoint/2010/main" val="1307224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5D03-F20D-B27E-183A-07247BAB46A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Widgets:</a:t>
            </a:r>
          </a:p>
        </p:txBody>
      </p:sp>
      <p:sp>
        <p:nvSpPr>
          <p:cNvPr id="3" name="Content Placeholder 2">
            <a:extLst>
              <a:ext uri="{FF2B5EF4-FFF2-40B4-BE49-F238E27FC236}">
                <a16:creationId xmlns:a16="http://schemas.microsoft.com/office/drawing/2014/main" id="{DEFB7DC3-A19D-6712-5B54-E3FFE9E82B4E}"/>
              </a:ext>
            </a:extLst>
          </p:cNvPr>
          <p:cNvSpPr>
            <a:spLocks noGrp="1"/>
          </p:cNvSpPr>
          <p:nvPr>
            <p:ph idx="1"/>
          </p:nvPr>
        </p:nvSpPr>
        <p:spPr/>
        <p:txBody>
          <a:bodyPr/>
          <a:lstStyle/>
          <a:p>
            <a:r>
              <a:rPr lang="en-US" b="0" i="0" dirty="0">
                <a:solidFill>
                  <a:srgbClr val="273239"/>
                </a:solidFill>
                <a:effectLst/>
                <a:latin typeface="Times New Roman" panose="02020603050405020304" pitchFamily="18" charset="0"/>
                <a:cs typeface="Times New Roman" panose="02020603050405020304" pitchFamily="18" charset="0"/>
              </a:rPr>
              <a:t>Each element on the screen of the Flutter app is a widget. </a:t>
            </a:r>
          </a:p>
          <a:p>
            <a:r>
              <a:rPr lang="en-US" b="0" i="0" dirty="0">
                <a:solidFill>
                  <a:srgbClr val="273239"/>
                </a:solidFill>
                <a:effectLst/>
                <a:latin typeface="Times New Roman" panose="02020603050405020304" pitchFamily="18" charset="0"/>
                <a:cs typeface="Times New Roman" panose="02020603050405020304" pitchFamily="18" charset="0"/>
              </a:rPr>
              <a:t>The view of the screen completely depends upon the choice and sequence of the widgets used to build the apps. </a:t>
            </a:r>
          </a:p>
          <a:p>
            <a:r>
              <a:rPr lang="en-US" dirty="0">
                <a:solidFill>
                  <a:srgbClr val="273239"/>
                </a:solidFill>
                <a:latin typeface="Times New Roman" panose="02020603050405020304" pitchFamily="18" charset="0"/>
                <a:cs typeface="Times New Roman" panose="02020603050405020304" pitchFamily="18" charset="0"/>
              </a:rPr>
              <a:t>T</a:t>
            </a:r>
            <a:r>
              <a:rPr lang="en-US" b="0" i="0" dirty="0">
                <a:solidFill>
                  <a:srgbClr val="273239"/>
                </a:solidFill>
                <a:effectLst/>
                <a:latin typeface="Times New Roman" panose="02020603050405020304" pitchFamily="18" charset="0"/>
                <a:cs typeface="Times New Roman" panose="02020603050405020304" pitchFamily="18" charset="0"/>
              </a:rPr>
              <a:t>he structure of the code of apps is a tree of widgets.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860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3DF308-097F-F0E0-8B0E-513514632F8C}"/>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Category of Widgets</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C43B25D5-D200-60FD-07F0-FC08B9510A1C}"/>
              </a:ext>
            </a:extLst>
          </p:cNvPr>
          <p:cNvGraphicFramePr>
            <a:graphicFrameLocks noGrp="1"/>
          </p:cNvGraphicFramePr>
          <p:nvPr>
            <p:extLst>
              <p:ext uri="{D42A27DB-BD31-4B8C-83A1-F6EECF244321}">
                <p14:modId xmlns:p14="http://schemas.microsoft.com/office/powerpoint/2010/main" val="3202630216"/>
              </p:ext>
            </p:extLst>
          </p:nvPr>
        </p:nvGraphicFramePr>
        <p:xfrm>
          <a:off x="911668" y="1554861"/>
          <a:ext cx="8128000" cy="389489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84299907"/>
                    </a:ext>
                  </a:extLst>
                </a:gridCol>
                <a:gridCol w="4064000">
                  <a:extLst>
                    <a:ext uri="{9D8B030D-6E8A-4147-A177-3AD203B41FA5}">
                      <a16:colId xmlns:a16="http://schemas.microsoft.com/office/drawing/2014/main" val="1575820594"/>
                    </a:ext>
                  </a:extLst>
                </a:gridCol>
              </a:tblGrid>
              <a:tr h="580190">
                <a:tc>
                  <a:txBody>
                    <a:bodyPr/>
                    <a:lstStyle/>
                    <a:p>
                      <a:pPr algn="ctr" rtl="0" fontAlgn="base"/>
                      <a:r>
                        <a:rPr lang="en-US" sz="1400" b="1" dirty="0">
                          <a:effectLst/>
                          <a:latin typeface="Times New Roman" panose="02020603050405020304" pitchFamily="18" charset="0"/>
                          <a:cs typeface="Times New Roman" panose="02020603050405020304" pitchFamily="18" charset="0"/>
                        </a:rPr>
                        <a:t>Widgets</a:t>
                      </a:r>
                    </a:p>
                  </a:txBody>
                  <a:tcPr marL="38100" marR="38100" marT="95250" marB="95250" anchor="ctr"/>
                </a:tc>
                <a:tc>
                  <a:txBody>
                    <a:bodyPr/>
                    <a:lstStyle/>
                    <a:p>
                      <a:pPr algn="ctr" rtl="0" fontAlgn="base"/>
                      <a:r>
                        <a:rPr lang="en-US" sz="1400" b="1" dirty="0">
                          <a:effectLst/>
                          <a:latin typeface="Times New Roman" panose="02020603050405020304" pitchFamily="18" charset="0"/>
                          <a:cs typeface="Times New Roman" panose="02020603050405020304" pitchFamily="18" charset="0"/>
                        </a:rPr>
                        <a:t>Description</a:t>
                      </a:r>
                    </a:p>
                  </a:txBody>
                  <a:tcPr marL="95250" marR="95250" marT="95250" marB="95250" anchor="ctr"/>
                </a:tc>
                <a:extLst>
                  <a:ext uri="{0D108BD9-81ED-4DB2-BD59-A6C34878D82A}">
                    <a16:rowId xmlns:a16="http://schemas.microsoft.com/office/drawing/2014/main" val="2511881578"/>
                  </a:ext>
                </a:extLst>
              </a:tr>
              <a:tr h="370840">
                <a:tc>
                  <a:txBody>
                    <a:bodyPr/>
                    <a:lstStyle/>
                    <a:p>
                      <a:pPr algn="ctr" rtl="0" fontAlgn="base"/>
                      <a:r>
                        <a:rPr lang="en-US" b="1" dirty="0">
                          <a:effectLst/>
                          <a:latin typeface="Times New Roman" panose="02020603050405020304" pitchFamily="18" charset="0"/>
                          <a:cs typeface="Times New Roman" panose="02020603050405020304" pitchFamily="18" charset="0"/>
                        </a:rPr>
                        <a:t>Accessibility</a:t>
                      </a:r>
                    </a:p>
                  </a:txBody>
                  <a:tcPr marL="38100" marR="38100" marT="65780" marB="65780" anchor="ctr"/>
                </a:tc>
                <a:tc>
                  <a:txBody>
                    <a:bodyPr/>
                    <a:lstStyle/>
                    <a:p>
                      <a:pPr algn="ctr" rtl="0" fontAlgn="base"/>
                      <a:r>
                        <a:rPr lang="en-US" sz="1250" b="0">
                          <a:effectLst/>
                          <a:latin typeface="Times New Roman" panose="02020603050405020304" pitchFamily="18" charset="0"/>
                          <a:cs typeface="Times New Roman" panose="02020603050405020304" pitchFamily="18" charset="0"/>
                        </a:rPr>
                        <a:t>These are the set of widgets that make a Flutter app more easily accessible.</a:t>
                      </a:r>
                    </a:p>
                  </a:txBody>
                  <a:tcPr marL="95250" marR="95250" marT="133350" marB="133350" anchor="ctr"/>
                </a:tc>
                <a:extLst>
                  <a:ext uri="{0D108BD9-81ED-4DB2-BD59-A6C34878D82A}">
                    <a16:rowId xmlns:a16="http://schemas.microsoft.com/office/drawing/2014/main" val="1769211839"/>
                  </a:ext>
                </a:extLst>
              </a:tr>
              <a:tr h="370840">
                <a:tc>
                  <a:txBody>
                    <a:bodyPr/>
                    <a:lstStyle/>
                    <a:p>
                      <a:pPr algn="ctr" rtl="0" fontAlgn="base"/>
                      <a:r>
                        <a:rPr lang="en-US" b="1" dirty="0">
                          <a:effectLst/>
                          <a:latin typeface="Times New Roman" panose="02020603050405020304" pitchFamily="18" charset="0"/>
                          <a:cs typeface="Times New Roman" panose="02020603050405020304" pitchFamily="18" charset="0"/>
                        </a:rPr>
                        <a:t>Animation and Motion</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These widgets add animation to other widgets.</a:t>
                      </a:r>
                    </a:p>
                  </a:txBody>
                  <a:tcPr marL="95250" marR="95250" marT="133350" marB="133350" anchor="ctr"/>
                </a:tc>
                <a:extLst>
                  <a:ext uri="{0D108BD9-81ED-4DB2-BD59-A6C34878D82A}">
                    <a16:rowId xmlns:a16="http://schemas.microsoft.com/office/drawing/2014/main" val="2034130734"/>
                  </a:ext>
                </a:extLst>
              </a:tr>
              <a:tr h="370840">
                <a:tc>
                  <a:txBody>
                    <a:bodyPr/>
                    <a:lstStyle/>
                    <a:p>
                      <a:pPr algn="ctr" rtl="0" fontAlgn="base"/>
                      <a:r>
                        <a:rPr lang="en-US" b="1" dirty="0">
                          <a:effectLst/>
                          <a:latin typeface="Times New Roman" panose="02020603050405020304" pitchFamily="18" charset="0"/>
                          <a:cs typeface="Times New Roman" panose="02020603050405020304" pitchFamily="18" charset="0"/>
                        </a:rPr>
                        <a:t>Assets, Images, and Icons</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These widgets take charge of assets such as display images and show icons.</a:t>
                      </a:r>
                    </a:p>
                  </a:txBody>
                  <a:tcPr marL="95250" marR="95250" marT="133350" marB="133350" anchor="ctr"/>
                </a:tc>
                <a:extLst>
                  <a:ext uri="{0D108BD9-81ED-4DB2-BD59-A6C34878D82A}">
                    <a16:rowId xmlns:a16="http://schemas.microsoft.com/office/drawing/2014/main" val="534085912"/>
                  </a:ext>
                </a:extLst>
              </a:tr>
              <a:tr h="370840">
                <a:tc>
                  <a:txBody>
                    <a:bodyPr/>
                    <a:lstStyle/>
                    <a:p>
                      <a:pPr algn="ctr" rtl="0" fontAlgn="base"/>
                      <a:r>
                        <a:rPr lang="en-US" b="1">
                          <a:effectLst/>
                          <a:latin typeface="Times New Roman" panose="02020603050405020304" pitchFamily="18" charset="0"/>
                          <a:cs typeface="Times New Roman" panose="02020603050405020304" pitchFamily="18" charset="0"/>
                        </a:rPr>
                        <a:t>Async</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These provide async functionality in the Flutter application.</a:t>
                      </a:r>
                    </a:p>
                  </a:txBody>
                  <a:tcPr marL="95250" marR="95250" marT="133350" marB="133350" anchor="ctr"/>
                </a:tc>
                <a:extLst>
                  <a:ext uri="{0D108BD9-81ED-4DB2-BD59-A6C34878D82A}">
                    <a16:rowId xmlns:a16="http://schemas.microsoft.com/office/drawing/2014/main" val="3717030119"/>
                  </a:ext>
                </a:extLst>
              </a:tr>
              <a:tr h="370840">
                <a:tc>
                  <a:txBody>
                    <a:bodyPr/>
                    <a:lstStyle/>
                    <a:p>
                      <a:pPr algn="ctr" rtl="0" fontAlgn="base"/>
                      <a:r>
                        <a:rPr lang="en-US" b="1">
                          <a:effectLst/>
                          <a:latin typeface="Times New Roman" panose="02020603050405020304" pitchFamily="18" charset="0"/>
                          <a:cs typeface="Times New Roman" panose="02020603050405020304" pitchFamily="18" charset="0"/>
                        </a:rPr>
                        <a:t>Basics</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These are the bundle of widgets that are absolutely necessary for the development of any Flutter application.</a:t>
                      </a:r>
                    </a:p>
                  </a:txBody>
                  <a:tcPr marL="95250" marR="95250" marT="133350" marB="133350" anchor="ctr"/>
                </a:tc>
                <a:extLst>
                  <a:ext uri="{0D108BD9-81ED-4DB2-BD59-A6C34878D82A}">
                    <a16:rowId xmlns:a16="http://schemas.microsoft.com/office/drawing/2014/main" val="4214728934"/>
                  </a:ext>
                </a:extLst>
              </a:tr>
              <a:tr h="370840">
                <a:tc>
                  <a:txBody>
                    <a:bodyPr/>
                    <a:lstStyle/>
                    <a:p>
                      <a:pPr algn="ctr" rtl="0" fontAlgn="base"/>
                      <a:r>
                        <a:rPr lang="en-US" b="1">
                          <a:effectLst/>
                          <a:latin typeface="Times New Roman" panose="02020603050405020304" pitchFamily="18" charset="0"/>
                          <a:cs typeface="Times New Roman" panose="02020603050405020304" pitchFamily="18" charset="0"/>
                        </a:rPr>
                        <a:t>Cupertino</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These are the iOS-designed widgets.</a:t>
                      </a:r>
                    </a:p>
                  </a:txBody>
                  <a:tcPr marL="95250" marR="95250" marT="133350" marB="133350" anchor="ctr"/>
                </a:tc>
                <a:extLst>
                  <a:ext uri="{0D108BD9-81ED-4DB2-BD59-A6C34878D82A}">
                    <a16:rowId xmlns:a16="http://schemas.microsoft.com/office/drawing/2014/main" val="3560551398"/>
                  </a:ext>
                </a:extLst>
              </a:tr>
            </a:tbl>
          </a:graphicData>
        </a:graphic>
      </p:graphicFrame>
    </p:spTree>
    <p:extLst>
      <p:ext uri="{BB962C8B-B14F-4D97-AF65-F5344CB8AC3E}">
        <p14:creationId xmlns:p14="http://schemas.microsoft.com/office/powerpoint/2010/main" val="99209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3DF308-097F-F0E0-8B0E-513514632F8C}"/>
              </a:ext>
            </a:extLst>
          </p:cNvPr>
          <p:cNvSpPr>
            <a:spLocks noGrp="1"/>
          </p:cNvSpPr>
          <p:nvPr>
            <p:ph type="title"/>
          </p:nvPr>
        </p:nvSpPr>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Category of Widgets</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C43B25D5-D200-60FD-07F0-FC08B9510A1C}"/>
              </a:ext>
            </a:extLst>
          </p:cNvPr>
          <p:cNvGraphicFramePr>
            <a:graphicFrameLocks noGrp="1"/>
          </p:cNvGraphicFramePr>
          <p:nvPr>
            <p:extLst>
              <p:ext uri="{D42A27DB-BD31-4B8C-83A1-F6EECF244321}">
                <p14:modId xmlns:p14="http://schemas.microsoft.com/office/powerpoint/2010/main" val="2127292300"/>
              </p:ext>
            </p:extLst>
          </p:nvPr>
        </p:nvGraphicFramePr>
        <p:xfrm>
          <a:off x="677334" y="1438474"/>
          <a:ext cx="8128000" cy="4619426"/>
        </p:xfrm>
        <a:graphic>
          <a:graphicData uri="http://schemas.openxmlformats.org/drawingml/2006/table">
            <a:tbl>
              <a:tblPr firstRow="1" bandRow="1">
                <a:tableStyleId>{5C22544A-7EE6-4342-B048-85BDC9FD1C3A}</a:tableStyleId>
              </a:tblPr>
              <a:tblGrid>
                <a:gridCol w="3904343">
                  <a:extLst>
                    <a:ext uri="{9D8B030D-6E8A-4147-A177-3AD203B41FA5}">
                      <a16:colId xmlns:a16="http://schemas.microsoft.com/office/drawing/2014/main" val="2184299907"/>
                    </a:ext>
                  </a:extLst>
                </a:gridCol>
                <a:gridCol w="4223657">
                  <a:extLst>
                    <a:ext uri="{9D8B030D-6E8A-4147-A177-3AD203B41FA5}">
                      <a16:colId xmlns:a16="http://schemas.microsoft.com/office/drawing/2014/main" val="1575820594"/>
                    </a:ext>
                  </a:extLst>
                </a:gridCol>
              </a:tblGrid>
              <a:tr h="545775">
                <a:tc>
                  <a:txBody>
                    <a:bodyPr/>
                    <a:lstStyle/>
                    <a:p>
                      <a:pPr algn="ctr" rtl="0" fontAlgn="base"/>
                      <a:r>
                        <a:rPr lang="en-US" sz="1400" b="1" dirty="0">
                          <a:effectLst/>
                          <a:latin typeface="Times New Roman" panose="02020603050405020304" pitchFamily="18" charset="0"/>
                          <a:cs typeface="Times New Roman" panose="02020603050405020304" pitchFamily="18" charset="0"/>
                        </a:rPr>
                        <a:t>Widgets</a:t>
                      </a:r>
                    </a:p>
                  </a:txBody>
                  <a:tcPr marL="38100" marR="38100" marT="95250" marB="95250" anchor="ctr"/>
                </a:tc>
                <a:tc>
                  <a:txBody>
                    <a:bodyPr/>
                    <a:lstStyle/>
                    <a:p>
                      <a:pPr algn="ctr" rtl="0" fontAlgn="base"/>
                      <a:r>
                        <a:rPr lang="en-US" sz="1400" b="1">
                          <a:effectLst/>
                          <a:latin typeface="Times New Roman" panose="02020603050405020304" pitchFamily="18" charset="0"/>
                          <a:cs typeface="Times New Roman" panose="02020603050405020304" pitchFamily="18" charset="0"/>
                        </a:rPr>
                        <a:t>Description</a:t>
                      </a:r>
                    </a:p>
                  </a:txBody>
                  <a:tcPr marL="95250" marR="95250" marT="95250" marB="95250" anchor="ctr"/>
                </a:tc>
                <a:extLst>
                  <a:ext uri="{0D108BD9-81ED-4DB2-BD59-A6C34878D82A}">
                    <a16:rowId xmlns:a16="http://schemas.microsoft.com/office/drawing/2014/main" val="2511881578"/>
                  </a:ext>
                </a:extLst>
              </a:tr>
              <a:tr h="641118">
                <a:tc>
                  <a:txBody>
                    <a:bodyPr/>
                    <a:lstStyle/>
                    <a:p>
                      <a:pPr algn="ctr" rtl="0" fontAlgn="base"/>
                      <a:r>
                        <a:rPr lang="en-US" b="1" dirty="0">
                          <a:effectLst/>
                          <a:latin typeface="Times New Roman" panose="02020603050405020304" pitchFamily="18" charset="0"/>
                          <a:cs typeface="Times New Roman" panose="02020603050405020304" pitchFamily="18" charset="0"/>
                        </a:rPr>
                        <a:t>Input</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This set of widgets provides input functionality in a Flutter application.</a:t>
                      </a:r>
                    </a:p>
                  </a:txBody>
                  <a:tcPr marL="95250" marR="95250" marT="133350" marB="133350" anchor="ctr"/>
                </a:tc>
                <a:extLst>
                  <a:ext uri="{0D108BD9-81ED-4DB2-BD59-A6C34878D82A}">
                    <a16:rowId xmlns:a16="http://schemas.microsoft.com/office/drawing/2014/main" val="1769211839"/>
                  </a:ext>
                </a:extLst>
              </a:tr>
              <a:tr h="835151">
                <a:tc>
                  <a:txBody>
                    <a:bodyPr/>
                    <a:lstStyle/>
                    <a:p>
                      <a:pPr algn="ctr" rtl="0" fontAlgn="base"/>
                      <a:r>
                        <a:rPr lang="en-US" b="1" dirty="0">
                          <a:effectLst/>
                          <a:latin typeface="Times New Roman" panose="02020603050405020304" pitchFamily="18" charset="0"/>
                          <a:cs typeface="Times New Roman" panose="02020603050405020304" pitchFamily="18" charset="0"/>
                        </a:rPr>
                        <a:t>Interaction Models</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These widgets are here to manage touch events and route users to different views in the application.</a:t>
                      </a:r>
                    </a:p>
                  </a:txBody>
                  <a:tcPr marL="95250" marR="95250" marT="133350" marB="133350" anchor="ctr"/>
                </a:tc>
                <a:extLst>
                  <a:ext uri="{0D108BD9-81ED-4DB2-BD59-A6C34878D82A}">
                    <a16:rowId xmlns:a16="http://schemas.microsoft.com/office/drawing/2014/main" val="2034130734"/>
                  </a:ext>
                </a:extLst>
              </a:tr>
              <a:tr h="641118">
                <a:tc>
                  <a:txBody>
                    <a:bodyPr/>
                    <a:lstStyle/>
                    <a:p>
                      <a:pPr algn="ctr" rtl="0" fontAlgn="base"/>
                      <a:r>
                        <a:rPr lang="en-US" b="1" dirty="0">
                          <a:effectLst/>
                          <a:latin typeface="Times New Roman" panose="02020603050405020304" pitchFamily="18" charset="0"/>
                          <a:cs typeface="Times New Roman" panose="02020603050405020304" pitchFamily="18" charset="0"/>
                        </a:rPr>
                        <a:t>Layout</a:t>
                      </a:r>
                    </a:p>
                  </a:txBody>
                  <a:tcPr marL="38100" marR="38100" marT="65780" marB="65780" anchor="ctr"/>
                </a:tc>
                <a:tc>
                  <a:txBody>
                    <a:bodyPr/>
                    <a:lstStyle/>
                    <a:p>
                      <a:pPr algn="ctr" rtl="0" fontAlgn="base"/>
                      <a:r>
                        <a:rPr lang="en-US" sz="1250" b="0">
                          <a:effectLst/>
                          <a:latin typeface="Times New Roman" panose="02020603050405020304" pitchFamily="18" charset="0"/>
                          <a:cs typeface="Times New Roman" panose="02020603050405020304" pitchFamily="18" charset="0"/>
                        </a:rPr>
                        <a:t>This bundle of widgets helps in placing the other widgets on the screen as needed.</a:t>
                      </a:r>
                    </a:p>
                  </a:txBody>
                  <a:tcPr marL="95250" marR="95250" marT="133350" marB="133350" anchor="ctr"/>
                </a:tc>
                <a:extLst>
                  <a:ext uri="{0D108BD9-81ED-4DB2-BD59-A6C34878D82A}">
                    <a16:rowId xmlns:a16="http://schemas.microsoft.com/office/drawing/2014/main" val="534085912"/>
                  </a:ext>
                </a:extLst>
              </a:tr>
              <a:tr h="641118">
                <a:tc>
                  <a:txBody>
                    <a:bodyPr/>
                    <a:lstStyle/>
                    <a:p>
                      <a:pPr algn="ctr" rtl="0" fontAlgn="base"/>
                      <a:r>
                        <a:rPr lang="en-US" b="1" dirty="0">
                          <a:effectLst/>
                          <a:latin typeface="Times New Roman" panose="02020603050405020304" pitchFamily="18" charset="0"/>
                          <a:cs typeface="Times New Roman" panose="02020603050405020304" pitchFamily="18" charset="0"/>
                        </a:rPr>
                        <a:t>Material Components</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This is a set of widgets that mainly follow material design by Google.</a:t>
                      </a:r>
                    </a:p>
                  </a:txBody>
                  <a:tcPr marL="95250" marR="95250" marT="133350" marB="133350" anchor="ctr"/>
                </a:tc>
                <a:extLst>
                  <a:ext uri="{0D108BD9-81ED-4DB2-BD59-A6C34878D82A}">
                    <a16:rowId xmlns:a16="http://schemas.microsoft.com/office/drawing/2014/main" val="3717030119"/>
                  </a:ext>
                </a:extLst>
              </a:tr>
              <a:tr h="641118">
                <a:tc>
                  <a:txBody>
                    <a:bodyPr/>
                    <a:lstStyle/>
                    <a:p>
                      <a:pPr algn="ctr" rtl="0" fontAlgn="base"/>
                      <a:r>
                        <a:rPr lang="en-US" b="1">
                          <a:effectLst/>
                          <a:latin typeface="Times New Roman" panose="02020603050405020304" pitchFamily="18" charset="0"/>
                          <a:cs typeface="Times New Roman" panose="02020603050405020304" pitchFamily="18" charset="0"/>
                        </a:rPr>
                        <a:t>Painting and effects</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This is the set of widgets that apply visual changes to their child widgets without changing their layout or shape.</a:t>
                      </a:r>
                    </a:p>
                  </a:txBody>
                  <a:tcPr marL="95250" marR="95250" marT="133350" marB="133350" anchor="ctr"/>
                </a:tc>
                <a:extLst>
                  <a:ext uri="{0D108BD9-81ED-4DB2-BD59-A6C34878D82A}">
                    <a16:rowId xmlns:a16="http://schemas.microsoft.com/office/drawing/2014/main" val="4214728934"/>
                  </a:ext>
                </a:extLst>
              </a:tr>
              <a:tr h="641118">
                <a:tc>
                  <a:txBody>
                    <a:bodyPr/>
                    <a:lstStyle/>
                    <a:p>
                      <a:pPr algn="ctr" rtl="0" fontAlgn="base"/>
                      <a:r>
                        <a:rPr lang="en-US" b="1">
                          <a:effectLst/>
                          <a:latin typeface="Times New Roman" panose="02020603050405020304" pitchFamily="18" charset="0"/>
                          <a:cs typeface="Times New Roman" panose="02020603050405020304" pitchFamily="18" charset="0"/>
                        </a:rPr>
                        <a:t>Scrolling</a:t>
                      </a:r>
                    </a:p>
                  </a:txBody>
                  <a:tcPr marL="38100" marR="38100" marT="65780" marB="65780" anchor="ctr"/>
                </a:tc>
                <a:tc>
                  <a:txBody>
                    <a:bodyPr/>
                    <a:lstStyle/>
                    <a:p>
                      <a:pPr algn="ctr" rtl="0" fontAlgn="base"/>
                      <a:r>
                        <a:rPr lang="en-US" sz="1250" b="0" dirty="0">
                          <a:effectLst/>
                          <a:latin typeface="Times New Roman" panose="02020603050405020304" pitchFamily="18" charset="0"/>
                          <a:cs typeface="Times New Roman" panose="02020603050405020304" pitchFamily="18" charset="0"/>
                        </a:rPr>
                        <a:t>This provides </a:t>
                      </a:r>
                      <a:r>
                        <a:rPr lang="en-US" sz="1250" b="0" dirty="0" err="1">
                          <a:effectLst/>
                          <a:latin typeface="Times New Roman" panose="02020603050405020304" pitchFamily="18" charset="0"/>
                          <a:cs typeface="Times New Roman" panose="02020603050405020304" pitchFamily="18" charset="0"/>
                        </a:rPr>
                        <a:t>scrollability</a:t>
                      </a:r>
                      <a:r>
                        <a:rPr lang="en-US" sz="1250" b="0" dirty="0">
                          <a:effectLst/>
                          <a:latin typeface="Times New Roman" panose="02020603050405020304" pitchFamily="18" charset="0"/>
                          <a:cs typeface="Times New Roman" panose="02020603050405020304" pitchFamily="18" charset="0"/>
                        </a:rPr>
                        <a:t> of to a set of other widgets that are not scrollable by default.</a:t>
                      </a:r>
                    </a:p>
                  </a:txBody>
                  <a:tcPr marL="95250" marR="95250" marT="133350" marB="133350" anchor="ctr"/>
                </a:tc>
                <a:extLst>
                  <a:ext uri="{0D108BD9-81ED-4DB2-BD59-A6C34878D82A}">
                    <a16:rowId xmlns:a16="http://schemas.microsoft.com/office/drawing/2014/main" val="3560551398"/>
                  </a:ext>
                </a:extLst>
              </a:tr>
            </a:tbl>
          </a:graphicData>
        </a:graphic>
      </p:graphicFrame>
    </p:spTree>
    <p:extLst>
      <p:ext uri="{BB962C8B-B14F-4D97-AF65-F5344CB8AC3E}">
        <p14:creationId xmlns:p14="http://schemas.microsoft.com/office/powerpoint/2010/main" val="359347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0E2B-60D6-646D-FC75-96E4D066F5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Types of Widgets</a:t>
            </a:r>
          </a:p>
        </p:txBody>
      </p:sp>
      <p:sp>
        <p:nvSpPr>
          <p:cNvPr id="3" name="Content Placeholder 2">
            <a:extLst>
              <a:ext uri="{FF2B5EF4-FFF2-40B4-BE49-F238E27FC236}">
                <a16:creationId xmlns:a16="http://schemas.microsoft.com/office/drawing/2014/main" id="{FA6528D4-EBA4-245D-9C62-F9EAE13E7D5B}"/>
              </a:ext>
            </a:extLst>
          </p:cNvPr>
          <p:cNvSpPr>
            <a:spLocks noGrp="1"/>
          </p:cNvSpPr>
          <p:nvPr>
            <p:ph idx="1"/>
          </p:nvPr>
        </p:nvSpPr>
        <p:spPr/>
        <p:txBody>
          <a:bodyPr/>
          <a:lstStyle/>
          <a:p>
            <a:pPr algn="just" rtl="0" fontAlgn="base"/>
            <a:r>
              <a:rPr lang="en-US" sz="2000" b="0" i="0" dirty="0">
                <a:solidFill>
                  <a:srgbClr val="273239"/>
                </a:solidFill>
                <a:effectLst/>
                <a:latin typeface="Times New Roman" panose="02020603050405020304" pitchFamily="18" charset="0"/>
                <a:cs typeface="Times New Roman" panose="02020603050405020304" pitchFamily="18" charset="0"/>
              </a:rPr>
              <a:t>There are broadly two types of widgets in the flutter: </a:t>
            </a:r>
          </a:p>
          <a:p>
            <a:pPr lvl="1" fontAlgn="base">
              <a:buFont typeface="Wingdings" panose="05000000000000000000" pitchFamily="2" charset="2"/>
              <a:buChar char="Ø"/>
            </a:pPr>
            <a:r>
              <a:rPr lang="en-US" sz="1800" b="0" i="0" dirty="0">
                <a:solidFill>
                  <a:srgbClr val="273239"/>
                </a:solidFill>
                <a:effectLst/>
                <a:latin typeface="Times New Roman" panose="02020603050405020304" pitchFamily="18" charset="0"/>
                <a:cs typeface="Times New Roman" panose="02020603050405020304" pitchFamily="18" charset="0"/>
              </a:rPr>
              <a:t>Stateless Widget: Stateless Widget is a type of widget which once built , then it’s properties and state can’t be changed. These widgets are immutable, once created can’t be modified. </a:t>
            </a:r>
            <a:r>
              <a:rPr lang="fr-FR" sz="1800" b="0" i="0" dirty="0">
                <a:solidFill>
                  <a:srgbClr val="273239"/>
                </a:solidFill>
                <a:effectLst/>
                <a:latin typeface="Times New Roman" panose="02020603050405020304" pitchFamily="18" charset="0"/>
                <a:cs typeface="Times New Roman" panose="02020603050405020304" pitchFamily="18" charset="0"/>
              </a:rPr>
              <a:t>Example: Display Text , Icons, Images, etc.</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lvl="1" fontAlgn="base">
              <a:buFont typeface="Wingdings" panose="05000000000000000000" pitchFamily="2" charset="2"/>
              <a:buChar char="Ø"/>
            </a:pPr>
            <a:r>
              <a:rPr lang="en-US" sz="1800" b="0" i="0" dirty="0">
                <a:solidFill>
                  <a:srgbClr val="273239"/>
                </a:solidFill>
                <a:effectLst/>
                <a:latin typeface="Times New Roman" panose="02020603050405020304" pitchFamily="18" charset="0"/>
                <a:cs typeface="Times New Roman" panose="02020603050405020304" pitchFamily="18" charset="0"/>
              </a:rPr>
              <a:t>Stateful Widget: Stateful Widgets is a type of widget that can change state. It can maintain and update the appearance in the response to change in state. Examples: Buttons, Sliders, Text Fields, etc.</a:t>
            </a:r>
          </a:p>
          <a:p>
            <a:endParaRPr lang="en-US" dirty="0"/>
          </a:p>
        </p:txBody>
      </p:sp>
    </p:spTree>
    <p:extLst>
      <p:ext uri="{BB962C8B-B14F-4D97-AF65-F5344CB8AC3E}">
        <p14:creationId xmlns:p14="http://schemas.microsoft.com/office/powerpoint/2010/main" val="1846748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2835</TotalTime>
  <Words>1213</Words>
  <Application>Microsoft Office PowerPoint</Application>
  <PresentationFormat>Widescreen</PresentationFormat>
  <Paragraphs>98</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poppins</vt:lpstr>
      <vt:lpstr>Times New Roman</vt:lpstr>
      <vt:lpstr>Trebuchet MS</vt:lpstr>
      <vt:lpstr>Wingdings</vt:lpstr>
      <vt:lpstr>Wingdings 3</vt:lpstr>
      <vt:lpstr>Facet</vt:lpstr>
      <vt:lpstr>Lecture 3: Flutter Basics</vt:lpstr>
      <vt:lpstr>What is Flutter Architecture?</vt:lpstr>
      <vt:lpstr>Flutter Architecture</vt:lpstr>
      <vt:lpstr>Flutter architecture</vt:lpstr>
      <vt:lpstr>Flutter architecture</vt:lpstr>
      <vt:lpstr>What is Widgets:</vt:lpstr>
      <vt:lpstr>Category of Widgets </vt:lpstr>
      <vt:lpstr>Category of Widgets </vt:lpstr>
      <vt:lpstr>Types of Widgets</vt:lpstr>
      <vt:lpstr>Container</vt:lpstr>
      <vt:lpstr>Text Widget</vt:lpstr>
      <vt:lpstr>Button Widget</vt:lpstr>
      <vt:lpstr>Image Widget</vt:lpstr>
      <vt:lpstr>Row and Column Widgets </vt:lpstr>
      <vt:lpstr>Key Points</vt:lpstr>
      <vt:lpstr>Row Widget </vt:lpstr>
      <vt:lpstr>Column Widget </vt:lpstr>
      <vt:lpstr>Hot Reload</vt:lpstr>
      <vt:lpstr>Hot Restart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DART</dc:title>
  <dc:creator>Umar Hussain Haider</dc:creator>
  <cp:lastModifiedBy>Sidra Khatoon</cp:lastModifiedBy>
  <cp:revision>16</cp:revision>
  <cp:lastPrinted>2024-10-08T04:15:48Z</cp:lastPrinted>
  <dcterms:created xsi:type="dcterms:W3CDTF">2024-09-29T16:04:17Z</dcterms:created>
  <dcterms:modified xsi:type="dcterms:W3CDTF">2025-03-10T06:21:30Z</dcterms:modified>
</cp:coreProperties>
</file>