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72" r:id="rId3"/>
    <p:sldId id="273" r:id="rId4"/>
    <p:sldId id="291" r:id="rId5"/>
    <p:sldId id="274" r:id="rId6"/>
    <p:sldId id="275" r:id="rId7"/>
    <p:sldId id="293" r:id="rId8"/>
    <p:sldId id="276" r:id="rId9"/>
    <p:sldId id="277" r:id="rId10"/>
    <p:sldId id="279" r:id="rId11"/>
    <p:sldId id="288" r:id="rId12"/>
    <p:sldId id="284" r:id="rId13"/>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4328F804-A6D0-4C42-A4DF-F72794FF8A44}" type="datetimeFigureOut">
              <a:rPr lang="en-US" smtClean="0"/>
              <a:t>5/5/2025</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CA543669-4B51-46AF-B5B6-B88A011D4EE6}" type="slidenum">
              <a:rPr lang="en-US" smtClean="0"/>
              <a:t>‹#›</a:t>
            </a:fld>
            <a:endParaRPr lang="en-US"/>
          </a:p>
        </p:txBody>
      </p:sp>
    </p:spTree>
    <p:extLst>
      <p:ext uri="{BB962C8B-B14F-4D97-AF65-F5344CB8AC3E}">
        <p14:creationId xmlns:p14="http://schemas.microsoft.com/office/powerpoint/2010/main" val="1751656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10C01793-21F1-4E5E-8403-8E6730E3C35E}" type="datetimeFigureOut">
              <a:rPr lang="en-US" smtClean="0"/>
              <a:t>5/5/2025</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E70A39FE-513A-43AD-B050-25FF9A54763C}" type="slidenum">
              <a:rPr lang="en-US" smtClean="0"/>
              <a:t>‹#›</a:t>
            </a:fld>
            <a:endParaRPr lang="en-US"/>
          </a:p>
        </p:txBody>
      </p:sp>
    </p:spTree>
    <p:extLst>
      <p:ext uri="{BB962C8B-B14F-4D97-AF65-F5344CB8AC3E}">
        <p14:creationId xmlns:p14="http://schemas.microsoft.com/office/powerpoint/2010/main" val="1041107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4F5ABA-2EF0-4796-9DDF-15E97A5D2608}"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5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F5ABA-2EF0-4796-9DDF-15E97A5D2608}"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297975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F5ABA-2EF0-4796-9DDF-15E97A5D2608}"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126826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4F5ABA-2EF0-4796-9DDF-15E97A5D2608}"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4945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4F5ABA-2EF0-4796-9DDF-15E97A5D2608}"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52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4F5ABA-2EF0-4796-9DDF-15E97A5D2608}"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416522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F5ABA-2EF0-4796-9DDF-15E97A5D2608}"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138632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4F5ABA-2EF0-4796-9DDF-15E97A5D2608}"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285482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4F5ABA-2EF0-4796-9DDF-15E97A5D2608}" type="datetimeFigureOut">
              <a:rPr lang="en-US" smtClean="0"/>
              <a:t>5/5/2025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51233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4F5ABA-2EF0-4796-9DDF-15E97A5D2608}" type="datetimeFigureOut">
              <a:rPr lang="en-US" smtClean="0"/>
              <a:t>5/5/2025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0178D2-9C91-4C35-A069-8FD51809986E}" type="slidenum">
              <a:rPr lang="en-US" smtClean="0"/>
              <a:t>‹#›</a:t>
            </a:fld>
            <a:endParaRPr lang="en-US"/>
          </a:p>
        </p:txBody>
      </p:sp>
    </p:spTree>
    <p:extLst>
      <p:ext uri="{BB962C8B-B14F-4D97-AF65-F5344CB8AC3E}">
        <p14:creationId xmlns:p14="http://schemas.microsoft.com/office/powerpoint/2010/main" val="81237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94F5ABA-2EF0-4796-9DDF-15E97A5D2608}"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16315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4F5ABA-2EF0-4796-9DDF-15E97A5D2608}" type="datetimeFigureOut">
              <a:rPr lang="en-US" smtClean="0"/>
              <a:t>5/5/2025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0178D2-9C91-4C35-A069-8FD5180998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443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7</a:t>
            </a:r>
          </a:p>
        </p:txBody>
      </p:sp>
      <p:sp>
        <p:nvSpPr>
          <p:cNvPr id="3" name="Subtitle 2"/>
          <p:cNvSpPr>
            <a:spLocks noGrp="1"/>
          </p:cNvSpPr>
          <p:nvPr>
            <p:ph type="subTitle" idx="1"/>
          </p:nvPr>
        </p:nvSpPr>
        <p:spPr/>
        <p:txBody>
          <a:bodyPr/>
          <a:lstStyle/>
          <a:p>
            <a:r>
              <a:rPr lang="en-US" dirty="0"/>
              <a:t>Sidra Khatoon</a:t>
            </a:r>
          </a:p>
        </p:txBody>
      </p:sp>
    </p:spTree>
    <p:extLst>
      <p:ext uri="{BB962C8B-B14F-4D97-AF65-F5344CB8AC3E}">
        <p14:creationId xmlns:p14="http://schemas.microsoft.com/office/powerpoint/2010/main" val="115980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1E76-D500-A163-51FA-08E75ED6F5D9}"/>
              </a:ext>
            </a:extLst>
          </p:cNvPr>
          <p:cNvSpPr>
            <a:spLocks noGrp="1"/>
          </p:cNvSpPr>
          <p:nvPr>
            <p:ph type="title"/>
          </p:nvPr>
        </p:nvSpPr>
        <p:spPr/>
        <p:txBody>
          <a:bodyPr/>
          <a:lstStyle/>
          <a:p>
            <a:r>
              <a:rPr lang="en-US" dirty="0"/>
              <a:t>Provider</a:t>
            </a:r>
          </a:p>
        </p:txBody>
      </p:sp>
      <p:sp>
        <p:nvSpPr>
          <p:cNvPr id="3" name="Content Placeholder 2">
            <a:extLst>
              <a:ext uri="{FF2B5EF4-FFF2-40B4-BE49-F238E27FC236}">
                <a16:creationId xmlns:a16="http://schemas.microsoft.com/office/drawing/2014/main" id="{EE0DD7C4-5C81-770C-8245-E1BBBDCE3CCF}"/>
              </a:ext>
            </a:extLst>
          </p:cNvPr>
          <p:cNvSpPr>
            <a:spLocks noGrp="1"/>
          </p:cNvSpPr>
          <p:nvPr>
            <p:ph idx="1"/>
          </p:nvPr>
        </p:nvSpPr>
        <p:spPr/>
        <p:txBody>
          <a:bodyPr>
            <a:normAutofit/>
          </a:bodyPr>
          <a:lstStyle/>
          <a:p>
            <a:pPr>
              <a:buFont typeface="Wingdings" panose="05000000000000000000" pitchFamily="2" charset="2"/>
              <a:buChar char="Ø"/>
            </a:pPr>
            <a:r>
              <a:rPr lang="en-US" dirty="0"/>
              <a:t> Provider is a package that simplifies state management by allowing you to share data across your app and rebuild UI parts when the data changes. </a:t>
            </a:r>
          </a:p>
          <a:p>
            <a:pPr>
              <a:buFont typeface="Wingdings" panose="05000000000000000000" pitchFamily="2" charset="2"/>
              <a:buChar char="Ø"/>
            </a:pPr>
            <a:r>
              <a:rPr lang="en-US" dirty="0"/>
              <a:t> It’s perfect for beginners because it’s both easy to use and powerful enough to handle more complex cases as your app scales.</a:t>
            </a:r>
          </a:p>
          <a:p>
            <a:pPr>
              <a:buFont typeface="Wingdings" panose="05000000000000000000" pitchFamily="2" charset="2"/>
              <a:buChar char="Ø"/>
            </a:pPr>
            <a:r>
              <a:rPr lang="en-US" dirty="0"/>
              <a:t> Core Concepts:</a:t>
            </a:r>
          </a:p>
          <a:p>
            <a:pPr lvl="1">
              <a:buFont typeface="Wingdings" panose="05000000000000000000" pitchFamily="2" charset="2"/>
              <a:buChar char="§"/>
            </a:pPr>
            <a:r>
              <a:rPr lang="en-US" dirty="0" err="1"/>
              <a:t>ChangeNotifier</a:t>
            </a:r>
            <a:r>
              <a:rPr lang="en-US" dirty="0"/>
              <a:t>: This class helps notify listeners (widgets) when the state changes. It’s the core of most state management solutions in Flutter.</a:t>
            </a:r>
          </a:p>
          <a:p>
            <a:pPr lvl="1">
              <a:buFont typeface="Wingdings" panose="05000000000000000000" pitchFamily="2" charset="2"/>
              <a:buChar char="§"/>
            </a:pPr>
            <a:r>
              <a:rPr lang="en-US" dirty="0"/>
              <a:t>Provider: This widget is used to make an instance of </a:t>
            </a:r>
            <a:r>
              <a:rPr lang="en-US" dirty="0" err="1"/>
              <a:t>ChangeNotifier</a:t>
            </a:r>
            <a:r>
              <a:rPr lang="en-US" dirty="0"/>
              <a:t> available throughout the widget tree.</a:t>
            </a:r>
          </a:p>
          <a:p>
            <a:pPr lvl="1">
              <a:buFont typeface="Wingdings" panose="05000000000000000000" pitchFamily="2" charset="2"/>
              <a:buChar char="§"/>
            </a:pPr>
            <a:r>
              <a:rPr lang="en-US" dirty="0"/>
              <a:t>Consumer: A widget that listens to Provider and rebuilds whenever the state it depends on changes.</a:t>
            </a:r>
          </a:p>
        </p:txBody>
      </p:sp>
    </p:spTree>
    <p:extLst>
      <p:ext uri="{BB962C8B-B14F-4D97-AF65-F5344CB8AC3E}">
        <p14:creationId xmlns:p14="http://schemas.microsoft.com/office/powerpoint/2010/main" val="274483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97CFF-718E-6BFC-175B-C805A2446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2BA9C-68A5-D1BF-E0E5-45EB5B7ADC82}"/>
              </a:ext>
            </a:extLst>
          </p:cNvPr>
          <p:cNvSpPr>
            <a:spLocks noGrp="1"/>
          </p:cNvSpPr>
          <p:nvPr>
            <p:ph type="title"/>
          </p:nvPr>
        </p:nvSpPr>
        <p:spPr/>
        <p:txBody>
          <a:bodyPr/>
          <a:lstStyle/>
          <a:p>
            <a:r>
              <a:rPr lang="en-US" dirty="0"/>
              <a:t>Bloc Pattern</a:t>
            </a:r>
          </a:p>
        </p:txBody>
      </p:sp>
      <p:sp>
        <p:nvSpPr>
          <p:cNvPr id="3" name="Content Placeholder 2">
            <a:extLst>
              <a:ext uri="{FF2B5EF4-FFF2-40B4-BE49-F238E27FC236}">
                <a16:creationId xmlns:a16="http://schemas.microsoft.com/office/drawing/2014/main" id="{F59D110C-2B9F-1BC6-EA70-F9A169CEAA5D}"/>
              </a:ext>
            </a:extLst>
          </p:cNvPr>
          <p:cNvSpPr>
            <a:spLocks noGrp="1"/>
          </p:cNvSpPr>
          <p:nvPr>
            <p:ph idx="1"/>
          </p:nvPr>
        </p:nvSpPr>
        <p:spPr/>
        <p:txBody>
          <a:bodyPr>
            <a:normAutofit/>
          </a:bodyPr>
          <a:lstStyle/>
          <a:p>
            <a:pPr>
              <a:buFont typeface="Wingdings" panose="05000000000000000000" pitchFamily="2" charset="2"/>
              <a:buChar char="Ø"/>
            </a:pPr>
            <a:r>
              <a:rPr lang="en-US" dirty="0"/>
              <a:t> </a:t>
            </a:r>
            <a:r>
              <a:rPr lang="en-US" b="0" i="0" dirty="0">
                <a:solidFill>
                  <a:srgbClr val="242424"/>
                </a:solidFill>
                <a:effectLst/>
                <a:latin typeface="source-serif-pro"/>
              </a:rPr>
              <a:t>The Bloc (Business Logic Component) pattern is commonly used for state management in Flutter, especially for complex applications. </a:t>
            </a:r>
          </a:p>
          <a:p>
            <a:pPr>
              <a:buFont typeface="Wingdings" panose="05000000000000000000" pitchFamily="2" charset="2"/>
              <a:buChar char="Ø"/>
            </a:pPr>
            <a:r>
              <a:rPr lang="en-US" b="0" i="0" dirty="0">
                <a:solidFill>
                  <a:srgbClr val="242424"/>
                </a:solidFill>
                <a:effectLst/>
                <a:latin typeface="source-serif-pro"/>
              </a:rPr>
              <a:t> It separates the UI from the business logic and uses streams to manage and propagate state changes. </a:t>
            </a:r>
          </a:p>
          <a:p>
            <a:pPr>
              <a:buFont typeface="Wingdings" panose="05000000000000000000" pitchFamily="2" charset="2"/>
              <a:buChar char="Ø"/>
            </a:pPr>
            <a:r>
              <a:rPr lang="en-US" b="0" i="0" dirty="0">
                <a:solidFill>
                  <a:srgbClr val="242424"/>
                </a:solidFill>
                <a:effectLst/>
                <a:latin typeface="source-serif-pro"/>
              </a:rPr>
              <a:t> The `</a:t>
            </a:r>
            <a:r>
              <a:rPr lang="en-US" b="0" i="0" dirty="0" err="1">
                <a:solidFill>
                  <a:srgbClr val="242424"/>
                </a:solidFill>
                <a:effectLst/>
                <a:latin typeface="source-serif-pro"/>
              </a:rPr>
              <a:t>flutter_bloc</a:t>
            </a:r>
            <a:r>
              <a:rPr lang="en-US" b="0" i="0" dirty="0">
                <a:solidFill>
                  <a:srgbClr val="242424"/>
                </a:solidFill>
                <a:effectLst/>
                <a:latin typeface="source-serif-pro"/>
              </a:rPr>
              <a:t>` package is widely adopted for implementing the Bloc pattern.</a:t>
            </a:r>
            <a:endParaRPr lang="en-US" dirty="0"/>
          </a:p>
        </p:txBody>
      </p:sp>
    </p:spTree>
    <p:extLst>
      <p:ext uri="{BB962C8B-B14F-4D97-AF65-F5344CB8AC3E}">
        <p14:creationId xmlns:p14="http://schemas.microsoft.com/office/powerpoint/2010/main" val="206330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8E7C-6313-7525-EB27-78B849486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F447E-4479-D6B4-4FDC-101E03232A21}"/>
              </a:ext>
            </a:extLst>
          </p:cNvPr>
          <p:cNvSpPr>
            <a:spLocks noGrp="1"/>
          </p:cNvSpPr>
          <p:nvPr>
            <p:ph type="title"/>
          </p:nvPr>
        </p:nvSpPr>
        <p:spPr/>
        <p:txBody>
          <a:bodyPr/>
          <a:lstStyle/>
          <a:p>
            <a:r>
              <a:rPr lang="en-US" dirty="0"/>
              <a:t>GetX</a:t>
            </a:r>
          </a:p>
        </p:txBody>
      </p:sp>
      <p:sp>
        <p:nvSpPr>
          <p:cNvPr id="3" name="Content Placeholder 2">
            <a:extLst>
              <a:ext uri="{FF2B5EF4-FFF2-40B4-BE49-F238E27FC236}">
                <a16:creationId xmlns:a16="http://schemas.microsoft.com/office/drawing/2014/main" id="{0D618281-B835-9546-9A30-A81B792942EE}"/>
              </a:ext>
            </a:extLst>
          </p:cNvPr>
          <p:cNvSpPr>
            <a:spLocks noGrp="1"/>
          </p:cNvSpPr>
          <p:nvPr>
            <p:ph idx="1"/>
          </p:nvPr>
        </p:nvSpPr>
        <p:spPr/>
        <p:txBody>
          <a:bodyPr>
            <a:normAutofit/>
          </a:bodyPr>
          <a:lstStyle/>
          <a:p>
            <a:pPr>
              <a:buFont typeface="Wingdings" panose="05000000000000000000" pitchFamily="2" charset="2"/>
              <a:buChar char="Ø"/>
            </a:pPr>
            <a:r>
              <a:rPr lang="en-US" dirty="0"/>
              <a:t> </a:t>
            </a:r>
            <a:r>
              <a:rPr lang="en-US" b="0" i="0" dirty="0" err="1">
                <a:solidFill>
                  <a:srgbClr val="242424"/>
                </a:solidFill>
                <a:effectLst/>
                <a:latin typeface="source-serif-pro"/>
              </a:rPr>
              <a:t>GetX</a:t>
            </a:r>
            <a:r>
              <a:rPr lang="en-US" b="0" i="0" dirty="0">
                <a:solidFill>
                  <a:srgbClr val="242424"/>
                </a:solidFill>
                <a:effectLst/>
                <a:latin typeface="source-serif-pro"/>
              </a:rPr>
              <a:t> is a powerful and lightweight state management library for Flutter. </a:t>
            </a:r>
          </a:p>
          <a:p>
            <a:pPr>
              <a:buFont typeface="Wingdings" panose="05000000000000000000" pitchFamily="2" charset="2"/>
              <a:buChar char="Ø"/>
            </a:pPr>
            <a:r>
              <a:rPr lang="en-US" dirty="0">
                <a:solidFill>
                  <a:srgbClr val="242424"/>
                </a:solidFill>
                <a:latin typeface="source-serif-pro"/>
              </a:rPr>
              <a:t> </a:t>
            </a:r>
            <a:r>
              <a:rPr lang="en-US" b="0" i="0" dirty="0">
                <a:solidFill>
                  <a:srgbClr val="242424"/>
                </a:solidFill>
                <a:effectLst/>
                <a:latin typeface="source-serif-pro"/>
              </a:rPr>
              <a:t>It provides a simplified and high-performance way to manage state, handle navigation, and inject dependencies. </a:t>
            </a:r>
          </a:p>
          <a:p>
            <a:pPr>
              <a:buFont typeface="Wingdings" panose="05000000000000000000" pitchFamily="2" charset="2"/>
              <a:buChar char="Ø"/>
            </a:pPr>
            <a:r>
              <a:rPr lang="en-US" dirty="0">
                <a:solidFill>
                  <a:srgbClr val="242424"/>
                </a:solidFill>
                <a:latin typeface="source-serif-pro"/>
              </a:rPr>
              <a:t> </a:t>
            </a:r>
            <a:r>
              <a:rPr lang="en-US" b="0" i="0" dirty="0" err="1">
                <a:solidFill>
                  <a:srgbClr val="242424"/>
                </a:solidFill>
                <a:effectLst/>
                <a:latin typeface="source-serif-pro"/>
              </a:rPr>
              <a:t>GetX</a:t>
            </a:r>
            <a:r>
              <a:rPr lang="en-US" b="0" i="0" dirty="0">
                <a:solidFill>
                  <a:srgbClr val="242424"/>
                </a:solidFill>
                <a:effectLst/>
                <a:latin typeface="source-serif-pro"/>
              </a:rPr>
              <a:t> is known for its simplicity and efficiency.</a:t>
            </a:r>
            <a:endParaRPr lang="en-US" dirty="0"/>
          </a:p>
        </p:txBody>
      </p:sp>
    </p:spTree>
    <p:extLst>
      <p:ext uri="{BB962C8B-B14F-4D97-AF65-F5344CB8AC3E}">
        <p14:creationId xmlns:p14="http://schemas.microsoft.com/office/powerpoint/2010/main" val="383070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Page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It’s a good practice to authenticate users before giving access to websites, mobile apps, computer applications to prevent unauthorized access to personal information. </a:t>
            </a:r>
          </a:p>
          <a:p>
            <a:pPr>
              <a:buFont typeface="Wingdings" panose="05000000000000000000" pitchFamily="2" charset="2"/>
              <a:buChar char="Ø"/>
            </a:pPr>
            <a:r>
              <a:rPr lang="en-US" dirty="0"/>
              <a:t> We have used form widget of flutter to create login page.</a:t>
            </a:r>
          </a:p>
          <a:p>
            <a:pPr>
              <a:buFont typeface="Wingdings" panose="05000000000000000000" pitchFamily="2" charset="2"/>
              <a:buChar char="Ø"/>
            </a:pPr>
            <a:r>
              <a:rPr lang="en-US" dirty="0"/>
              <a:t> We have used the </a:t>
            </a:r>
            <a:r>
              <a:rPr lang="en-US" dirty="0" err="1"/>
              <a:t>TextFormField</a:t>
            </a:r>
            <a:r>
              <a:rPr lang="en-US" dirty="0"/>
              <a:t> widget, for user input as username and password.</a:t>
            </a:r>
          </a:p>
          <a:p>
            <a:pPr>
              <a:buFont typeface="Wingdings" panose="05000000000000000000" pitchFamily="2" charset="2"/>
              <a:buChar char="Ø"/>
            </a:pPr>
            <a:r>
              <a:rPr lang="en-US" dirty="0"/>
              <a:t> Elevated Button widget, to show action</a:t>
            </a:r>
          </a:p>
          <a:p>
            <a:pPr lvl="1">
              <a:buFont typeface="Wingdings" panose="05000000000000000000" pitchFamily="2" charset="2"/>
              <a:buChar char="Ø"/>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87523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Widget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 The Form widget in Flutter is a fundamental widget for building forms. </a:t>
            </a:r>
          </a:p>
          <a:p>
            <a:pPr>
              <a:buFont typeface="Wingdings" panose="05000000000000000000" pitchFamily="2" charset="2"/>
              <a:buChar char="Ø"/>
            </a:pPr>
            <a:r>
              <a:rPr lang="en-US" dirty="0"/>
              <a:t> It provides a way to group multiple form fields, perform validation on those fields, and manage their state. </a:t>
            </a:r>
          </a:p>
          <a:p>
            <a:pPr>
              <a:buFont typeface="Wingdings" panose="05000000000000000000" pitchFamily="2" charset="2"/>
              <a:buChar char="Ø"/>
            </a:pPr>
            <a:r>
              <a:rPr lang="en-US" dirty="0"/>
              <a:t> Some Properties of Form Widget:</a:t>
            </a:r>
          </a:p>
          <a:p>
            <a:pPr lvl="1">
              <a:buFont typeface="Wingdings" panose="05000000000000000000" pitchFamily="2" charset="2"/>
              <a:buChar char="§"/>
            </a:pPr>
            <a:r>
              <a:rPr lang="en-US" dirty="0"/>
              <a:t>A </a:t>
            </a:r>
            <a:r>
              <a:rPr lang="en-US" dirty="0" err="1"/>
              <a:t>GlobalKey</a:t>
            </a:r>
            <a:r>
              <a:rPr lang="en-US" dirty="0"/>
              <a:t> that uniquely identifies the Form. You can use this key to interact with the form, such as validating, resetting, or saving its state</a:t>
            </a:r>
          </a:p>
          <a:p>
            <a:pPr lvl="1">
              <a:buFont typeface="Wingdings" panose="05000000000000000000" pitchFamily="2" charset="2"/>
              <a:buChar char="§"/>
            </a:pPr>
            <a:r>
              <a:rPr lang="en-US" b="0" i="0" dirty="0">
                <a:solidFill>
                  <a:srgbClr val="273239"/>
                </a:solidFill>
                <a:effectLst/>
              </a:rPr>
              <a:t>The child widget that contains the form fields. Typically, this is a Column, a list view, or another widget that allows you to arrange the form fields vertically</a:t>
            </a: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0481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D256F-8AF6-5AB3-9A08-F107A5E44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681A7-F230-AEAB-568B-64250ABE6CC1}"/>
              </a:ext>
            </a:extLst>
          </p:cNvPr>
          <p:cNvSpPr>
            <a:spLocks noGrp="1"/>
          </p:cNvSpPr>
          <p:nvPr>
            <p:ph type="title"/>
          </p:nvPr>
        </p:nvSpPr>
        <p:spPr/>
        <p:txBody>
          <a:bodyPr/>
          <a:lstStyle/>
          <a:p>
            <a:r>
              <a:rPr lang="en-US" dirty="0"/>
              <a:t>Form Widget (cont.)</a:t>
            </a:r>
          </a:p>
        </p:txBody>
      </p:sp>
      <p:sp>
        <p:nvSpPr>
          <p:cNvPr id="3" name="Content Placeholder 2">
            <a:extLst>
              <a:ext uri="{FF2B5EF4-FFF2-40B4-BE49-F238E27FC236}">
                <a16:creationId xmlns:a16="http://schemas.microsoft.com/office/drawing/2014/main" id="{9DB6CFC7-A851-F664-EF37-F44F23A07F13}"/>
              </a:ext>
            </a:extLst>
          </p:cNvPr>
          <p:cNvSpPr>
            <a:spLocks noGrp="1"/>
          </p:cNvSpPr>
          <p:nvPr>
            <p:ph idx="1"/>
          </p:nvPr>
        </p:nvSpPr>
        <p:spPr/>
        <p:txBody>
          <a:bodyPr>
            <a:normAutofit/>
          </a:bodyPr>
          <a:lstStyle/>
          <a:p>
            <a:pPr>
              <a:buFont typeface="Wingdings" panose="05000000000000000000" pitchFamily="2" charset="2"/>
              <a:buChar char="Ø"/>
            </a:pPr>
            <a:r>
              <a:rPr lang="en-US" dirty="0">
                <a:solidFill>
                  <a:srgbClr val="273239"/>
                </a:solidFill>
              </a:rPr>
              <a:t> Some Methods of Form Widget:</a:t>
            </a:r>
          </a:p>
          <a:p>
            <a:pPr lvl="1">
              <a:buFont typeface="Wingdings" panose="05000000000000000000" pitchFamily="2" charset="2"/>
              <a:buChar char="§"/>
            </a:pPr>
            <a:r>
              <a:rPr lang="en-US" b="1" dirty="0"/>
              <a:t>validate():</a:t>
            </a:r>
            <a:r>
              <a:rPr lang="en-US" dirty="0"/>
              <a:t>This method is used to trigger the validation of all the form fields within the Form. It returns true if all fields are valid; otherwise, false. You can use it to check the overall validity of the form before submitting it.</a:t>
            </a:r>
          </a:p>
          <a:p>
            <a:pPr lvl="1">
              <a:buFont typeface="Wingdings" panose="05000000000000000000" pitchFamily="2" charset="2"/>
              <a:buChar char="§"/>
            </a:pPr>
            <a:r>
              <a:rPr lang="en-US" b="1" dirty="0"/>
              <a:t>save(): </a:t>
            </a:r>
            <a:r>
              <a:rPr lang="en-US" dirty="0"/>
              <a:t>This method is used to save the current values of all form fields. It invokes the </a:t>
            </a:r>
            <a:r>
              <a:rPr lang="en-US" dirty="0" err="1"/>
              <a:t>onSaved</a:t>
            </a:r>
            <a:r>
              <a:rPr lang="en-US" dirty="0"/>
              <a:t> callback for each field. Typically, this method is called after validation succeeds.</a:t>
            </a:r>
          </a:p>
          <a:p>
            <a:pPr lvl="1">
              <a:buFont typeface="Wingdings" panose="05000000000000000000" pitchFamily="2" charset="2"/>
              <a:buChar char="§"/>
            </a:pPr>
            <a:r>
              <a:rPr lang="en-US" b="1" dirty="0"/>
              <a:t>reset():</a:t>
            </a:r>
            <a:r>
              <a:rPr lang="en-US" dirty="0"/>
              <a:t> Resets the form to its initial state, clearing any user-entered data.</a:t>
            </a:r>
          </a:p>
          <a:p>
            <a:pPr lvl="1">
              <a:buFont typeface="Wingdings" panose="05000000000000000000" pitchFamily="2" charset="2"/>
              <a:buChar char="§"/>
            </a:pPr>
            <a:r>
              <a:rPr lang="en-US" b="1" dirty="0" err="1"/>
              <a:t>currentState</a:t>
            </a:r>
            <a:r>
              <a:rPr lang="en-US" b="1" dirty="0"/>
              <a:t>:</a:t>
            </a:r>
            <a:r>
              <a:rPr lang="en-US" dirty="0"/>
              <a:t> A getter that returns the current </a:t>
            </a:r>
            <a:r>
              <a:rPr lang="en-US" dirty="0" err="1"/>
              <a:t>FormState</a:t>
            </a:r>
            <a:r>
              <a:rPr lang="en-US" dirty="0"/>
              <a:t> associated with the Form.</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418843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TextField Validation:</a:t>
            </a:r>
            <a:br>
              <a:rPr lang="en-US" dirty="0"/>
            </a:br>
            <a:r>
              <a:rPr lang="en-US" b="1" dirty="0"/>
              <a:t>Form widget GlobalKey&lt;FormState&gt;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key property of the form widget is used to assign a unique identifier to the forms.</a:t>
            </a:r>
          </a:p>
          <a:p>
            <a:pPr>
              <a:buFont typeface="Wingdings" panose="05000000000000000000" pitchFamily="2" charset="2"/>
              <a:buChar char="Ø"/>
            </a:pPr>
            <a:r>
              <a:rPr lang="en-US" dirty="0"/>
              <a:t> It is necessary to associate the form with a GlobalKey&lt;FormState&gt; so that we can access and manipulate the form’s including form validation and submission</a:t>
            </a:r>
          </a:p>
          <a:p>
            <a:endParaRPr lang="en-US" dirty="0"/>
          </a:p>
        </p:txBody>
      </p:sp>
    </p:spTree>
    <p:extLst>
      <p:ext uri="{BB962C8B-B14F-4D97-AF65-F5344CB8AC3E}">
        <p14:creationId xmlns:p14="http://schemas.microsoft.com/office/powerpoint/2010/main" val="23965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6956-CD63-2BE9-B581-6CAD1C10969C}"/>
              </a:ext>
            </a:extLst>
          </p:cNvPr>
          <p:cNvSpPr>
            <a:spLocks noGrp="1"/>
          </p:cNvSpPr>
          <p:nvPr>
            <p:ph type="title"/>
          </p:nvPr>
        </p:nvSpPr>
        <p:spPr/>
        <p:txBody>
          <a:bodyPr/>
          <a:lstStyle/>
          <a:p>
            <a:r>
              <a:rPr lang="en-US" b="1" i="0" dirty="0">
                <a:solidFill>
                  <a:srgbClr val="242424"/>
                </a:solidFill>
                <a:effectLst/>
                <a:latin typeface="source-serif-pro"/>
              </a:rPr>
              <a:t>What is State Management?</a:t>
            </a:r>
            <a:endParaRPr lang="en-US" dirty="0"/>
          </a:p>
        </p:txBody>
      </p:sp>
      <p:sp>
        <p:nvSpPr>
          <p:cNvPr id="3" name="Content Placeholder 2">
            <a:extLst>
              <a:ext uri="{FF2B5EF4-FFF2-40B4-BE49-F238E27FC236}">
                <a16:creationId xmlns:a16="http://schemas.microsoft.com/office/drawing/2014/main" id="{2D9F1A5A-BE71-8DB3-F93D-F390ABAD2D84}"/>
              </a:ext>
            </a:extLst>
          </p:cNvPr>
          <p:cNvSpPr>
            <a:spLocks noGrp="1"/>
          </p:cNvSpPr>
          <p:nvPr>
            <p:ph idx="1"/>
          </p:nvPr>
        </p:nvSpPr>
        <p:spPr/>
        <p:txBody>
          <a:bodyPr/>
          <a:lstStyle/>
          <a:p>
            <a:pPr>
              <a:buFont typeface="Wingdings" panose="05000000000000000000" pitchFamily="2" charset="2"/>
              <a:buChar char="Ø"/>
            </a:pPr>
            <a:r>
              <a:rPr lang="en-US" dirty="0"/>
              <a:t> </a:t>
            </a:r>
            <a:r>
              <a:rPr lang="en-US" b="0" i="0" dirty="0">
                <a:solidFill>
                  <a:srgbClr val="242424"/>
                </a:solidFill>
                <a:effectLst/>
                <a:latin typeface="source-serif-pro"/>
              </a:rPr>
              <a:t>State, in the context of a Flutter app, represents the information that can change over time and influences the appearance and behavior of the UI. </a:t>
            </a:r>
          </a:p>
          <a:p>
            <a:pPr>
              <a:buFont typeface="Wingdings" panose="05000000000000000000" pitchFamily="2" charset="2"/>
              <a:buChar char="Ø"/>
            </a:pPr>
            <a:r>
              <a:rPr lang="en-US" b="0" i="0" dirty="0">
                <a:solidFill>
                  <a:srgbClr val="242424"/>
                </a:solidFill>
                <a:effectLst/>
                <a:latin typeface="source-serif-pro"/>
              </a:rPr>
              <a:t> Examples of state in a Flutter app include user input, network data, device orientation, and more.</a:t>
            </a:r>
          </a:p>
          <a:p>
            <a:pPr>
              <a:buFont typeface="Wingdings" panose="05000000000000000000" pitchFamily="2" charset="2"/>
              <a:buChar char="Ø"/>
            </a:pPr>
            <a:r>
              <a:rPr lang="en-US" b="0" i="0" dirty="0">
                <a:solidFill>
                  <a:srgbClr val="242424"/>
                </a:solidFill>
                <a:effectLst/>
                <a:latin typeface="source-serif-pro"/>
              </a:rPr>
              <a:t> Effective state management involves handling and updating this data to keep the UI in sync with the application’s logic.</a:t>
            </a:r>
          </a:p>
          <a:p>
            <a:pPr>
              <a:buFont typeface="Wingdings" panose="05000000000000000000" pitchFamily="2" charset="2"/>
              <a:buChar char="Ø"/>
            </a:pPr>
            <a:r>
              <a:rPr lang="en-US" dirty="0">
                <a:solidFill>
                  <a:srgbClr val="242424"/>
                </a:solidFill>
                <a:latin typeface="source-serif-pro"/>
              </a:rPr>
              <a:t> </a:t>
            </a:r>
            <a:r>
              <a:rPr lang="en-US" b="0" i="0" dirty="0">
                <a:solidFill>
                  <a:srgbClr val="242424"/>
                </a:solidFill>
                <a:effectLst/>
                <a:latin typeface="source-serif-pro"/>
              </a:rPr>
              <a:t>In Flutter, the UI is typically divided into widgets, and state management revolves around how data is shared and updated between these widgets. </a:t>
            </a:r>
          </a:p>
          <a:p>
            <a:pPr>
              <a:buFont typeface="Wingdings" panose="05000000000000000000" pitchFamily="2" charset="2"/>
              <a:buChar char="Ø"/>
            </a:pPr>
            <a:r>
              <a:rPr lang="en-US" b="0" i="0" dirty="0">
                <a:solidFill>
                  <a:srgbClr val="242424"/>
                </a:solidFill>
                <a:effectLst/>
                <a:latin typeface="source-serif-pro"/>
              </a:rPr>
              <a:t> Good state management ensures that when a change occurs in one part of the app, it accurately reflects in the other relevant parts of the UI.</a:t>
            </a:r>
            <a:endParaRPr lang="en-US" dirty="0"/>
          </a:p>
        </p:txBody>
      </p:sp>
    </p:spTree>
    <p:extLst>
      <p:ext uri="{BB962C8B-B14F-4D97-AF65-F5344CB8AC3E}">
        <p14:creationId xmlns:p14="http://schemas.microsoft.com/office/powerpoint/2010/main" val="15355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9754-5624-9412-A6AE-E54DF519BCB1}"/>
              </a:ext>
            </a:extLst>
          </p:cNvPr>
          <p:cNvSpPr>
            <a:spLocks noGrp="1"/>
          </p:cNvSpPr>
          <p:nvPr>
            <p:ph type="title"/>
          </p:nvPr>
        </p:nvSpPr>
        <p:spPr/>
        <p:txBody>
          <a:bodyPr/>
          <a:lstStyle/>
          <a:p>
            <a:r>
              <a:rPr lang="en-US" dirty="0"/>
              <a:t>Understanding Local and Global State</a:t>
            </a:r>
          </a:p>
        </p:txBody>
      </p:sp>
      <p:sp>
        <p:nvSpPr>
          <p:cNvPr id="3" name="Content Placeholder 2">
            <a:extLst>
              <a:ext uri="{FF2B5EF4-FFF2-40B4-BE49-F238E27FC236}">
                <a16:creationId xmlns:a16="http://schemas.microsoft.com/office/drawing/2014/main" id="{8EA4D466-9E28-2860-2289-4E495AEC5BC2}"/>
              </a:ext>
            </a:extLst>
          </p:cNvPr>
          <p:cNvSpPr>
            <a:spLocks noGrp="1"/>
          </p:cNvSpPr>
          <p:nvPr>
            <p:ph idx="1"/>
          </p:nvPr>
        </p:nvSpPr>
        <p:spPr/>
        <p:txBody>
          <a:bodyPr/>
          <a:lstStyle/>
          <a:p>
            <a:pPr>
              <a:buFont typeface="Wingdings" panose="05000000000000000000" pitchFamily="2" charset="2"/>
              <a:buChar char="Ø"/>
            </a:pPr>
            <a:r>
              <a:rPr lang="en-US" dirty="0"/>
              <a:t> </a:t>
            </a:r>
            <a:r>
              <a:rPr lang="en-US" b="1" dirty="0"/>
              <a:t>Local State: </a:t>
            </a:r>
            <a:r>
              <a:rPr lang="en-US" dirty="0"/>
              <a:t>Local state is tied to a specific widget and is typically managed within that widget. It’s suitable for simple cases where the state doesn’t need to be shared across multiple widgets or screens. For example, if you’re building a counter that increments when a button is pressed, this state can be local.</a:t>
            </a:r>
          </a:p>
          <a:p>
            <a:pPr>
              <a:buFont typeface="Wingdings" panose="05000000000000000000" pitchFamily="2" charset="2"/>
              <a:buChar char="Ø"/>
            </a:pPr>
            <a:r>
              <a:rPr lang="en-US" dirty="0"/>
              <a:t> </a:t>
            </a:r>
            <a:r>
              <a:rPr lang="en-US" b="1" dirty="0"/>
              <a:t>Global State: </a:t>
            </a:r>
            <a:r>
              <a:rPr lang="en-US" dirty="0"/>
              <a:t>Global state, on the other hand, is state that needs to be accessible from multiple parts of the app. For example, if you have a shopping cart that needs to be accessed from various screens, you’ll need a way to manage that state globally.</a:t>
            </a:r>
          </a:p>
          <a:p>
            <a:pPr>
              <a:buFont typeface="Wingdings" panose="05000000000000000000" pitchFamily="2" charset="2"/>
              <a:buChar char="Ø"/>
            </a:pPr>
            <a:r>
              <a:rPr lang="en-US" dirty="0"/>
              <a:t> Managing global state can become complex, especially as your app grows. This is where tools like Provider come in handy, making it easier to share and manage state across the entire app.</a:t>
            </a:r>
          </a:p>
        </p:txBody>
      </p:sp>
    </p:spTree>
    <p:extLst>
      <p:ext uri="{BB962C8B-B14F-4D97-AF65-F5344CB8AC3E}">
        <p14:creationId xmlns:p14="http://schemas.microsoft.com/office/powerpoint/2010/main" val="297547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9C2A-CCA8-6BA9-22A0-791D36999B2C}"/>
              </a:ext>
            </a:extLst>
          </p:cNvPr>
          <p:cNvSpPr>
            <a:spLocks noGrp="1"/>
          </p:cNvSpPr>
          <p:nvPr>
            <p:ph type="title"/>
          </p:nvPr>
        </p:nvSpPr>
        <p:spPr>
          <a:xfrm>
            <a:off x="1022985" y="263527"/>
            <a:ext cx="10058400" cy="1450757"/>
          </a:xfrm>
        </p:spPr>
        <p:txBody>
          <a:bodyPr/>
          <a:lstStyle/>
          <a:p>
            <a:r>
              <a:rPr lang="en-US" b="1" i="0" dirty="0">
                <a:solidFill>
                  <a:srgbClr val="242424"/>
                </a:solidFill>
                <a:effectLst/>
                <a:latin typeface="source-serif-pro"/>
              </a:rPr>
              <a:t>Types of State Management in Flutter</a:t>
            </a:r>
            <a:endParaRPr lang="en-US" dirty="0"/>
          </a:p>
        </p:txBody>
      </p:sp>
      <p:sp>
        <p:nvSpPr>
          <p:cNvPr id="3" name="Content Placeholder 2">
            <a:extLst>
              <a:ext uri="{FF2B5EF4-FFF2-40B4-BE49-F238E27FC236}">
                <a16:creationId xmlns:a16="http://schemas.microsoft.com/office/drawing/2014/main" id="{B988054B-C9E7-6F55-FBF5-3C32B1591417}"/>
              </a:ext>
            </a:extLst>
          </p:cNvPr>
          <p:cNvSpPr>
            <a:spLocks noGrp="1"/>
          </p:cNvSpPr>
          <p:nvPr>
            <p:ph idx="1"/>
          </p:nvPr>
        </p:nvSpPr>
        <p:spPr/>
        <p:txBody>
          <a:bodyPr/>
          <a:lstStyle/>
          <a:p>
            <a:pPr>
              <a:buFont typeface="Wingdings" panose="05000000000000000000" pitchFamily="2" charset="2"/>
              <a:buChar char="Ø"/>
            </a:pPr>
            <a:r>
              <a:rPr lang="en-US" sz="2400" dirty="0"/>
              <a:t> Stateful Widgets</a:t>
            </a:r>
          </a:p>
          <a:p>
            <a:pPr>
              <a:buFont typeface="Wingdings" panose="05000000000000000000" pitchFamily="2" charset="2"/>
              <a:buChar char="Ø"/>
            </a:pPr>
            <a:r>
              <a:rPr lang="en-US" sz="2400" dirty="0"/>
              <a:t> Provider</a:t>
            </a:r>
          </a:p>
          <a:p>
            <a:pPr>
              <a:buFont typeface="Wingdings" panose="05000000000000000000" pitchFamily="2" charset="2"/>
              <a:buChar char="Ø"/>
            </a:pPr>
            <a:r>
              <a:rPr lang="en-US" sz="2400" dirty="0"/>
              <a:t> </a:t>
            </a:r>
            <a:r>
              <a:rPr lang="en-US" sz="2400" dirty="0" err="1"/>
              <a:t>GetX</a:t>
            </a:r>
            <a:endParaRPr lang="en-US" sz="2400" dirty="0"/>
          </a:p>
          <a:p>
            <a:pPr>
              <a:buFont typeface="Wingdings" panose="05000000000000000000" pitchFamily="2" charset="2"/>
              <a:buChar char="Ø"/>
            </a:pPr>
            <a:r>
              <a:rPr lang="en-US" sz="2400" dirty="0"/>
              <a:t> Bloc</a:t>
            </a:r>
          </a:p>
          <a:p>
            <a:pPr marL="0" indent="0">
              <a:buNone/>
            </a:pPr>
            <a:endParaRPr lang="en-US" dirty="0"/>
          </a:p>
        </p:txBody>
      </p:sp>
    </p:spTree>
    <p:extLst>
      <p:ext uri="{BB962C8B-B14F-4D97-AF65-F5344CB8AC3E}">
        <p14:creationId xmlns:p14="http://schemas.microsoft.com/office/powerpoint/2010/main" val="197423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C0CB-E9F6-A5DA-75FA-83D9D04ECEC7}"/>
              </a:ext>
            </a:extLst>
          </p:cNvPr>
          <p:cNvSpPr>
            <a:spLocks noGrp="1"/>
          </p:cNvSpPr>
          <p:nvPr>
            <p:ph type="title"/>
          </p:nvPr>
        </p:nvSpPr>
        <p:spPr/>
        <p:txBody>
          <a:bodyPr/>
          <a:lstStyle/>
          <a:p>
            <a:r>
              <a:rPr lang="en-US" dirty="0"/>
              <a:t>Stateful Widgets</a:t>
            </a:r>
          </a:p>
        </p:txBody>
      </p:sp>
      <p:sp>
        <p:nvSpPr>
          <p:cNvPr id="3" name="Content Placeholder 2">
            <a:extLst>
              <a:ext uri="{FF2B5EF4-FFF2-40B4-BE49-F238E27FC236}">
                <a16:creationId xmlns:a16="http://schemas.microsoft.com/office/drawing/2014/main" id="{0B11706E-3EB3-0653-017F-E394968DE586}"/>
              </a:ext>
            </a:extLst>
          </p:cNvPr>
          <p:cNvSpPr>
            <a:spLocks noGrp="1"/>
          </p:cNvSpPr>
          <p:nvPr>
            <p:ph idx="1"/>
          </p:nvPr>
        </p:nvSpPr>
        <p:spPr/>
        <p:txBody>
          <a:bodyPr>
            <a:normAutofit/>
          </a:bodyPr>
          <a:lstStyle/>
          <a:p>
            <a:pPr>
              <a:buFont typeface="Wingdings" panose="05000000000000000000" pitchFamily="2" charset="2"/>
              <a:buChar char="Ø"/>
            </a:pPr>
            <a:r>
              <a:rPr lang="en-US" dirty="0"/>
              <a:t> </a:t>
            </a:r>
            <a:r>
              <a:rPr lang="en-US" b="0" i="0" dirty="0">
                <a:solidFill>
                  <a:srgbClr val="242424"/>
                </a:solidFill>
                <a:effectLst/>
                <a:latin typeface="source-serif-pro"/>
              </a:rPr>
              <a:t>Stateful Widgets are Flutter’s built-in mechanism for handling state. They consist of two classes: `StatefulWidget` and `State`. </a:t>
            </a:r>
          </a:p>
          <a:p>
            <a:pPr>
              <a:buFont typeface="Wingdings" panose="05000000000000000000" pitchFamily="2" charset="2"/>
              <a:buChar char="Ø"/>
            </a:pPr>
            <a:r>
              <a:rPr lang="en-US" b="0" i="0" dirty="0">
                <a:solidFill>
                  <a:srgbClr val="242424"/>
                </a:solidFill>
                <a:effectLst/>
                <a:latin typeface="source-serif-pro"/>
              </a:rPr>
              <a:t> The `StatefulWidget` represents the immutable part of the widget, while the `State` object holds the mutable state data. </a:t>
            </a:r>
          </a:p>
          <a:p>
            <a:pPr>
              <a:buFont typeface="Wingdings" panose="05000000000000000000" pitchFamily="2" charset="2"/>
              <a:buChar char="Ø"/>
            </a:pPr>
            <a:r>
              <a:rPr lang="en-US" dirty="0">
                <a:solidFill>
                  <a:srgbClr val="242424"/>
                </a:solidFill>
                <a:latin typeface="source-serif-pro"/>
              </a:rPr>
              <a:t> </a:t>
            </a:r>
            <a:r>
              <a:rPr lang="en-US" b="0" i="0" dirty="0">
                <a:solidFill>
                  <a:srgbClr val="242424"/>
                </a:solidFill>
                <a:effectLst/>
                <a:latin typeface="source-serif-pro"/>
              </a:rPr>
              <a:t>When the state data changes, calling `</a:t>
            </a:r>
            <a:r>
              <a:rPr lang="en-US" b="0" i="0" dirty="0" err="1">
                <a:solidFill>
                  <a:srgbClr val="242424"/>
                </a:solidFill>
                <a:effectLst/>
                <a:latin typeface="source-serif-pro"/>
              </a:rPr>
              <a:t>setState</a:t>
            </a:r>
            <a:r>
              <a:rPr lang="en-US" b="0" i="0" dirty="0">
                <a:solidFill>
                  <a:srgbClr val="242424"/>
                </a:solidFill>
                <a:effectLst/>
                <a:latin typeface="source-serif-pro"/>
              </a:rPr>
              <a:t>()` triggers a rebuild of the widget, updating the UI.</a:t>
            </a:r>
            <a:endParaRPr lang="en-US" dirty="0"/>
          </a:p>
        </p:txBody>
      </p:sp>
    </p:spTree>
    <p:extLst>
      <p:ext uri="{BB962C8B-B14F-4D97-AF65-F5344CB8AC3E}">
        <p14:creationId xmlns:p14="http://schemas.microsoft.com/office/powerpoint/2010/main" val="41915222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424</TotalTime>
  <Words>955</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source-serif-pro</vt:lpstr>
      <vt:lpstr>Wingdings</vt:lpstr>
      <vt:lpstr>Retrospect</vt:lpstr>
      <vt:lpstr>Lecture 7</vt:lpstr>
      <vt:lpstr>Login Page</vt:lpstr>
      <vt:lpstr>Form Widget</vt:lpstr>
      <vt:lpstr>Form Widget (cont.)</vt:lpstr>
      <vt:lpstr>TextField Validation: Form widget GlobalKey&lt;FormState&gt;</vt:lpstr>
      <vt:lpstr>What is State Management?</vt:lpstr>
      <vt:lpstr>Understanding Local and Global State</vt:lpstr>
      <vt:lpstr>Types of State Management in Flutter</vt:lpstr>
      <vt:lpstr>Stateful Widgets</vt:lpstr>
      <vt:lpstr>Provider</vt:lpstr>
      <vt:lpstr>Bloc Pattern</vt:lpstr>
      <vt:lpstr>GetX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Sidra Khatoon</dc:creator>
  <cp:lastModifiedBy>Sidra Khatoon</cp:lastModifiedBy>
  <cp:revision>20</cp:revision>
  <cp:lastPrinted>2024-10-29T03:50:36Z</cp:lastPrinted>
  <dcterms:created xsi:type="dcterms:W3CDTF">2024-10-25T08:07:55Z</dcterms:created>
  <dcterms:modified xsi:type="dcterms:W3CDTF">2025-05-05T19:45:20Z</dcterms:modified>
</cp:coreProperties>
</file>