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9AE87FC-A942-4A20-84F2-D648173B9C9F}" type="datetimeFigureOut">
              <a:rPr lang="en-US" smtClean="0"/>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50914E-FA92-426B-B01A-6086E87B849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2587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9AE87FC-A942-4A20-84F2-D648173B9C9F}" type="datetimeFigureOut">
              <a:rPr lang="en-US" smtClean="0"/>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50914E-FA92-426B-B01A-6086E87B8497}" type="slidenum">
              <a:rPr lang="en-US" smtClean="0"/>
              <a:t>‹#›</a:t>
            </a:fld>
            <a:endParaRPr lang="en-US"/>
          </a:p>
        </p:txBody>
      </p:sp>
    </p:spTree>
    <p:extLst>
      <p:ext uri="{BB962C8B-B14F-4D97-AF65-F5344CB8AC3E}">
        <p14:creationId xmlns:p14="http://schemas.microsoft.com/office/powerpoint/2010/main" val="2592270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9AE87FC-A942-4A20-84F2-D648173B9C9F}" type="datetimeFigureOut">
              <a:rPr lang="en-US" smtClean="0"/>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50914E-FA92-426B-B01A-6086E87B8497}" type="slidenum">
              <a:rPr lang="en-US" smtClean="0"/>
              <a:t>‹#›</a:t>
            </a:fld>
            <a:endParaRPr lang="en-US"/>
          </a:p>
        </p:txBody>
      </p:sp>
    </p:spTree>
    <p:extLst>
      <p:ext uri="{BB962C8B-B14F-4D97-AF65-F5344CB8AC3E}">
        <p14:creationId xmlns:p14="http://schemas.microsoft.com/office/powerpoint/2010/main" val="396736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9AE87FC-A942-4A20-84F2-D648173B9C9F}" type="datetimeFigureOut">
              <a:rPr lang="en-US" smtClean="0"/>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50914E-FA92-426B-B01A-6086E87B8497}" type="slidenum">
              <a:rPr lang="en-US" smtClean="0"/>
              <a:t>‹#›</a:t>
            </a:fld>
            <a:endParaRPr lang="en-US"/>
          </a:p>
        </p:txBody>
      </p:sp>
    </p:spTree>
    <p:extLst>
      <p:ext uri="{BB962C8B-B14F-4D97-AF65-F5344CB8AC3E}">
        <p14:creationId xmlns:p14="http://schemas.microsoft.com/office/powerpoint/2010/main" val="1373754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9AE87FC-A942-4A20-84F2-D648173B9C9F}" type="datetimeFigureOut">
              <a:rPr lang="en-US" smtClean="0"/>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50914E-FA92-426B-B01A-6086E87B849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6789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9AE87FC-A942-4A20-84F2-D648173B9C9F}" type="datetimeFigureOut">
              <a:rPr lang="en-US" smtClean="0"/>
              <a:t>5/20/2025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50914E-FA92-426B-B01A-6086E87B8497}" type="slidenum">
              <a:rPr lang="en-US" smtClean="0"/>
              <a:t>‹#›</a:t>
            </a:fld>
            <a:endParaRPr lang="en-US"/>
          </a:p>
        </p:txBody>
      </p:sp>
    </p:spTree>
    <p:extLst>
      <p:ext uri="{BB962C8B-B14F-4D97-AF65-F5344CB8AC3E}">
        <p14:creationId xmlns:p14="http://schemas.microsoft.com/office/powerpoint/2010/main" val="723118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9AE87FC-A942-4A20-84F2-D648173B9C9F}" type="datetimeFigureOut">
              <a:rPr lang="en-US" smtClean="0"/>
              <a:t>5/20/2025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50914E-FA92-426B-B01A-6086E87B8497}" type="slidenum">
              <a:rPr lang="en-US" smtClean="0"/>
              <a:t>‹#›</a:t>
            </a:fld>
            <a:endParaRPr lang="en-US"/>
          </a:p>
        </p:txBody>
      </p:sp>
    </p:spTree>
    <p:extLst>
      <p:ext uri="{BB962C8B-B14F-4D97-AF65-F5344CB8AC3E}">
        <p14:creationId xmlns:p14="http://schemas.microsoft.com/office/powerpoint/2010/main" val="1914578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9AE87FC-A942-4A20-84F2-D648173B9C9F}" type="datetimeFigureOut">
              <a:rPr lang="en-US" smtClean="0"/>
              <a:t>5/20/2025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50914E-FA92-426B-B01A-6086E87B8497}" type="slidenum">
              <a:rPr lang="en-US" smtClean="0"/>
              <a:t>‹#›</a:t>
            </a:fld>
            <a:endParaRPr lang="en-US"/>
          </a:p>
        </p:txBody>
      </p:sp>
    </p:spTree>
    <p:extLst>
      <p:ext uri="{BB962C8B-B14F-4D97-AF65-F5344CB8AC3E}">
        <p14:creationId xmlns:p14="http://schemas.microsoft.com/office/powerpoint/2010/main" val="3651188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9AE87FC-A942-4A20-84F2-D648173B9C9F}" type="datetimeFigureOut">
              <a:rPr lang="en-US" smtClean="0"/>
              <a:t>5/20/2025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250914E-FA92-426B-B01A-6086E87B8497}" type="slidenum">
              <a:rPr lang="en-US" smtClean="0"/>
              <a:t>‹#›</a:t>
            </a:fld>
            <a:endParaRPr lang="en-US"/>
          </a:p>
        </p:txBody>
      </p:sp>
    </p:spTree>
    <p:extLst>
      <p:ext uri="{BB962C8B-B14F-4D97-AF65-F5344CB8AC3E}">
        <p14:creationId xmlns:p14="http://schemas.microsoft.com/office/powerpoint/2010/main" val="176910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9AE87FC-A942-4A20-84F2-D648173B9C9F}" type="datetimeFigureOut">
              <a:rPr lang="en-US" smtClean="0"/>
              <a:t>5/20/2025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250914E-FA92-426B-B01A-6086E87B8497}" type="slidenum">
              <a:rPr lang="en-US" smtClean="0"/>
              <a:t>‹#›</a:t>
            </a:fld>
            <a:endParaRPr lang="en-US"/>
          </a:p>
        </p:txBody>
      </p:sp>
    </p:spTree>
    <p:extLst>
      <p:ext uri="{BB962C8B-B14F-4D97-AF65-F5344CB8AC3E}">
        <p14:creationId xmlns:p14="http://schemas.microsoft.com/office/powerpoint/2010/main" val="612747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9AE87FC-A942-4A20-84F2-D648173B9C9F}" type="datetimeFigureOut">
              <a:rPr lang="en-US" smtClean="0"/>
              <a:t>5/20/2025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50914E-FA92-426B-B01A-6086E87B8497}" type="slidenum">
              <a:rPr lang="en-US" smtClean="0"/>
              <a:t>‹#›</a:t>
            </a:fld>
            <a:endParaRPr lang="en-US"/>
          </a:p>
        </p:txBody>
      </p:sp>
    </p:spTree>
    <p:extLst>
      <p:ext uri="{BB962C8B-B14F-4D97-AF65-F5344CB8AC3E}">
        <p14:creationId xmlns:p14="http://schemas.microsoft.com/office/powerpoint/2010/main" val="2687804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9AE87FC-A942-4A20-84F2-D648173B9C9F}" type="datetimeFigureOut">
              <a:rPr lang="en-US" smtClean="0"/>
              <a:t>5/20/2025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250914E-FA92-426B-B01A-6086E87B8497}"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90311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ocs.flutter.dev/cookbook/persistence/sqlit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Lecture 9</a:t>
            </a:r>
            <a:endParaRPr lang="en-US" dirty="0"/>
          </a:p>
        </p:txBody>
      </p:sp>
      <p:sp>
        <p:nvSpPr>
          <p:cNvPr id="3" name="Subtitle 2"/>
          <p:cNvSpPr>
            <a:spLocks noGrp="1"/>
          </p:cNvSpPr>
          <p:nvPr>
            <p:ph type="subTitle" idx="1"/>
          </p:nvPr>
        </p:nvSpPr>
        <p:spPr/>
        <p:txBody>
          <a:bodyPr/>
          <a:lstStyle/>
          <a:p>
            <a:r>
              <a:rPr lang="en-US" dirty="0" smtClean="0"/>
              <a:t>Sidra Khatoon</a:t>
            </a:r>
            <a:endParaRPr lang="en-US" dirty="0"/>
          </a:p>
        </p:txBody>
      </p:sp>
    </p:spTree>
    <p:extLst>
      <p:ext uri="{BB962C8B-B14F-4D97-AF65-F5344CB8AC3E}">
        <p14:creationId xmlns:p14="http://schemas.microsoft.com/office/powerpoint/2010/main" val="2524925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SQLite: Benefits in a Flutter Setting</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dirty="0" smtClean="0"/>
              <a:t> SQLite </a:t>
            </a:r>
            <a:r>
              <a:rPr lang="en-US" dirty="0"/>
              <a:t>brings plenty of benefits to a Flutter application</a:t>
            </a:r>
            <a:r>
              <a:rPr lang="en-US" dirty="0" smtClean="0"/>
              <a:t>:</a:t>
            </a:r>
            <a:endParaRPr lang="en-US" dirty="0"/>
          </a:p>
          <a:p>
            <a:pPr lvl="1">
              <a:buFont typeface="Courier New" panose="02070309020205020404" pitchFamily="49" charset="0"/>
              <a:buChar char="o"/>
            </a:pPr>
            <a:r>
              <a:rPr lang="en-US" dirty="0" err="1"/>
              <a:t>Serverless</a:t>
            </a:r>
            <a:r>
              <a:rPr lang="en-US" dirty="0"/>
              <a:t> and Zero-configuration: SQLite doesn't require a separate server process or system to operate, and it doesn't require setup either. The simplicity of "connect-and-use" saves both time and resources.</a:t>
            </a:r>
          </a:p>
          <a:p>
            <a:pPr lvl="1">
              <a:buFont typeface="Courier New" panose="02070309020205020404" pitchFamily="49" charset="0"/>
              <a:buChar char="o"/>
            </a:pPr>
            <a:r>
              <a:rPr lang="en-US" dirty="0"/>
              <a:t>Cross-platform compatibility: SQLite engine consists of a library with some C programming files. This makes it compatible with any platform that can work with C, including Flutter.</a:t>
            </a:r>
          </a:p>
          <a:p>
            <a:pPr lvl="1">
              <a:buFont typeface="Courier New" panose="02070309020205020404" pitchFamily="49" charset="0"/>
              <a:buChar char="o"/>
            </a:pPr>
            <a:r>
              <a:rPr lang="en-US" dirty="0"/>
              <a:t>ACID Compliant: SQLite is fully ACID-compliant, which means it guarantees the Atomicity, Consistency, Isolation, and Durability of the data. This ensures that your database transactions are processed reliably.</a:t>
            </a:r>
          </a:p>
          <a:p>
            <a:pPr lvl="1">
              <a:buFont typeface="Courier New" panose="02070309020205020404" pitchFamily="49" charset="0"/>
              <a:buChar char="o"/>
            </a:pPr>
            <a:r>
              <a:rPr lang="en-US" dirty="0"/>
              <a:t>Suitable for Offline Apps: SQLite works exceptionally well for applications that need to function offline because it can store data locally</a:t>
            </a:r>
            <a:r>
              <a:rPr lang="en-US" dirty="0" smtClean="0"/>
              <a:t>.</a:t>
            </a:r>
          </a:p>
          <a:p>
            <a:pPr>
              <a:buFont typeface="Wingdings" panose="05000000000000000000" pitchFamily="2" charset="2"/>
              <a:buChar char="§"/>
            </a:pPr>
            <a:r>
              <a:rPr lang="en-US" dirty="0" smtClean="0"/>
              <a:t> In </a:t>
            </a:r>
            <a:r>
              <a:rPr lang="en-US" dirty="0"/>
              <a:t>the context of Flutter, SQLite is a great choice, especially when dealing with a complex or large amount of data. With the help of the </a:t>
            </a:r>
            <a:r>
              <a:rPr lang="en-US" dirty="0" err="1"/>
              <a:t>sqflite</a:t>
            </a:r>
            <a:r>
              <a:rPr lang="en-US" dirty="0"/>
              <a:t> plugin, Flutter SQLite operations become relatively straightforward and effective.</a:t>
            </a:r>
          </a:p>
        </p:txBody>
      </p:sp>
    </p:spTree>
    <p:extLst>
      <p:ext uri="{BB962C8B-B14F-4D97-AF65-F5344CB8AC3E}">
        <p14:creationId xmlns:p14="http://schemas.microsoft.com/office/powerpoint/2010/main" val="2284675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SQLite Integration in Flutter</a:t>
            </a:r>
          </a:p>
        </p:txBody>
      </p:sp>
      <p:sp>
        <p:nvSpPr>
          <p:cNvPr id="3" name="Content Placeholder 2"/>
          <p:cNvSpPr>
            <a:spLocks noGrp="1"/>
          </p:cNvSpPr>
          <p:nvPr>
            <p:ph idx="1"/>
          </p:nvPr>
        </p:nvSpPr>
        <p:spPr/>
        <p:txBody>
          <a:bodyPr/>
          <a:lstStyle/>
          <a:p>
            <a:r>
              <a:rPr lang="en-US" b="1" dirty="0" smtClean="0"/>
              <a:t>Guide: Installation of SQLite in Flutter</a:t>
            </a:r>
          </a:p>
          <a:p>
            <a:r>
              <a:rPr lang="en-US" dirty="0" smtClean="0"/>
              <a:t>To integrate SQLite into a Flutter application, we'll use the </a:t>
            </a:r>
            <a:r>
              <a:rPr lang="en-US" dirty="0" err="1" smtClean="0"/>
              <a:t>sqflite</a:t>
            </a:r>
            <a:r>
              <a:rPr lang="en-US" dirty="0" smtClean="0"/>
              <a:t> plugin. Below are the steps to install the plugin:</a:t>
            </a:r>
          </a:p>
          <a:p>
            <a:r>
              <a:rPr lang="en-US" dirty="0" smtClean="0"/>
              <a:t>Adding Package: Add the </a:t>
            </a:r>
            <a:r>
              <a:rPr lang="en-US" dirty="0" err="1" smtClean="0"/>
              <a:t>sqflite</a:t>
            </a:r>
            <a:r>
              <a:rPr lang="en-US" dirty="0" smtClean="0"/>
              <a:t> package in your pubspec.yaml file under dependencies:</a:t>
            </a:r>
          </a:p>
          <a:p>
            <a:endParaRPr lang="en-US" dirty="0"/>
          </a:p>
          <a:p>
            <a:endParaRPr lang="en-US" dirty="0" smtClean="0"/>
          </a:p>
          <a:p>
            <a:r>
              <a:rPr lang="en-US" dirty="0"/>
              <a:t>Installing Package: Open the terminal in your IDE or command prompt and navigate to your project directory, where pubspec.yaml is located. Run the command flutter pub get to retrieve the packages</a:t>
            </a:r>
            <a:r>
              <a:rPr lang="en-US" dirty="0" smtClean="0"/>
              <a:t>.</a:t>
            </a:r>
          </a:p>
          <a:p>
            <a:endParaRPr lang="en-US" b="1" dirty="0"/>
          </a:p>
          <a:p>
            <a:endParaRPr lang="en-US" b="1" dirty="0"/>
          </a:p>
        </p:txBody>
      </p:sp>
      <p:pic>
        <p:nvPicPr>
          <p:cNvPr id="5" name="Picture 4"/>
          <p:cNvPicPr>
            <a:picLocks noChangeAspect="1"/>
          </p:cNvPicPr>
          <p:nvPr/>
        </p:nvPicPr>
        <p:blipFill>
          <a:blip r:embed="rId2"/>
          <a:stretch>
            <a:fillRect/>
          </a:stretch>
        </p:blipFill>
        <p:spPr>
          <a:xfrm>
            <a:off x="4146232" y="3457308"/>
            <a:ext cx="2486372" cy="800212"/>
          </a:xfrm>
          <a:prstGeom prst="rect">
            <a:avLst/>
          </a:prstGeom>
        </p:spPr>
      </p:pic>
      <p:pic>
        <p:nvPicPr>
          <p:cNvPr id="6" name="Picture 5"/>
          <p:cNvPicPr>
            <a:picLocks noChangeAspect="1"/>
          </p:cNvPicPr>
          <p:nvPr/>
        </p:nvPicPr>
        <p:blipFill>
          <a:blip r:embed="rId3"/>
          <a:stretch>
            <a:fillRect/>
          </a:stretch>
        </p:blipFill>
        <p:spPr>
          <a:xfrm>
            <a:off x="4107439" y="5272856"/>
            <a:ext cx="2314898" cy="647790"/>
          </a:xfrm>
          <a:prstGeom prst="rect">
            <a:avLst/>
          </a:prstGeom>
        </p:spPr>
      </p:pic>
    </p:spTree>
    <p:extLst>
      <p:ext uri="{BB962C8B-B14F-4D97-AF65-F5344CB8AC3E}">
        <p14:creationId xmlns:p14="http://schemas.microsoft.com/office/powerpoint/2010/main" val="2519544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SQLite Integration in Flutter</a:t>
            </a:r>
          </a:p>
        </p:txBody>
      </p:sp>
      <p:sp>
        <p:nvSpPr>
          <p:cNvPr id="3" name="Content Placeholder 2"/>
          <p:cNvSpPr>
            <a:spLocks noGrp="1"/>
          </p:cNvSpPr>
          <p:nvPr>
            <p:ph idx="1"/>
          </p:nvPr>
        </p:nvSpPr>
        <p:spPr/>
        <p:txBody>
          <a:bodyPr>
            <a:normAutofit/>
          </a:bodyPr>
          <a:lstStyle/>
          <a:p>
            <a:pPr marL="0" indent="0">
              <a:buNone/>
            </a:pPr>
            <a:r>
              <a:rPr lang="en-US" b="1" dirty="0"/>
              <a:t>Flutter SQLite CRUD Operations: A Step-by-Step </a:t>
            </a:r>
            <a:r>
              <a:rPr lang="en-US" b="1" dirty="0" smtClean="0"/>
              <a:t>Guide</a:t>
            </a:r>
            <a:endParaRPr lang="en-US" b="1" dirty="0"/>
          </a:p>
          <a:p>
            <a:pPr>
              <a:buFont typeface="Wingdings" panose="05000000000000000000" pitchFamily="2" charset="2"/>
              <a:buChar char="§"/>
            </a:pPr>
            <a:r>
              <a:rPr lang="en-US" dirty="0" smtClean="0"/>
              <a:t> With </a:t>
            </a:r>
            <a:r>
              <a:rPr lang="en-US" dirty="0"/>
              <a:t>the </a:t>
            </a:r>
            <a:r>
              <a:rPr lang="en-US" dirty="0" err="1"/>
              <a:t>sqflite</a:t>
            </a:r>
            <a:r>
              <a:rPr lang="en-US" dirty="0"/>
              <a:t> package installed, executing various CRUD operations in the SQLite database becomes simplified. Here’s a brief overview of how to perform these operations</a:t>
            </a:r>
            <a:r>
              <a:rPr lang="en-US" dirty="0" smtClean="0"/>
              <a:t>:</a:t>
            </a:r>
          </a:p>
          <a:p>
            <a:r>
              <a:rPr lang="en-US" dirty="0"/>
              <a:t>Step 1: Importing Package: Import the </a:t>
            </a:r>
            <a:r>
              <a:rPr lang="en-US" dirty="0" err="1"/>
              <a:t>sqflite</a:t>
            </a:r>
            <a:r>
              <a:rPr lang="en-US" dirty="0"/>
              <a:t> package inside your Flutter Dart file</a:t>
            </a:r>
            <a:r>
              <a:rPr lang="en-US" dirty="0" smtClean="0"/>
              <a:t>.</a:t>
            </a:r>
          </a:p>
          <a:p>
            <a:endParaRPr lang="en-US" dirty="0" smtClean="0"/>
          </a:p>
          <a:p>
            <a:r>
              <a:rPr lang="en-US" dirty="0"/>
              <a:t>Step 2: Opening Database: Use the </a:t>
            </a:r>
            <a:r>
              <a:rPr lang="en-US" dirty="0" err="1"/>
              <a:t>openDatabase</a:t>
            </a:r>
            <a:r>
              <a:rPr lang="en-US" dirty="0"/>
              <a:t> method to open a connection to the database</a:t>
            </a:r>
            <a:r>
              <a:rPr lang="en-US" dirty="0" smtClean="0"/>
              <a:t>.</a:t>
            </a:r>
          </a:p>
          <a:p>
            <a:endParaRPr lang="en-US" dirty="0" smtClean="0"/>
          </a:p>
        </p:txBody>
      </p:sp>
      <p:pic>
        <p:nvPicPr>
          <p:cNvPr id="4" name="Picture 3"/>
          <p:cNvPicPr>
            <a:picLocks noChangeAspect="1"/>
          </p:cNvPicPr>
          <p:nvPr/>
        </p:nvPicPr>
        <p:blipFill>
          <a:blip r:embed="rId2"/>
          <a:stretch>
            <a:fillRect/>
          </a:stretch>
        </p:blipFill>
        <p:spPr>
          <a:xfrm>
            <a:off x="3630941" y="3406446"/>
            <a:ext cx="3572374" cy="571580"/>
          </a:xfrm>
          <a:prstGeom prst="rect">
            <a:avLst/>
          </a:prstGeom>
        </p:spPr>
      </p:pic>
      <p:pic>
        <p:nvPicPr>
          <p:cNvPr id="7" name="Picture 6"/>
          <p:cNvPicPr>
            <a:picLocks noChangeAspect="1"/>
          </p:cNvPicPr>
          <p:nvPr/>
        </p:nvPicPr>
        <p:blipFill>
          <a:blip r:embed="rId3"/>
          <a:stretch>
            <a:fillRect/>
          </a:stretch>
        </p:blipFill>
        <p:spPr>
          <a:xfrm>
            <a:off x="3211782" y="4652768"/>
            <a:ext cx="4410691" cy="1038370"/>
          </a:xfrm>
          <a:prstGeom prst="rect">
            <a:avLst/>
          </a:prstGeom>
        </p:spPr>
      </p:pic>
    </p:spTree>
    <p:extLst>
      <p:ext uri="{BB962C8B-B14F-4D97-AF65-F5344CB8AC3E}">
        <p14:creationId xmlns:p14="http://schemas.microsoft.com/office/powerpoint/2010/main" val="79586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SQLite Integration in Flutter</a:t>
            </a:r>
          </a:p>
        </p:txBody>
      </p:sp>
      <p:sp>
        <p:nvSpPr>
          <p:cNvPr id="3" name="Content Placeholder 2"/>
          <p:cNvSpPr>
            <a:spLocks noGrp="1"/>
          </p:cNvSpPr>
          <p:nvPr>
            <p:ph idx="1"/>
          </p:nvPr>
        </p:nvSpPr>
        <p:spPr/>
        <p:txBody>
          <a:bodyPr>
            <a:normAutofit/>
          </a:bodyPr>
          <a:lstStyle/>
          <a:p>
            <a:r>
              <a:rPr lang="en-US" dirty="0" smtClean="0"/>
              <a:t>Step </a:t>
            </a:r>
            <a:r>
              <a:rPr lang="en-US" dirty="0"/>
              <a:t>3: Creating Table: To create a table in your SQLite database, use the execute method after opening the </a:t>
            </a:r>
            <a:r>
              <a:rPr lang="en-US" dirty="0" smtClean="0"/>
              <a:t>database</a:t>
            </a:r>
          </a:p>
          <a:p>
            <a:endParaRPr lang="en-US" dirty="0"/>
          </a:p>
          <a:p>
            <a:pPr marL="0" indent="0">
              <a:buNone/>
            </a:pPr>
            <a:endParaRPr lang="en-US" dirty="0" smtClean="0"/>
          </a:p>
          <a:p>
            <a:pPr>
              <a:buFont typeface="Wingdings" panose="05000000000000000000" pitchFamily="2" charset="2"/>
              <a:buChar char="§"/>
            </a:pPr>
            <a:endParaRPr lang="en-US" dirty="0"/>
          </a:p>
          <a:p>
            <a:pPr>
              <a:buFont typeface="Wingdings" panose="05000000000000000000" pitchFamily="2" charset="2"/>
              <a:buChar char="§"/>
            </a:pPr>
            <a:endParaRPr lang="en-US" dirty="0" smtClean="0"/>
          </a:p>
          <a:p>
            <a:pPr>
              <a:buFont typeface="Wingdings" panose="05000000000000000000" pitchFamily="2" charset="2"/>
              <a:buChar char="§"/>
            </a:pPr>
            <a:r>
              <a:rPr lang="en-US" dirty="0" smtClean="0"/>
              <a:t> The </a:t>
            </a:r>
            <a:r>
              <a:rPr lang="en-US" dirty="0"/>
              <a:t>applicability of SQLite in Flutter local databases can streamline your app data handling process, improving performance and resulting in a more responsive user interface.</a:t>
            </a:r>
          </a:p>
        </p:txBody>
      </p:sp>
      <p:pic>
        <p:nvPicPr>
          <p:cNvPr id="4" name="Picture 3"/>
          <p:cNvPicPr>
            <a:picLocks noChangeAspect="1"/>
          </p:cNvPicPr>
          <p:nvPr/>
        </p:nvPicPr>
        <p:blipFill>
          <a:blip r:embed="rId2"/>
          <a:stretch>
            <a:fillRect/>
          </a:stretch>
        </p:blipFill>
        <p:spPr>
          <a:xfrm>
            <a:off x="2916423" y="2486350"/>
            <a:ext cx="5611008" cy="1552792"/>
          </a:xfrm>
          <a:prstGeom prst="rect">
            <a:avLst/>
          </a:prstGeom>
        </p:spPr>
      </p:pic>
    </p:spTree>
    <p:extLst>
      <p:ext uri="{BB962C8B-B14F-4D97-AF65-F5344CB8AC3E}">
        <p14:creationId xmlns:p14="http://schemas.microsoft.com/office/powerpoint/2010/main" val="274663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SQFlite</a:t>
            </a:r>
            <a:r>
              <a:rPr lang="en-US" dirty="0"/>
              <a:t> Plugin: A Savior for Flutter </a:t>
            </a:r>
            <a:r>
              <a:rPr lang="en-US" dirty="0" smtClean="0"/>
              <a:t>Developers</a:t>
            </a:r>
            <a:endParaRPr lang="en-US" dirty="0"/>
          </a:p>
        </p:txBody>
      </p:sp>
      <p:sp>
        <p:nvSpPr>
          <p:cNvPr id="3" name="Content Placeholder 2"/>
          <p:cNvSpPr>
            <a:spLocks noGrp="1"/>
          </p:cNvSpPr>
          <p:nvPr>
            <p:ph idx="1"/>
          </p:nvPr>
        </p:nvSpPr>
        <p:spPr/>
        <p:txBody>
          <a:bodyPr/>
          <a:lstStyle/>
          <a:p>
            <a:pPr marL="0" indent="0">
              <a:buNone/>
            </a:pPr>
            <a:r>
              <a:rPr lang="en-US" b="1" dirty="0"/>
              <a:t>Exploring </a:t>
            </a:r>
            <a:r>
              <a:rPr lang="en-US" b="1" dirty="0" err="1"/>
              <a:t>SQFlite</a:t>
            </a:r>
            <a:r>
              <a:rPr lang="en-US" b="1" dirty="0"/>
              <a:t> </a:t>
            </a:r>
            <a:r>
              <a:rPr lang="en-US" b="1" dirty="0" smtClean="0"/>
              <a:t>Plugin</a:t>
            </a:r>
          </a:p>
          <a:p>
            <a:pPr>
              <a:buFont typeface="Wingdings" panose="05000000000000000000" pitchFamily="2" charset="2"/>
              <a:buChar char="§"/>
            </a:pPr>
            <a:r>
              <a:rPr lang="en-US" dirty="0" smtClean="0"/>
              <a:t> </a:t>
            </a:r>
            <a:r>
              <a:rPr lang="en-US" dirty="0" err="1" smtClean="0"/>
              <a:t>SQFlite</a:t>
            </a:r>
            <a:r>
              <a:rPr lang="en-US" dirty="0" smtClean="0"/>
              <a:t> </a:t>
            </a:r>
            <a:r>
              <a:rPr lang="en-US" dirty="0"/>
              <a:t>is a Flutter plugin for SQLite databases. It provides a simple, easy-to-use interface to perform standard database operations like CRUD (Create, Read, Update, Delete</a:t>
            </a:r>
            <a:r>
              <a:rPr lang="en-US" dirty="0" smtClean="0"/>
              <a:t>).</a:t>
            </a:r>
          </a:p>
          <a:p>
            <a:pPr>
              <a:buFont typeface="Wingdings" panose="05000000000000000000" pitchFamily="2" charset="2"/>
              <a:buChar char="§"/>
            </a:pPr>
            <a:r>
              <a:rPr lang="en-US" dirty="0" smtClean="0"/>
              <a:t> </a:t>
            </a:r>
            <a:r>
              <a:rPr lang="en-US" dirty="0" err="1"/>
              <a:t>SQFlite</a:t>
            </a:r>
            <a:r>
              <a:rPr lang="en-US" dirty="0"/>
              <a:t> is built exclusively for Flutter, keeping in mind the constraints and operations of mobile devices. </a:t>
            </a:r>
            <a:endParaRPr lang="en-US" dirty="0" smtClean="0"/>
          </a:p>
          <a:p>
            <a:pPr>
              <a:buFont typeface="Wingdings" panose="05000000000000000000" pitchFamily="2" charset="2"/>
              <a:buChar char="§"/>
            </a:pPr>
            <a:r>
              <a:rPr lang="en-US" dirty="0" smtClean="0"/>
              <a:t> It </a:t>
            </a:r>
            <a:r>
              <a:rPr lang="en-US" dirty="0"/>
              <a:t>integrates smoothly with the Flutter ecosystem, hence making it a reliable choice for local storage in Flutter applications</a:t>
            </a:r>
            <a:r>
              <a:rPr lang="en-US" dirty="0" smtClean="0"/>
              <a:t>.</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15634687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SQFlite</a:t>
            </a:r>
            <a:r>
              <a:rPr lang="en-US" dirty="0"/>
              <a:t> Plugin: A Savior for Flutter </a:t>
            </a:r>
            <a:r>
              <a:rPr lang="en-US" dirty="0" smtClean="0"/>
              <a:t>Developers</a:t>
            </a:r>
            <a:endParaRPr lang="en-US" dirty="0"/>
          </a:p>
        </p:txBody>
      </p:sp>
      <p:sp>
        <p:nvSpPr>
          <p:cNvPr id="3" name="Content Placeholder 2"/>
          <p:cNvSpPr>
            <a:spLocks noGrp="1"/>
          </p:cNvSpPr>
          <p:nvPr>
            <p:ph idx="1"/>
          </p:nvPr>
        </p:nvSpPr>
        <p:spPr/>
        <p:txBody>
          <a:bodyPr/>
          <a:lstStyle/>
          <a:p>
            <a:pPr marL="0" indent="0">
              <a:buNone/>
            </a:pPr>
            <a:r>
              <a:rPr lang="en-US" b="1" dirty="0"/>
              <a:t>Here’s an example that exhibits the database operation of inserting a record</a:t>
            </a:r>
            <a:r>
              <a:rPr lang="en-US" b="1" dirty="0" smtClean="0"/>
              <a:t>:</a:t>
            </a:r>
          </a:p>
          <a:p>
            <a:pPr marL="0" indent="0">
              <a:buNone/>
            </a:pPr>
            <a:endParaRPr lang="en-US" b="1" dirty="0" smtClean="0"/>
          </a:p>
        </p:txBody>
      </p:sp>
      <p:pic>
        <p:nvPicPr>
          <p:cNvPr id="5" name="Picture 4"/>
          <p:cNvPicPr>
            <a:picLocks noChangeAspect="1"/>
          </p:cNvPicPr>
          <p:nvPr/>
        </p:nvPicPr>
        <p:blipFill>
          <a:blip r:embed="rId2"/>
          <a:stretch>
            <a:fillRect/>
          </a:stretch>
        </p:blipFill>
        <p:spPr>
          <a:xfrm>
            <a:off x="1801091" y="2569020"/>
            <a:ext cx="6289964" cy="2681853"/>
          </a:xfrm>
          <a:prstGeom prst="rect">
            <a:avLst/>
          </a:prstGeom>
        </p:spPr>
      </p:pic>
    </p:spTree>
    <p:extLst>
      <p:ext uri="{BB962C8B-B14F-4D97-AF65-F5344CB8AC3E}">
        <p14:creationId xmlns:p14="http://schemas.microsoft.com/office/powerpoint/2010/main" val="1144525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SQFlite</a:t>
            </a:r>
            <a:r>
              <a:rPr lang="en-US" dirty="0"/>
              <a:t> Plugin: A Savior for Flutter </a:t>
            </a:r>
            <a:r>
              <a:rPr lang="en-US" dirty="0" smtClean="0"/>
              <a:t>Developers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b="1" dirty="0"/>
              <a:t>Practical Application: </a:t>
            </a:r>
            <a:r>
              <a:rPr lang="en-US" b="1" dirty="0" err="1"/>
              <a:t>SQFlite</a:t>
            </a:r>
            <a:r>
              <a:rPr lang="en-US" b="1" dirty="0"/>
              <a:t> in a Sample Flutter app</a:t>
            </a:r>
          </a:p>
          <a:p>
            <a:pPr>
              <a:buFont typeface="Wingdings" panose="05000000000000000000" pitchFamily="2" charset="2"/>
              <a:buChar char="§"/>
            </a:pPr>
            <a:r>
              <a:rPr lang="en-US" dirty="0" smtClean="0"/>
              <a:t> Let's </a:t>
            </a:r>
            <a:r>
              <a:rPr lang="en-US" dirty="0"/>
              <a:t>see how Flutter </a:t>
            </a:r>
            <a:r>
              <a:rPr lang="en-US" dirty="0" err="1"/>
              <a:t>sqflite</a:t>
            </a:r>
            <a:r>
              <a:rPr lang="en-US" dirty="0"/>
              <a:t> can be used in a more practical scenario. In this case, we will assume a simple Flutter app that contains a list of tasks. We will use </a:t>
            </a:r>
            <a:r>
              <a:rPr lang="en-US" dirty="0" err="1"/>
              <a:t>SQFlite</a:t>
            </a:r>
            <a:r>
              <a:rPr lang="en-US" dirty="0"/>
              <a:t> to store and retrieve these tasks from the database. Here's a snippet that shows how we can retrieve these tasks from a database:</a:t>
            </a:r>
            <a:r>
              <a:rPr lang="en-US" dirty="0" smtClean="0"/>
              <a:t> </a:t>
            </a:r>
          </a:p>
          <a:p>
            <a:pPr>
              <a:buFont typeface="Wingdings" panose="05000000000000000000" pitchFamily="2" charset="2"/>
              <a:buChar char="§"/>
            </a:pPr>
            <a:endParaRPr lang="en-US" dirty="0"/>
          </a:p>
          <a:p>
            <a:pPr>
              <a:buFont typeface="Wingdings" panose="05000000000000000000" pitchFamily="2" charset="2"/>
              <a:buChar char="§"/>
            </a:pPr>
            <a:endParaRPr lang="en-US" dirty="0" smtClean="0"/>
          </a:p>
          <a:p>
            <a:pPr>
              <a:buFont typeface="Wingdings" panose="05000000000000000000" pitchFamily="2" charset="2"/>
              <a:buChar char="§"/>
            </a:pPr>
            <a:endParaRPr lang="en-US" dirty="0" smtClean="0"/>
          </a:p>
          <a:p>
            <a:pPr marL="0" indent="0">
              <a:buNone/>
            </a:pPr>
            <a:endParaRPr lang="en-US" dirty="0" smtClean="0"/>
          </a:p>
          <a:p>
            <a:pPr>
              <a:buFont typeface="Wingdings" panose="05000000000000000000" pitchFamily="2" charset="2"/>
              <a:buChar char="§"/>
            </a:pPr>
            <a:r>
              <a:rPr lang="en-US" dirty="0" smtClean="0"/>
              <a:t> Using </a:t>
            </a:r>
            <a:r>
              <a:rPr lang="en-US" dirty="0" err="1"/>
              <a:t>SQFlite</a:t>
            </a:r>
            <a:r>
              <a:rPr lang="en-US" dirty="0"/>
              <a:t>, we can easily enhance our applications by adding local storage capabilities. It enables us to create offline-first applications that work irrespective of network connectivity</a:t>
            </a:r>
            <a:r>
              <a:rPr lang="en-US" dirty="0" smtClean="0"/>
              <a:t>.</a:t>
            </a:r>
            <a:endParaRPr lang="en-US" dirty="0"/>
          </a:p>
          <a:p>
            <a:pPr>
              <a:buFont typeface="Wingdings" panose="05000000000000000000" pitchFamily="2" charset="2"/>
              <a:buChar char="§"/>
            </a:pPr>
            <a:r>
              <a:rPr lang="en-US" dirty="0" smtClean="0"/>
              <a:t> </a:t>
            </a:r>
            <a:r>
              <a:rPr lang="en-US" dirty="0" err="1" smtClean="0"/>
              <a:t>SQFlite</a:t>
            </a:r>
            <a:r>
              <a:rPr lang="en-US" dirty="0" smtClean="0"/>
              <a:t> </a:t>
            </a:r>
            <a:r>
              <a:rPr lang="en-US" dirty="0"/>
              <a:t>is undeniably a powerful tool for local storage in Flutter. It simplifies working with SQLite, making data management more efficient and robust, essential for creating user-friendly Flutter applications.</a:t>
            </a:r>
          </a:p>
          <a:p>
            <a:pPr>
              <a:buFont typeface="Wingdings" panose="05000000000000000000" pitchFamily="2" charset="2"/>
              <a:buChar char="§"/>
            </a:pPr>
            <a:endParaRPr lang="en-US" dirty="0"/>
          </a:p>
          <a:p>
            <a:pPr>
              <a:buFont typeface="Wingdings" panose="05000000000000000000" pitchFamily="2" charset="2"/>
              <a:buChar char="§"/>
            </a:pPr>
            <a:endParaRPr lang="en-US" dirty="0" smtClean="0"/>
          </a:p>
          <a:p>
            <a:pPr>
              <a:buFont typeface="Wingdings" panose="05000000000000000000" pitchFamily="2" charset="2"/>
              <a:buChar char="§"/>
            </a:pPr>
            <a:endParaRPr lang="en-US" dirty="0"/>
          </a:p>
        </p:txBody>
      </p:sp>
      <p:pic>
        <p:nvPicPr>
          <p:cNvPr id="4" name="Picture 3"/>
          <p:cNvPicPr>
            <a:picLocks noChangeAspect="1"/>
          </p:cNvPicPr>
          <p:nvPr/>
        </p:nvPicPr>
        <p:blipFill>
          <a:blip r:embed="rId2"/>
          <a:stretch>
            <a:fillRect/>
          </a:stretch>
        </p:blipFill>
        <p:spPr>
          <a:xfrm>
            <a:off x="2904785" y="3209623"/>
            <a:ext cx="4858428" cy="1295581"/>
          </a:xfrm>
          <a:prstGeom prst="rect">
            <a:avLst/>
          </a:prstGeom>
        </p:spPr>
      </p:pic>
    </p:spTree>
    <p:extLst>
      <p:ext uri="{BB962C8B-B14F-4D97-AF65-F5344CB8AC3E}">
        <p14:creationId xmlns:p14="http://schemas.microsoft.com/office/powerpoint/2010/main" val="13138224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Relationships in SQLite Database with Flutter</a:t>
            </a:r>
          </a:p>
        </p:txBody>
      </p:sp>
      <p:sp>
        <p:nvSpPr>
          <p:cNvPr id="3" name="Content Placeholder 2"/>
          <p:cNvSpPr>
            <a:spLocks noGrp="1"/>
          </p:cNvSpPr>
          <p:nvPr>
            <p:ph idx="1"/>
          </p:nvPr>
        </p:nvSpPr>
        <p:spPr/>
        <p:txBody>
          <a:bodyPr/>
          <a:lstStyle/>
          <a:p>
            <a:pPr marL="0" indent="0">
              <a:buNone/>
            </a:pPr>
            <a:r>
              <a:rPr lang="en-US" b="1" dirty="0"/>
              <a:t>SQLite Relationships: Concept Clarification</a:t>
            </a:r>
          </a:p>
          <a:p>
            <a:pPr>
              <a:buFont typeface="Wingdings" panose="05000000000000000000" pitchFamily="2" charset="2"/>
              <a:buChar char="§"/>
            </a:pPr>
            <a:r>
              <a:rPr lang="en-US" dirty="0" smtClean="0"/>
              <a:t> SQLite </a:t>
            </a:r>
            <a:r>
              <a:rPr lang="en-US" dirty="0"/>
              <a:t>follows a relational database model, which means data is stored in tables that can have relationships with one another. There are three main types of relationships:</a:t>
            </a:r>
          </a:p>
          <a:p>
            <a:pPr marL="0" indent="0">
              <a:buNone/>
            </a:pPr>
            <a:endParaRPr lang="en-US" dirty="0"/>
          </a:p>
          <a:p>
            <a:pPr marL="749808" lvl="1" indent="-457200">
              <a:buFont typeface="+mj-lt"/>
              <a:buAutoNum type="arabicPeriod"/>
            </a:pPr>
            <a:r>
              <a:rPr lang="en-US" dirty="0"/>
              <a:t>One-to-One: Each row in table A relates to one row in table B, and vice versa.</a:t>
            </a:r>
          </a:p>
          <a:p>
            <a:pPr marL="749808" lvl="1" indent="-457200">
              <a:buFont typeface="+mj-lt"/>
              <a:buAutoNum type="arabicPeriod"/>
            </a:pPr>
            <a:r>
              <a:rPr lang="en-US" dirty="0"/>
              <a:t>One-to-Many/Many-to-One: Each row in table A can link to multiple rows in table B.</a:t>
            </a:r>
          </a:p>
          <a:p>
            <a:pPr marL="749808" lvl="1" indent="-457200">
              <a:buFont typeface="+mj-lt"/>
              <a:buAutoNum type="arabicPeriod"/>
            </a:pPr>
            <a:r>
              <a:rPr lang="en-US" dirty="0"/>
              <a:t>Many-to-Many: A combination of Many-to-One and One-to-Many. Rows in table A can relate to multiple rows in table B, and vice versa.</a:t>
            </a:r>
          </a:p>
        </p:txBody>
      </p:sp>
    </p:spTree>
    <p:extLst>
      <p:ext uri="{BB962C8B-B14F-4D97-AF65-F5344CB8AC3E}">
        <p14:creationId xmlns:p14="http://schemas.microsoft.com/office/powerpoint/2010/main" val="35954202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Relationships in SQLite Database with Flutter</a:t>
            </a:r>
          </a:p>
        </p:txBody>
      </p:sp>
      <p:sp>
        <p:nvSpPr>
          <p:cNvPr id="3" name="Content Placeholder 2"/>
          <p:cNvSpPr>
            <a:spLocks noGrp="1"/>
          </p:cNvSpPr>
          <p:nvPr>
            <p:ph idx="1"/>
          </p:nvPr>
        </p:nvSpPr>
        <p:spPr/>
        <p:txBody>
          <a:bodyPr/>
          <a:lstStyle/>
          <a:p>
            <a:pPr marL="0" indent="0">
              <a:buNone/>
            </a:pPr>
            <a:r>
              <a:rPr lang="en-US" b="1" dirty="0"/>
              <a:t>Flutter Case Study: SQLite Relationship </a:t>
            </a:r>
            <a:r>
              <a:rPr lang="en-US" b="1" dirty="0" smtClean="0"/>
              <a:t>Implementation</a:t>
            </a:r>
          </a:p>
          <a:p>
            <a:pPr>
              <a:buFont typeface="Wingdings" panose="05000000000000000000" pitchFamily="2" charset="2"/>
              <a:buChar char="§"/>
            </a:pPr>
            <a:r>
              <a:rPr lang="en-US" dirty="0"/>
              <a:t> Managing table relationships in Flutter SQLite is straightforward. For instance, suppose we have a user table and an orders table. Here's how we define these tables within SQLite</a:t>
            </a:r>
            <a:r>
              <a:rPr lang="en-US" dirty="0" smtClean="0"/>
              <a:t>:</a:t>
            </a:r>
          </a:p>
          <a:p>
            <a:pPr>
              <a:buFont typeface="Wingdings" panose="05000000000000000000" pitchFamily="2" charset="2"/>
              <a:buChar char="§"/>
            </a:pPr>
            <a:endParaRPr lang="en-US" dirty="0"/>
          </a:p>
          <a:p>
            <a:pPr>
              <a:buFont typeface="Wingdings" panose="05000000000000000000" pitchFamily="2" charset="2"/>
              <a:buChar char="§"/>
            </a:pPr>
            <a:endParaRPr lang="en-US" dirty="0" smtClean="0"/>
          </a:p>
          <a:p>
            <a:pPr>
              <a:buFont typeface="Wingdings" panose="05000000000000000000" pitchFamily="2" charset="2"/>
              <a:buChar char="§"/>
            </a:pPr>
            <a:endParaRPr lang="en-US" dirty="0"/>
          </a:p>
          <a:p>
            <a:pPr>
              <a:buFont typeface="Wingdings" panose="05000000000000000000" pitchFamily="2" charset="2"/>
              <a:buChar char="§"/>
            </a:pPr>
            <a:endParaRPr lang="en-US" dirty="0" smtClean="0"/>
          </a:p>
          <a:p>
            <a:pPr>
              <a:buFont typeface="Wingdings" panose="05000000000000000000" pitchFamily="2" charset="2"/>
              <a:buChar char="§"/>
            </a:pPr>
            <a:r>
              <a:rPr lang="en-US" dirty="0"/>
              <a:t> In the above example, '</a:t>
            </a:r>
            <a:r>
              <a:rPr lang="en-US" dirty="0" err="1"/>
              <a:t>user_id</a:t>
            </a:r>
            <a:r>
              <a:rPr lang="en-US" dirty="0"/>
              <a:t>' in the 'orders' table forms a relationship with 'id' in the 'users' table. If you want to retrieve all orders for a particular user, you can execute a JOIN query as follows:</a:t>
            </a:r>
            <a:endParaRPr lang="en-US" dirty="0" smtClean="0"/>
          </a:p>
          <a:p>
            <a:pPr>
              <a:buFont typeface="Wingdings" panose="05000000000000000000" pitchFamily="2" charset="2"/>
              <a:buChar char="§"/>
            </a:pPr>
            <a:endParaRPr lang="en-US" b="1" i="1" dirty="0"/>
          </a:p>
        </p:txBody>
      </p:sp>
      <p:pic>
        <p:nvPicPr>
          <p:cNvPr id="4" name="Picture 3"/>
          <p:cNvPicPr>
            <a:picLocks noChangeAspect="1"/>
          </p:cNvPicPr>
          <p:nvPr/>
        </p:nvPicPr>
        <p:blipFill>
          <a:blip r:embed="rId2"/>
          <a:stretch>
            <a:fillRect/>
          </a:stretch>
        </p:blipFill>
        <p:spPr>
          <a:xfrm>
            <a:off x="1953023" y="3255265"/>
            <a:ext cx="6706536" cy="1705213"/>
          </a:xfrm>
          <a:prstGeom prst="rect">
            <a:avLst/>
          </a:prstGeom>
        </p:spPr>
      </p:pic>
    </p:spTree>
    <p:extLst>
      <p:ext uri="{BB962C8B-B14F-4D97-AF65-F5344CB8AC3E}">
        <p14:creationId xmlns:p14="http://schemas.microsoft.com/office/powerpoint/2010/main" val="7613844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Relationships in SQLite Database with Flutter</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t> In </a:t>
            </a:r>
            <a:r>
              <a:rPr lang="en-US" dirty="0"/>
              <a:t>the above example, '</a:t>
            </a:r>
            <a:r>
              <a:rPr lang="en-US" dirty="0" err="1"/>
              <a:t>user_id</a:t>
            </a:r>
            <a:r>
              <a:rPr lang="en-US" dirty="0"/>
              <a:t>' in the 'orders' table forms a relationship with 'id' in the 'users' table. If you want to retrieve all orders for a particular user, you can execute a JOIN query as follows</a:t>
            </a:r>
            <a:r>
              <a:rPr lang="en-US" dirty="0" smtClean="0"/>
              <a:t>:</a:t>
            </a:r>
          </a:p>
          <a:p>
            <a:pPr>
              <a:buFont typeface="Wingdings" panose="05000000000000000000" pitchFamily="2" charset="2"/>
              <a:buChar char="§"/>
            </a:pPr>
            <a:endParaRPr lang="en-US" dirty="0"/>
          </a:p>
          <a:p>
            <a:pPr>
              <a:buFont typeface="Wingdings" panose="05000000000000000000" pitchFamily="2" charset="2"/>
              <a:buChar char="§"/>
            </a:pPr>
            <a:endParaRPr lang="en-US" dirty="0" smtClean="0"/>
          </a:p>
          <a:p>
            <a:pPr>
              <a:buFont typeface="Wingdings" panose="05000000000000000000" pitchFamily="2" charset="2"/>
              <a:buChar char="§"/>
            </a:pPr>
            <a:endParaRPr lang="en-US" dirty="0"/>
          </a:p>
          <a:p>
            <a:pPr>
              <a:buFont typeface="Wingdings" panose="05000000000000000000" pitchFamily="2" charset="2"/>
              <a:buChar char="§"/>
            </a:pPr>
            <a:r>
              <a:rPr lang="en-US" dirty="0" smtClean="0"/>
              <a:t> As </a:t>
            </a:r>
            <a:r>
              <a:rPr lang="en-US" dirty="0"/>
              <a:t>you can see, SQLite's relational database nature allows efficient management of complex data structures. The ease of Flutter SQLite operations encourages developers to implement relational database designs in their Flutter apps effectively and conveniently</a:t>
            </a:r>
            <a:r>
              <a:rPr lang="en-US" dirty="0" smtClean="0"/>
              <a:t>.</a:t>
            </a:r>
          </a:p>
          <a:p>
            <a:pPr>
              <a:buFont typeface="Wingdings" panose="05000000000000000000" pitchFamily="2" charset="2"/>
              <a:buChar char="§"/>
            </a:pPr>
            <a:endParaRPr lang="en-US" b="1" i="1" dirty="0" smtClean="0"/>
          </a:p>
          <a:p>
            <a:pPr>
              <a:buFont typeface="Wingdings" panose="05000000000000000000" pitchFamily="2" charset="2"/>
              <a:buChar char="§"/>
            </a:pPr>
            <a:endParaRPr lang="en-US" b="1" i="1" dirty="0"/>
          </a:p>
        </p:txBody>
      </p:sp>
      <p:pic>
        <p:nvPicPr>
          <p:cNvPr id="5" name="Picture 4"/>
          <p:cNvPicPr>
            <a:picLocks noChangeAspect="1"/>
          </p:cNvPicPr>
          <p:nvPr/>
        </p:nvPicPr>
        <p:blipFill>
          <a:blip r:embed="rId2"/>
          <a:stretch>
            <a:fillRect/>
          </a:stretch>
        </p:blipFill>
        <p:spPr>
          <a:xfrm>
            <a:off x="2057398" y="2871275"/>
            <a:ext cx="6220693" cy="1143160"/>
          </a:xfrm>
          <a:prstGeom prst="rect">
            <a:avLst/>
          </a:prstGeom>
        </p:spPr>
      </p:pic>
    </p:spTree>
    <p:extLst>
      <p:ext uri="{BB962C8B-B14F-4D97-AF65-F5344CB8AC3E}">
        <p14:creationId xmlns:p14="http://schemas.microsoft.com/office/powerpoint/2010/main" val="2814848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Flutter - Database Concepts</a:t>
            </a:r>
          </a:p>
        </p:txBody>
      </p:sp>
      <p:sp>
        <p:nvSpPr>
          <p:cNvPr id="3" name="Content Placeholder 2"/>
          <p:cNvSpPr>
            <a:spLocks noGrp="1"/>
          </p:cNvSpPr>
          <p:nvPr>
            <p:ph idx="1"/>
          </p:nvPr>
        </p:nvSpPr>
        <p:spPr/>
        <p:txBody>
          <a:bodyPr>
            <a:normAutofit fontScale="92500" lnSpcReduction="10000"/>
          </a:bodyPr>
          <a:lstStyle/>
          <a:p>
            <a:pPr algn="just">
              <a:buFont typeface="Wingdings" panose="05000000000000000000" pitchFamily="2" charset="2"/>
              <a:buChar char="§"/>
            </a:pPr>
            <a:r>
              <a:rPr lang="en-US" dirty="0"/>
              <a:t> </a:t>
            </a:r>
            <a:r>
              <a:rPr lang="en-US" dirty="0"/>
              <a:t>Flutter is an open-source framework that enables developers to create high-performance applications for mobile, web, and desktop platforms—all from one shared codebase</a:t>
            </a:r>
            <a:r>
              <a:rPr lang="en-US" dirty="0" smtClean="0"/>
              <a:t>.</a:t>
            </a:r>
          </a:p>
          <a:p>
            <a:pPr algn="just">
              <a:buFont typeface="Wingdings" panose="05000000000000000000" pitchFamily="2" charset="2"/>
              <a:buChar char="§"/>
            </a:pPr>
            <a:r>
              <a:rPr lang="en-US" dirty="0"/>
              <a:t> It stands out because it allows developers to build apps for multiple platforms, connect easily with backend services, and choose from a wide range of database solutions</a:t>
            </a:r>
            <a:r>
              <a:rPr lang="en-US" dirty="0" smtClean="0"/>
              <a:t>.</a:t>
            </a:r>
          </a:p>
          <a:p>
            <a:pPr algn="just">
              <a:buFont typeface="Wingdings" panose="05000000000000000000" pitchFamily="2" charset="2"/>
              <a:buChar char="§"/>
            </a:pPr>
            <a:r>
              <a:rPr lang="en-US" dirty="0" smtClean="0"/>
              <a:t> </a:t>
            </a:r>
            <a:r>
              <a:rPr lang="en-US" dirty="0"/>
              <a:t>Flutter’s cross-platform rendering engine enables developers to build visually rich user interfaces that look and feel native on every platform</a:t>
            </a:r>
            <a:r>
              <a:rPr lang="en-US" dirty="0" smtClean="0"/>
              <a:t>.</a:t>
            </a:r>
          </a:p>
          <a:p>
            <a:pPr algn="just">
              <a:buFont typeface="Wingdings" panose="05000000000000000000" pitchFamily="2" charset="2"/>
              <a:buChar char="§"/>
            </a:pPr>
            <a:r>
              <a:rPr lang="en-US" dirty="0"/>
              <a:t> Flutter offers support for SQLite, one of the most commonly used local databases in mobile development. Flutter packages such as </a:t>
            </a:r>
            <a:r>
              <a:rPr lang="en-US" dirty="0" err="1"/>
              <a:t>SQFlite</a:t>
            </a:r>
            <a:r>
              <a:rPr lang="en-US" dirty="0"/>
              <a:t>, Moor, and Hive simplify the process of integrating and managing local databases. </a:t>
            </a:r>
            <a:endParaRPr lang="en-US" dirty="0" smtClean="0"/>
          </a:p>
          <a:p>
            <a:pPr algn="just">
              <a:buFont typeface="Wingdings" panose="05000000000000000000" pitchFamily="2" charset="2"/>
              <a:buChar char="§"/>
            </a:pPr>
            <a:r>
              <a:rPr lang="en-US" dirty="0" smtClean="0"/>
              <a:t> In </a:t>
            </a:r>
            <a:r>
              <a:rPr lang="en-US" dirty="0"/>
              <a:t>short, Flutter combines cross-platform efficiency with adaptable backend support, making it a strong choice for modern app development</a:t>
            </a:r>
            <a:r>
              <a:rPr lang="en-US" dirty="0" smtClean="0"/>
              <a:t>.</a:t>
            </a:r>
          </a:p>
          <a:p>
            <a:pPr algn="just">
              <a:buFont typeface="Wingdings" panose="05000000000000000000" pitchFamily="2" charset="2"/>
              <a:buChar char="§"/>
            </a:pPr>
            <a:r>
              <a:rPr lang="en-US" dirty="0" smtClean="0"/>
              <a:t> </a:t>
            </a:r>
            <a:r>
              <a:rPr lang="en-US" dirty="0"/>
              <a:t>Its strong database features make it better than many similar tools, especially for Flutter developers working with databases like SQLite or building backend systems.</a:t>
            </a:r>
            <a:endParaRPr lang="en-US" dirty="0"/>
          </a:p>
        </p:txBody>
      </p:sp>
    </p:spTree>
    <p:extLst>
      <p:ext uri="{BB962C8B-B14F-4D97-AF65-F5344CB8AC3E}">
        <p14:creationId xmlns:p14="http://schemas.microsoft.com/office/powerpoint/2010/main" val="2484259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Flutter's Backend </a:t>
            </a:r>
            <a:r>
              <a:rPr lang="en-US" dirty="0" smtClean="0"/>
              <a:t>Framework</a:t>
            </a:r>
            <a:endParaRPr lang="en-US" dirty="0"/>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
            </a:pPr>
            <a:r>
              <a:rPr lang="en-US" dirty="0" smtClean="0"/>
              <a:t> In </a:t>
            </a:r>
            <a:r>
              <a:rPr lang="en-US" dirty="0"/>
              <a:t>Flutter development, the </a:t>
            </a:r>
            <a:r>
              <a:rPr lang="en-US" b="1" dirty="0"/>
              <a:t>backend</a:t>
            </a:r>
            <a:r>
              <a:rPr lang="en-US" dirty="0"/>
              <a:t> refers to the server-side components that handle data management, business logic, authentication, and the core functionality of the application. Flutter apps can connect to a variety of backend services, including </a:t>
            </a:r>
            <a:r>
              <a:rPr lang="en-US" b="1" dirty="0"/>
              <a:t>REST APIs, Firebase</a:t>
            </a:r>
            <a:r>
              <a:rPr lang="en-US" dirty="0"/>
              <a:t>, and more. Thanks to its </a:t>
            </a:r>
            <a:r>
              <a:rPr lang="en-US" b="1" dirty="0"/>
              <a:t>language-agnostic</a:t>
            </a:r>
            <a:r>
              <a:rPr lang="en-US" dirty="0"/>
              <a:t> nature, Flutter can integrate with virtually any backend that communicates over </a:t>
            </a:r>
            <a:r>
              <a:rPr lang="en-US" b="1" dirty="0"/>
              <a:t>HTTP</a:t>
            </a:r>
            <a:r>
              <a:rPr lang="en-US" dirty="0"/>
              <a:t>.</a:t>
            </a:r>
          </a:p>
          <a:p>
            <a:pPr algn="just">
              <a:buFont typeface="Wingdings" panose="05000000000000000000" pitchFamily="2" charset="2"/>
              <a:buChar char="§"/>
            </a:pPr>
            <a:r>
              <a:rPr lang="en-US" dirty="0"/>
              <a:t> Flutter’s rich package ecosystem—including tools like </a:t>
            </a:r>
            <a:r>
              <a:rPr lang="en-US" dirty="0" err="1"/>
              <a:t>Dio</a:t>
            </a:r>
            <a:r>
              <a:rPr lang="en-US" dirty="0"/>
              <a:t> and Chopper—simplifies complex networking tasks. These packages assist developers in efficiently managing HTTP requests, maintaining application state, and parsing complex JSON responses</a:t>
            </a:r>
            <a:r>
              <a:rPr lang="en-US" dirty="0" smtClean="0"/>
              <a:t>.</a:t>
            </a:r>
          </a:p>
          <a:p>
            <a:pPr algn="just">
              <a:buFont typeface="Wingdings" panose="05000000000000000000" pitchFamily="2" charset="2"/>
              <a:buChar char="§"/>
            </a:pPr>
            <a:r>
              <a:rPr lang="en-US" dirty="0" smtClean="0"/>
              <a:t> Additionally</a:t>
            </a:r>
            <a:r>
              <a:rPr lang="en-US" dirty="0"/>
              <a:t>, Flutter developers often implement the </a:t>
            </a:r>
            <a:r>
              <a:rPr lang="en-US" b="1" dirty="0"/>
              <a:t>Facade pattern</a:t>
            </a:r>
            <a:r>
              <a:rPr lang="en-US" dirty="0"/>
              <a:t> to simplify data access. This design pattern abstracts the complexities of underlying network operations, providing a clean, high-level interface for interacting with backend services.</a:t>
            </a:r>
          </a:p>
        </p:txBody>
      </p:sp>
    </p:spTree>
    <p:extLst>
      <p:ext uri="{BB962C8B-B14F-4D97-AF65-F5344CB8AC3E}">
        <p14:creationId xmlns:p14="http://schemas.microsoft.com/office/powerpoint/2010/main" val="2566081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Backend Technology Choices for Flutter</a:t>
            </a:r>
          </a:p>
        </p:txBody>
      </p:sp>
      <p:sp>
        <p:nvSpPr>
          <p:cNvPr id="3" name="Content Placeholder 2"/>
          <p:cNvSpPr>
            <a:spLocks noGrp="1"/>
          </p:cNvSpPr>
          <p:nvPr>
            <p:ph idx="1"/>
          </p:nvPr>
        </p:nvSpPr>
        <p:spPr/>
        <p:txBody>
          <a:bodyPr>
            <a:normAutofit fontScale="92500" lnSpcReduction="10000"/>
          </a:bodyPr>
          <a:lstStyle/>
          <a:p>
            <a:pPr algn="just">
              <a:buFont typeface="Wingdings" panose="05000000000000000000" pitchFamily="2" charset="2"/>
              <a:buChar char="§"/>
            </a:pPr>
            <a:r>
              <a:rPr lang="en-US" dirty="0" smtClean="0"/>
              <a:t> The </a:t>
            </a:r>
            <a:r>
              <a:rPr lang="en-US" dirty="0"/>
              <a:t>choice of backend technology largely depends on your application's specific requirements. </a:t>
            </a:r>
            <a:endParaRPr lang="en-US" dirty="0" smtClean="0"/>
          </a:p>
          <a:p>
            <a:pPr algn="just">
              <a:buFont typeface="Wingdings" panose="05000000000000000000" pitchFamily="2" charset="2"/>
              <a:buChar char="§"/>
            </a:pPr>
            <a:r>
              <a:rPr lang="en-US" dirty="0" smtClean="0"/>
              <a:t> For </a:t>
            </a:r>
            <a:r>
              <a:rPr lang="en-US" dirty="0"/>
              <a:t>server-based </a:t>
            </a:r>
            <a:r>
              <a:rPr lang="en-US" dirty="0" smtClean="0"/>
              <a:t>backend, </a:t>
            </a:r>
            <a:r>
              <a:rPr lang="en-US" dirty="0"/>
              <a:t>you can choose from a wide range of technologies such as Node JS, Express JS, Django, Flask, MongoDB, etc. </a:t>
            </a:r>
            <a:endParaRPr lang="en-US" dirty="0" smtClean="0"/>
          </a:p>
          <a:p>
            <a:pPr algn="just">
              <a:buFont typeface="Wingdings" panose="05000000000000000000" pitchFamily="2" charset="2"/>
              <a:buChar char="§"/>
            </a:pPr>
            <a:r>
              <a:rPr lang="en-US" dirty="0"/>
              <a:t> </a:t>
            </a:r>
            <a:r>
              <a:rPr lang="en-US" dirty="0" smtClean="0"/>
              <a:t>These </a:t>
            </a:r>
            <a:r>
              <a:rPr lang="en-US" dirty="0"/>
              <a:t>server-side technologies allow applications to perform database operations, authorization, file manipulations, and many other things by serving as intermediate layers between the clients (Flutter application) and the database</a:t>
            </a:r>
            <a:r>
              <a:rPr lang="en-US" dirty="0" smtClean="0"/>
              <a:t>.</a:t>
            </a:r>
            <a:endParaRPr lang="en-US" dirty="0"/>
          </a:p>
          <a:p>
            <a:pPr algn="just">
              <a:buFont typeface="Wingdings" panose="05000000000000000000" pitchFamily="2" charset="2"/>
              <a:buChar char="§"/>
            </a:pPr>
            <a:r>
              <a:rPr lang="en-US" dirty="0" smtClean="0"/>
              <a:t> For </a:t>
            </a:r>
            <a:r>
              <a:rPr lang="en-US" dirty="0" err="1"/>
              <a:t>serverless</a:t>
            </a:r>
            <a:r>
              <a:rPr lang="en-US" dirty="0"/>
              <a:t> </a:t>
            </a:r>
            <a:r>
              <a:rPr lang="en-US" dirty="0" smtClean="0"/>
              <a:t>backend, </a:t>
            </a:r>
            <a:r>
              <a:rPr lang="en-US" dirty="0"/>
              <a:t>i.e., Backend as a Service (</a:t>
            </a:r>
            <a:r>
              <a:rPr lang="en-US" dirty="0" err="1"/>
              <a:t>BaaS</a:t>
            </a:r>
            <a:r>
              <a:rPr lang="en-US" dirty="0"/>
              <a:t>), Firebase is a great option. </a:t>
            </a:r>
            <a:endParaRPr lang="en-US" dirty="0" smtClean="0"/>
          </a:p>
          <a:p>
            <a:pPr algn="just">
              <a:buFont typeface="Wingdings" panose="05000000000000000000" pitchFamily="2" charset="2"/>
              <a:buChar char="§"/>
            </a:pPr>
            <a:r>
              <a:rPr lang="en-US" dirty="0" smtClean="0"/>
              <a:t> It's </a:t>
            </a:r>
            <a:r>
              <a:rPr lang="en-US" dirty="0"/>
              <a:t>a NoSQL cloud database to store and sync data across all clients in real-time or offline</a:t>
            </a:r>
            <a:r>
              <a:rPr lang="en-US" dirty="0" smtClean="0"/>
              <a:t>.</a:t>
            </a:r>
          </a:p>
          <a:p>
            <a:pPr algn="just">
              <a:buFont typeface="Wingdings" panose="05000000000000000000" pitchFamily="2" charset="2"/>
              <a:buChar char="§"/>
            </a:pPr>
            <a:r>
              <a:rPr lang="en-US" dirty="0" smtClean="0"/>
              <a:t> </a:t>
            </a:r>
            <a:r>
              <a:rPr lang="en-US" dirty="0"/>
              <a:t>Firebase with Flutter offers a host of backend services like authentication, cloud storage, cloud functions, real-time databases, and many more. </a:t>
            </a:r>
            <a:endParaRPr lang="en-US" dirty="0" smtClean="0"/>
          </a:p>
          <a:p>
            <a:pPr algn="just">
              <a:buFont typeface="Wingdings" panose="05000000000000000000" pitchFamily="2" charset="2"/>
              <a:buChar char="§"/>
            </a:pPr>
            <a:r>
              <a:rPr lang="en-US" dirty="0" smtClean="0"/>
              <a:t> The </a:t>
            </a:r>
            <a:r>
              <a:rPr lang="en-US" dirty="0"/>
              <a:t>Firestore package in Flutter allows for seamless interaction with Firebase</a:t>
            </a:r>
            <a:r>
              <a:rPr lang="en-US" dirty="0" smtClean="0"/>
              <a:t>.</a:t>
            </a:r>
            <a:endParaRPr lang="en-US" dirty="0"/>
          </a:p>
          <a:p>
            <a:pPr algn="just">
              <a:buFont typeface="Wingdings" panose="05000000000000000000" pitchFamily="2" charset="2"/>
              <a:buChar char="§"/>
            </a:pPr>
            <a:endParaRPr lang="en-US" dirty="0"/>
          </a:p>
        </p:txBody>
      </p:sp>
    </p:spTree>
    <p:extLst>
      <p:ext uri="{BB962C8B-B14F-4D97-AF65-F5344CB8AC3E}">
        <p14:creationId xmlns:p14="http://schemas.microsoft.com/office/powerpoint/2010/main" val="3002361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Navigating Local Databases in Flutter</a:t>
            </a:r>
          </a:p>
        </p:txBody>
      </p:sp>
      <p:pic>
        <p:nvPicPr>
          <p:cNvPr id="4" name="Content Placeholder 3"/>
          <p:cNvPicPr>
            <a:picLocks noGrp="1" noChangeAspect="1"/>
          </p:cNvPicPr>
          <p:nvPr>
            <p:ph idx="1"/>
          </p:nvPr>
        </p:nvPicPr>
        <p:blipFill>
          <a:blip r:embed="rId2"/>
          <a:stretch>
            <a:fillRect/>
          </a:stretch>
        </p:blipFill>
        <p:spPr>
          <a:xfrm>
            <a:off x="1847578" y="1976196"/>
            <a:ext cx="8030696" cy="3458058"/>
          </a:xfrm>
          <a:prstGeom prst="rect">
            <a:avLst/>
          </a:prstGeom>
        </p:spPr>
      </p:pic>
    </p:spTree>
    <p:extLst>
      <p:ext uri="{BB962C8B-B14F-4D97-AF65-F5344CB8AC3E}">
        <p14:creationId xmlns:p14="http://schemas.microsoft.com/office/powerpoint/2010/main" val="1060076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Necessity of Local Database</a:t>
            </a:r>
          </a:p>
        </p:txBody>
      </p:sp>
      <p:sp>
        <p:nvSpPr>
          <p:cNvPr id="3" name="Content Placeholder 2"/>
          <p:cNvSpPr>
            <a:spLocks noGrp="1"/>
          </p:cNvSpPr>
          <p:nvPr>
            <p:ph idx="1"/>
          </p:nvPr>
        </p:nvSpPr>
        <p:spPr/>
        <p:txBody>
          <a:bodyPr/>
          <a:lstStyle/>
          <a:p>
            <a:pPr algn="just">
              <a:buFont typeface="Wingdings" panose="05000000000000000000" pitchFamily="2" charset="2"/>
              <a:buChar char="§"/>
            </a:pPr>
            <a:r>
              <a:rPr lang="en-US" dirty="0" smtClean="0"/>
              <a:t> An </a:t>
            </a:r>
            <a:r>
              <a:rPr lang="en-US" dirty="0"/>
              <a:t>application's data requirements are a crucial factor when deciding the need for a local </a:t>
            </a:r>
            <a:r>
              <a:rPr lang="en-US" dirty="0" smtClean="0"/>
              <a:t>database.</a:t>
            </a:r>
          </a:p>
          <a:p>
            <a:pPr algn="just">
              <a:buFont typeface="Wingdings" panose="05000000000000000000" pitchFamily="2" charset="2"/>
              <a:buChar char="§"/>
            </a:pPr>
            <a:r>
              <a:rPr lang="en-US" dirty="0" smtClean="0"/>
              <a:t> For </a:t>
            </a:r>
            <a:r>
              <a:rPr lang="en-US" dirty="0"/>
              <a:t>apps operating with a large amount of data, a local database can enhance performance by reducing the load time, optimizing the user interface responsiveness, and providing a smoother user experience</a:t>
            </a:r>
            <a:r>
              <a:rPr lang="en-US" dirty="0" smtClean="0"/>
              <a:t>.</a:t>
            </a:r>
            <a:endParaRPr lang="en-US" dirty="0"/>
          </a:p>
          <a:p>
            <a:pPr algn="just">
              <a:buFont typeface="Wingdings" panose="05000000000000000000" pitchFamily="2" charset="2"/>
              <a:buChar char="§"/>
            </a:pPr>
            <a:r>
              <a:rPr lang="en-US" dirty="0" smtClean="0"/>
              <a:t> Data </a:t>
            </a:r>
            <a:r>
              <a:rPr lang="en-US" dirty="0"/>
              <a:t>persistence is another key benefit of using a local database in Flutter, especially for mobile applications</a:t>
            </a:r>
            <a:r>
              <a:rPr lang="en-US" dirty="0" smtClean="0"/>
              <a:t>.</a:t>
            </a:r>
          </a:p>
          <a:p>
            <a:pPr algn="just">
              <a:buFont typeface="Wingdings" panose="05000000000000000000" pitchFamily="2" charset="2"/>
              <a:buChar char="§"/>
            </a:pPr>
            <a:r>
              <a:rPr lang="en-US" dirty="0" smtClean="0"/>
              <a:t> </a:t>
            </a:r>
            <a:r>
              <a:rPr lang="en-US" dirty="0"/>
              <a:t>Persistent data allows developers to store data directly on the device, enabling app users to access their data offline and at any time, increasing usability.</a:t>
            </a:r>
          </a:p>
        </p:txBody>
      </p:sp>
    </p:spTree>
    <p:extLst>
      <p:ext uri="{BB962C8B-B14F-4D97-AF65-F5344CB8AC3E}">
        <p14:creationId xmlns:p14="http://schemas.microsoft.com/office/powerpoint/2010/main" val="3064134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Local Database Options for Flutter</a:t>
            </a:r>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
            </a:pPr>
            <a:r>
              <a:rPr lang="en-US" dirty="0" smtClean="0">
                <a:latin typeface="Calibre"/>
              </a:rPr>
              <a:t> Flutter </a:t>
            </a:r>
            <a:r>
              <a:rPr lang="en-US" dirty="0">
                <a:latin typeface="Calibre"/>
              </a:rPr>
              <a:t>provides a diverse range of local database options. The choice depends largely on the complexity and scale of the application. Among several options, three stand out for their specific utility:</a:t>
            </a:r>
          </a:p>
          <a:p>
            <a:pPr lvl="1" algn="just">
              <a:buFont typeface="Courier New" panose="02070309020205020404" pitchFamily="49" charset="0"/>
              <a:buChar char="o"/>
            </a:pPr>
            <a:r>
              <a:rPr lang="en-US" b="1" dirty="0">
                <a:solidFill>
                  <a:srgbClr val="000000"/>
                </a:solidFill>
                <a:latin typeface="Calibre"/>
              </a:rPr>
              <a:t>SQLite</a:t>
            </a:r>
            <a:r>
              <a:rPr lang="en-US" dirty="0">
                <a:solidFill>
                  <a:srgbClr val="000000"/>
                </a:solidFill>
                <a:latin typeface="Calibre"/>
              </a:rPr>
              <a:t>: Ideal for complex data structures and relationships. Its support is provided by Flutter's own plugin, </a:t>
            </a:r>
            <a:r>
              <a:rPr lang="en-US" dirty="0" err="1">
                <a:solidFill>
                  <a:srgbClr val="000000"/>
                </a:solidFill>
                <a:latin typeface="Calibre"/>
              </a:rPr>
              <a:t>SQFlite</a:t>
            </a:r>
            <a:r>
              <a:rPr lang="en-US" dirty="0">
                <a:solidFill>
                  <a:srgbClr val="000000"/>
                </a:solidFill>
                <a:latin typeface="Calibre"/>
              </a:rPr>
              <a:t>.</a:t>
            </a:r>
          </a:p>
          <a:p>
            <a:pPr lvl="1" algn="just">
              <a:buFont typeface="Courier New" panose="02070309020205020404" pitchFamily="49" charset="0"/>
              <a:buChar char="o"/>
            </a:pPr>
            <a:r>
              <a:rPr lang="en-US" b="1" dirty="0">
                <a:solidFill>
                  <a:srgbClr val="000000"/>
                </a:solidFill>
                <a:latin typeface="Calibre"/>
              </a:rPr>
              <a:t>Hive</a:t>
            </a:r>
            <a:r>
              <a:rPr lang="en-US" dirty="0">
                <a:solidFill>
                  <a:srgbClr val="000000"/>
                </a:solidFill>
                <a:latin typeface="Calibre"/>
              </a:rPr>
              <a:t>: An efficient and high-performance choice for simpler data structures with its impressive speed and lower resource use.</a:t>
            </a:r>
          </a:p>
          <a:p>
            <a:pPr lvl="1" algn="just">
              <a:buFont typeface="Courier New" panose="02070309020205020404" pitchFamily="49" charset="0"/>
              <a:buChar char="o"/>
            </a:pPr>
            <a:r>
              <a:rPr lang="en-US" b="1" dirty="0">
                <a:solidFill>
                  <a:srgbClr val="000000"/>
                </a:solidFill>
                <a:latin typeface="Calibre"/>
              </a:rPr>
              <a:t>Shared Preferences</a:t>
            </a:r>
            <a:r>
              <a:rPr lang="en-US" dirty="0">
                <a:solidFill>
                  <a:srgbClr val="000000"/>
                </a:solidFill>
                <a:latin typeface="Calibre"/>
              </a:rPr>
              <a:t>: The simplest option is only for storing key-value pairs, suited for persisting light user data-like settings.</a:t>
            </a:r>
          </a:p>
          <a:p>
            <a:endParaRPr lang="en-US" dirty="0"/>
          </a:p>
        </p:txBody>
      </p:sp>
    </p:spTree>
    <p:extLst>
      <p:ext uri="{BB962C8B-B14F-4D97-AF65-F5344CB8AC3E}">
        <p14:creationId xmlns:p14="http://schemas.microsoft.com/office/powerpoint/2010/main" val="2693934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Local Database Options for </a:t>
            </a:r>
            <a:r>
              <a:rPr lang="en-US" dirty="0" smtClean="0"/>
              <a:t>Flutter(cont.)</a:t>
            </a:r>
            <a:endParaRPr lang="en-US" dirty="0"/>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
            </a:pPr>
            <a:r>
              <a:rPr lang="en-US" dirty="0" smtClean="0">
                <a:latin typeface="Calibre"/>
              </a:rPr>
              <a:t> For </a:t>
            </a:r>
            <a:r>
              <a:rPr lang="en-US" dirty="0">
                <a:latin typeface="Calibre"/>
              </a:rPr>
              <a:t>handling complex databases, Flutter </a:t>
            </a:r>
            <a:r>
              <a:rPr lang="en-US" b="1" u="sng" dirty="0">
                <a:latin typeface="Calibre"/>
                <a:hlinkClick r:id="rId2"/>
              </a:rPr>
              <a:t>SQLite</a:t>
            </a:r>
            <a:r>
              <a:rPr lang="en-US" dirty="0">
                <a:latin typeface="Calibre"/>
              </a:rPr>
              <a:t>, supported by the </a:t>
            </a:r>
            <a:r>
              <a:rPr lang="en-US" dirty="0" err="1">
                <a:latin typeface="Calibre"/>
              </a:rPr>
              <a:t>SQFlite</a:t>
            </a:r>
            <a:r>
              <a:rPr lang="en-US" dirty="0">
                <a:latin typeface="Calibre"/>
              </a:rPr>
              <a:t> plugin, is a popular choice. SQLite is a transactional database engine written in the C programming language. It is an embedded SQL database engine and does not require any separate server process.</a:t>
            </a:r>
          </a:p>
          <a:p>
            <a:pPr algn="just">
              <a:buFont typeface="Wingdings" panose="05000000000000000000" pitchFamily="2" charset="2"/>
              <a:buChar char="§"/>
            </a:pPr>
            <a:r>
              <a:rPr lang="en-US" dirty="0" smtClean="0">
                <a:latin typeface="Calibre"/>
              </a:rPr>
              <a:t> For </a:t>
            </a:r>
            <a:r>
              <a:rPr lang="en-US" dirty="0">
                <a:latin typeface="Calibre"/>
              </a:rPr>
              <a:t>lighter applications, </a:t>
            </a:r>
            <a:r>
              <a:rPr lang="en-US" b="1" dirty="0">
                <a:latin typeface="Calibre"/>
              </a:rPr>
              <a:t>Hive</a:t>
            </a:r>
            <a:r>
              <a:rPr lang="en-US" dirty="0">
                <a:latin typeface="Calibre"/>
              </a:rPr>
              <a:t> and </a:t>
            </a:r>
            <a:r>
              <a:rPr lang="en-US" b="1" dirty="0">
                <a:latin typeface="Calibre"/>
              </a:rPr>
              <a:t>Shared Preferences</a:t>
            </a:r>
            <a:r>
              <a:rPr lang="en-US" dirty="0">
                <a:latin typeface="Calibre"/>
              </a:rPr>
              <a:t> are beneficial</a:t>
            </a:r>
            <a:r>
              <a:rPr lang="en-US" dirty="0" smtClean="0">
                <a:latin typeface="Calibre"/>
              </a:rPr>
              <a:t>.</a:t>
            </a:r>
          </a:p>
          <a:p>
            <a:pPr algn="just">
              <a:buFont typeface="Wingdings" panose="05000000000000000000" pitchFamily="2" charset="2"/>
              <a:buChar char="§"/>
            </a:pPr>
            <a:r>
              <a:rPr lang="en-US" dirty="0" smtClean="0">
                <a:latin typeface="Calibre"/>
              </a:rPr>
              <a:t> </a:t>
            </a:r>
            <a:r>
              <a:rPr lang="en-US" b="1" dirty="0">
                <a:latin typeface="Calibre"/>
              </a:rPr>
              <a:t>Hive</a:t>
            </a:r>
            <a:r>
              <a:rPr lang="en-US" dirty="0">
                <a:latin typeface="Calibre"/>
              </a:rPr>
              <a:t> is a NoSQL database written purely in Dart. It’s a perfect fit when dealing with less complex data and when simplicity and speed are critical.</a:t>
            </a:r>
          </a:p>
          <a:p>
            <a:pPr algn="just">
              <a:buFont typeface="Wingdings" panose="05000000000000000000" pitchFamily="2" charset="2"/>
              <a:buChar char="§"/>
            </a:pPr>
            <a:r>
              <a:rPr lang="en-US" dirty="0" smtClean="0">
                <a:latin typeface="Calibre"/>
              </a:rPr>
              <a:t> </a:t>
            </a:r>
            <a:r>
              <a:rPr lang="en-US" b="1" dirty="0" smtClean="0">
                <a:latin typeface="Calibre"/>
              </a:rPr>
              <a:t>Shared </a:t>
            </a:r>
            <a:r>
              <a:rPr lang="en-US" b="1" dirty="0">
                <a:latin typeface="Calibre"/>
              </a:rPr>
              <a:t>Preferences</a:t>
            </a:r>
            <a:r>
              <a:rPr lang="en-US" dirty="0">
                <a:latin typeface="Calibre"/>
              </a:rPr>
              <a:t>, on the other hand, is used for storing uncomplicated data in the form of simple key-value pairs, ideal for storing user settings.</a:t>
            </a:r>
          </a:p>
          <a:p>
            <a:pPr algn="just">
              <a:buFont typeface="Wingdings" panose="05000000000000000000" pitchFamily="2" charset="2"/>
              <a:buChar char="§"/>
            </a:pPr>
            <a:r>
              <a:rPr lang="en-US" dirty="0" smtClean="0">
                <a:latin typeface="Calibre"/>
              </a:rPr>
              <a:t> Whatever </a:t>
            </a:r>
            <a:r>
              <a:rPr lang="en-US" dirty="0">
                <a:latin typeface="Calibre"/>
              </a:rPr>
              <a:t>the Flutter database option developers opt for, it is the core part of a Flutter application that helps fuel a seamless UI and enhance the user experience.</a:t>
            </a:r>
          </a:p>
          <a:p>
            <a:endParaRPr lang="en-US" dirty="0"/>
          </a:p>
        </p:txBody>
      </p:sp>
    </p:spTree>
    <p:extLst>
      <p:ext uri="{BB962C8B-B14F-4D97-AF65-F5344CB8AC3E}">
        <p14:creationId xmlns:p14="http://schemas.microsoft.com/office/powerpoint/2010/main" val="3732038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SQLite: A Close Study</a:t>
            </a:r>
          </a:p>
        </p:txBody>
      </p:sp>
      <p:sp>
        <p:nvSpPr>
          <p:cNvPr id="3" name="Content Placeholder 2"/>
          <p:cNvSpPr>
            <a:spLocks noGrp="1"/>
          </p:cNvSpPr>
          <p:nvPr>
            <p:ph idx="1"/>
          </p:nvPr>
        </p:nvSpPr>
        <p:spPr/>
        <p:txBody>
          <a:bodyPr/>
          <a:lstStyle/>
          <a:p>
            <a:pPr algn="just">
              <a:buFont typeface="Wingdings" panose="05000000000000000000" pitchFamily="2" charset="2"/>
              <a:buChar char="§"/>
            </a:pPr>
            <a:r>
              <a:rPr lang="en-US" dirty="0" smtClean="0"/>
              <a:t> SQLite </a:t>
            </a:r>
            <a:r>
              <a:rPr lang="en-US" dirty="0"/>
              <a:t>is a small, fast, and fully transactional SQL database engine. </a:t>
            </a:r>
            <a:endParaRPr lang="en-US" dirty="0" smtClean="0"/>
          </a:p>
          <a:p>
            <a:pPr algn="just">
              <a:buFont typeface="Wingdings" panose="05000000000000000000" pitchFamily="2" charset="2"/>
              <a:buChar char="§"/>
            </a:pPr>
            <a:r>
              <a:rPr lang="en-US" dirty="0" smtClean="0"/>
              <a:t> Unlike </a:t>
            </a:r>
            <a:r>
              <a:rPr lang="en-US" dirty="0"/>
              <a:t>most other SQL databases, SQLite does not operate on a separate server or require any configuration. Instead, SQLite reads and writes directly to ordinary disk files. </a:t>
            </a:r>
            <a:endParaRPr lang="en-US" dirty="0" smtClean="0"/>
          </a:p>
          <a:p>
            <a:pPr algn="just">
              <a:buFont typeface="Wingdings" panose="05000000000000000000" pitchFamily="2" charset="2"/>
              <a:buChar char="§"/>
            </a:pPr>
            <a:r>
              <a:rPr lang="en-US" dirty="0" smtClean="0"/>
              <a:t> This </a:t>
            </a:r>
            <a:r>
              <a:rPr lang="en-US" dirty="0"/>
              <a:t>self-contained, high-reliability, embedded, full-featured, public-domain, SQL database engine is the most deployed database in the world with significantly more deployments than Oracle, MySQL, or any other database</a:t>
            </a:r>
            <a:r>
              <a:rPr lang="en-US" dirty="0" smtClean="0"/>
              <a:t>.</a:t>
            </a:r>
            <a:endParaRPr lang="en-US" dirty="0"/>
          </a:p>
          <a:p>
            <a:pPr algn="just">
              <a:buFont typeface="Wingdings" panose="05000000000000000000" pitchFamily="2" charset="2"/>
              <a:buChar char="§"/>
            </a:pPr>
            <a:r>
              <a:rPr lang="en-US" dirty="0" smtClean="0"/>
              <a:t> In </a:t>
            </a:r>
            <a:r>
              <a:rPr lang="en-US" dirty="0"/>
              <a:t>simpler terms, SQLite provides all the functionality of an SQL database in the most compact and efficient way possible</a:t>
            </a:r>
            <a:r>
              <a:rPr lang="en-US" dirty="0" smtClean="0"/>
              <a:t>.</a:t>
            </a:r>
          </a:p>
          <a:p>
            <a:pPr algn="just">
              <a:buFont typeface="Wingdings" panose="05000000000000000000" pitchFamily="2" charset="2"/>
              <a:buChar char="§"/>
            </a:pPr>
            <a:r>
              <a:rPr lang="en-US" dirty="0" smtClean="0"/>
              <a:t> </a:t>
            </a:r>
            <a:r>
              <a:rPr lang="en-US" dirty="0"/>
              <a:t>It can handle databases of any size and performance is quite good for most common use cases. </a:t>
            </a:r>
            <a:endParaRPr lang="en-US" dirty="0" smtClean="0"/>
          </a:p>
          <a:p>
            <a:pPr algn="just">
              <a:buFont typeface="Wingdings" panose="05000000000000000000" pitchFamily="2" charset="2"/>
              <a:buChar char="§"/>
            </a:pPr>
            <a:r>
              <a:rPr lang="en-US" dirty="0" smtClean="0"/>
              <a:t> SQLite </a:t>
            </a:r>
            <a:r>
              <a:rPr lang="en-US" dirty="0"/>
              <a:t>is ideal when working with local databases in Flutter.</a:t>
            </a:r>
          </a:p>
        </p:txBody>
      </p:sp>
    </p:spTree>
    <p:extLst>
      <p:ext uri="{BB962C8B-B14F-4D97-AF65-F5344CB8AC3E}">
        <p14:creationId xmlns:p14="http://schemas.microsoft.com/office/powerpoint/2010/main" val="181337662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294</TotalTime>
  <Words>1791</Words>
  <Application>Microsoft Office PowerPoint</Application>
  <PresentationFormat>Widescreen</PresentationFormat>
  <Paragraphs>110</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Calibre</vt:lpstr>
      <vt:lpstr>Calibri</vt:lpstr>
      <vt:lpstr>Calibri Light</vt:lpstr>
      <vt:lpstr>Courier New</vt:lpstr>
      <vt:lpstr>Wingdings</vt:lpstr>
      <vt:lpstr>Retrospect</vt:lpstr>
      <vt:lpstr>Lecture 9</vt:lpstr>
      <vt:lpstr>Flutter - Database Concepts</vt:lpstr>
      <vt:lpstr>Flutter's Backend Framework</vt:lpstr>
      <vt:lpstr>Backend Technology Choices for Flutter</vt:lpstr>
      <vt:lpstr>Navigating Local Databases in Flutter</vt:lpstr>
      <vt:lpstr>The Necessity of Local Database</vt:lpstr>
      <vt:lpstr>Evaluating Local Database Options for Flutter</vt:lpstr>
      <vt:lpstr>Evaluating Local Database Options for Flutter(cont.)</vt:lpstr>
      <vt:lpstr>SQLite: A Close Study</vt:lpstr>
      <vt:lpstr>SQLite: Benefits in a Flutter Setting</vt:lpstr>
      <vt:lpstr>SQLite Integration in Flutter</vt:lpstr>
      <vt:lpstr>SQLite Integration in Flutter</vt:lpstr>
      <vt:lpstr>SQLite Integration in Flutter</vt:lpstr>
      <vt:lpstr>SQFlite Plugin: A Savior for Flutter Developers</vt:lpstr>
      <vt:lpstr>SQFlite Plugin: A Savior for Flutter Developers</vt:lpstr>
      <vt:lpstr>SQFlite Plugin: A Savior for Flutter Developers</vt:lpstr>
      <vt:lpstr>Handling Relationships in SQLite Database with Flutter</vt:lpstr>
      <vt:lpstr>Handling Relationships in SQLite Database with Flutter</vt:lpstr>
      <vt:lpstr>Handling Relationships in SQLite Database with Flutter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7</dc:title>
  <dc:creator>Sidra Khatoon</dc:creator>
  <cp:lastModifiedBy>Sidra Khatoon</cp:lastModifiedBy>
  <cp:revision>26</cp:revision>
  <dcterms:created xsi:type="dcterms:W3CDTF">2024-11-12T04:35:10Z</dcterms:created>
  <dcterms:modified xsi:type="dcterms:W3CDTF">2025-05-20T04:22:58Z</dcterms:modified>
</cp:coreProperties>
</file>