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72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Disk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Disk management ,disk arm scheduling algorithms, disk caching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061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C-SCAN (Circular SCAN)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Description</a:t>
            </a:r>
            <a:r>
              <a:rPr lang="en-US" dirty="0"/>
              <a:t>: Similar to SCAN but after reaching the last cylinder, the head returns to the beginning without servicing requests on the return trip.</a:t>
            </a:r>
          </a:p>
          <a:p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Ensures uniform wait time for all requests.</a:t>
            </a:r>
          </a:p>
          <a:p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More seek time due to the return trip.</a:t>
            </a:r>
          </a:p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Request queue: 98, 183, 37, 122, 14, 124, 65, 67.</a:t>
            </a:r>
          </a:p>
          <a:p>
            <a:pPr lvl="1"/>
            <a:r>
              <a:rPr lang="en-US" dirty="0"/>
              <a:t>Starting at 53, move to 65, 67, 98, 122, 124, 183, then jump back to 14.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87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LOOK Algorithm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Description</a:t>
            </a:r>
            <a:r>
              <a:rPr lang="en-US" dirty="0"/>
              <a:t>: Similar to SCAN but only goes as far as the last request in each direction, avoiding unnecessary movement.</a:t>
            </a:r>
          </a:p>
          <a:p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Reduces unnecessary seek time compared to SCAN.</a:t>
            </a:r>
          </a:p>
          <a:p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Still involves back-and-forth movement.</a:t>
            </a:r>
          </a:p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Request queue: 98, 183, 37, 122, 14, 124, 65, 67.</a:t>
            </a:r>
          </a:p>
          <a:p>
            <a:pPr lvl="1"/>
            <a:r>
              <a:rPr lang="en-US" dirty="0"/>
              <a:t>Starting at 53, move to 65, 67, 98, 122, 124, 183, then reverse to 37, 14.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25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C-LOOK Algorithm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Description</a:t>
            </a:r>
            <a:r>
              <a:rPr lang="en-US" dirty="0"/>
              <a:t>: Similar to LOOK but the head returns directly to the first request at the beginning after servicing the last one.</a:t>
            </a:r>
          </a:p>
          <a:p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Uniform wait time and less seek time compared to LOOK.</a:t>
            </a:r>
          </a:p>
          <a:p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Slightly complex to implement.</a:t>
            </a:r>
          </a:p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Request queue: 98, 183, 37, 122, 14, 124, 65, 67.</a:t>
            </a:r>
          </a:p>
          <a:p>
            <a:pPr lvl="1"/>
            <a:r>
              <a:rPr lang="en-US" dirty="0"/>
              <a:t>Starting at 53, serve 65, 67, 98, 122, 124, 183, then jump back to 14.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3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5494" y="3130385"/>
            <a:ext cx="5725324" cy="3235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4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Disk Cache Overview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r>
              <a:rPr lang="en-US" dirty="0"/>
              <a:t>: A portion of high-speed memory used to temporarily store frequently accessed or recently accessed disk data.</a:t>
            </a:r>
          </a:p>
          <a:p>
            <a:r>
              <a:rPr lang="en-US" b="1" dirty="0"/>
              <a:t>Purpose</a:t>
            </a:r>
            <a:r>
              <a:rPr lang="en-US" dirty="0"/>
              <a:t>: Improves the speed of read/write operations by reducing the need to access slower disk storage.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50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Disk Cache Works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Read </a:t>
            </a:r>
            <a:r>
              <a:rPr lang="en-US" b="1" dirty="0"/>
              <a:t>Operation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When data is requested, the cache is checked first (cache hit).</a:t>
            </a:r>
          </a:p>
          <a:p>
            <a:pPr lvl="1"/>
            <a:r>
              <a:rPr lang="en-US" dirty="0"/>
              <a:t>If the data is not in the cache (cache miss), it is fetched from the disk and stored in the cache for future use.</a:t>
            </a:r>
          </a:p>
          <a:p>
            <a:r>
              <a:rPr lang="en-US" b="1" dirty="0"/>
              <a:t>Write Operation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 is written to the cache first and later to the disk, depending on the write policy.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03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Disk Caching Strategies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Write-Through </a:t>
            </a:r>
            <a:r>
              <a:rPr lang="en-US" b="1" dirty="0"/>
              <a:t>Cache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 is written to both the cache and the disk simultaneously.</a:t>
            </a:r>
          </a:p>
          <a:p>
            <a:pPr lvl="1"/>
            <a:r>
              <a:rPr lang="en-US" dirty="0"/>
              <a:t>Ensures data integrity but has slower write speeds.</a:t>
            </a:r>
          </a:p>
          <a:p>
            <a:pPr lvl="1"/>
            <a:r>
              <a:rPr lang="en-US" dirty="0"/>
              <a:t>Example: Critical systems where data consistency is crucial.</a:t>
            </a:r>
          </a:p>
          <a:p>
            <a:r>
              <a:rPr lang="en-US" b="1" dirty="0"/>
              <a:t>Write-Back Cache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Data is written to the cache first and later flushed to the disk.</a:t>
            </a:r>
          </a:p>
          <a:p>
            <a:pPr lvl="1"/>
            <a:r>
              <a:rPr lang="en-US" dirty="0"/>
              <a:t>Improves performance but risks data loss during a system crash.</a:t>
            </a:r>
          </a:p>
          <a:p>
            <a:pPr lvl="1"/>
            <a:r>
              <a:rPr lang="en-US" dirty="0"/>
              <a:t>Example: Systems prioritizing performance, like video editing.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39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456121"/>
            <a:ext cx="8825659" cy="3563679"/>
          </a:xfrm>
        </p:spPr>
        <p:txBody>
          <a:bodyPr>
            <a:normAutofit/>
          </a:bodyPr>
          <a:lstStyle/>
          <a:p>
            <a:r>
              <a:rPr lang="en-US" b="1" dirty="0"/>
              <a:t>Definition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Disk Management</a:t>
            </a:r>
            <a:r>
              <a:rPr lang="en-US" dirty="0"/>
              <a:t> refers to the set of functions the OS performs to organize, allocate, and maintain data on secondary storage devices like hard drives, SSDs, and hybrid disks.</a:t>
            </a:r>
          </a:p>
          <a:p>
            <a:pPr lvl="1"/>
            <a:r>
              <a:rPr lang="en-US" dirty="0"/>
              <a:t>It includes tasks like partitioning, formatting, managing file systems, and optimizing data storage and retrieval.</a:t>
            </a:r>
          </a:p>
          <a:p>
            <a:r>
              <a:rPr lang="en-US" b="1" dirty="0"/>
              <a:t>Objectives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Maximize disk utilization and performance.</a:t>
            </a:r>
          </a:p>
          <a:p>
            <a:pPr lvl="1"/>
            <a:r>
              <a:rPr lang="en-US" dirty="0"/>
              <a:t>Minimize seek and latency times during data access.</a:t>
            </a:r>
          </a:p>
          <a:p>
            <a:pPr lvl="1"/>
            <a:r>
              <a:rPr lang="en-US" dirty="0"/>
              <a:t>Ensure data integrity and fault tolerance.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29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Key Components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Disk Partitioning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Divides the disk into segments for different purposes or file systems.</a:t>
            </a:r>
          </a:p>
          <a:p>
            <a:pPr lvl="1"/>
            <a:r>
              <a:rPr lang="en-US" b="1" dirty="0"/>
              <a:t>File Systems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Structures for organizing and storing data (e.g., NTFS, FAT32, ext4).</a:t>
            </a:r>
          </a:p>
          <a:p>
            <a:pPr lvl="1"/>
            <a:r>
              <a:rPr lang="en-US" b="1" dirty="0"/>
              <a:t>Disk Scheduling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Determines the order of data access requests to optimize performance.</a:t>
            </a:r>
          </a:p>
          <a:p>
            <a:pPr lvl="1"/>
            <a:r>
              <a:rPr lang="en-US" b="1" dirty="0"/>
              <a:t>Data Redundancy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Implements techniques like RAID for fault tolerance and data protection.</a:t>
            </a:r>
          </a:p>
          <a:p>
            <a:pPr lvl="1"/>
            <a:r>
              <a:rPr lang="en-US" b="1" dirty="0"/>
              <a:t>Disk Cleanup and Maintenance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Handles fragmentation and space recovery to improve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19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Disk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Disk Management</a:t>
            </a:r>
            <a:r>
              <a:rPr lang="en-US" dirty="0"/>
              <a:t> </a:t>
            </a:r>
            <a:r>
              <a:rPr lang="en-US" dirty="0" err="1"/>
              <a:t>ensures:Reliable</a:t>
            </a:r>
            <a:r>
              <a:rPr lang="en-US" dirty="0"/>
              <a:t> and consistent data storage and retrieval.</a:t>
            </a:r>
          </a:p>
          <a:p>
            <a:r>
              <a:rPr lang="en-US" dirty="0"/>
              <a:t>Long-term data integrity and storage optimization.</a:t>
            </a:r>
          </a:p>
          <a:p>
            <a:r>
              <a:rPr lang="en-US" dirty="0"/>
              <a:t>Effective utilization of available disk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98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ARM scheduling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Disk Scheduling Algorithms Overview</a:t>
            </a:r>
          </a:p>
          <a:p>
            <a:r>
              <a:rPr lang="en-US" dirty="0"/>
              <a:t>Definition: Process of deciding the order of disk I/O requests to optimize performance.</a:t>
            </a:r>
          </a:p>
          <a:p>
            <a:r>
              <a:rPr lang="en-US" dirty="0"/>
              <a:t>Goals:</a:t>
            </a:r>
          </a:p>
          <a:p>
            <a:pPr lvl="1"/>
            <a:r>
              <a:rPr lang="en-US" dirty="0"/>
              <a:t>Minimize seek time.</a:t>
            </a:r>
          </a:p>
          <a:p>
            <a:pPr lvl="1"/>
            <a:r>
              <a:rPr lang="en-US" dirty="0"/>
              <a:t>Maximize throughput.</a:t>
            </a:r>
          </a:p>
          <a:p>
            <a:pPr lvl="1"/>
            <a:r>
              <a:rPr lang="en-US" dirty="0"/>
              <a:t>Ensure fairness.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15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Disk Scheduling Algorithms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First-Come</a:t>
            </a:r>
            <a:r>
              <a:rPr lang="en-US" b="1" dirty="0"/>
              <a:t>, First-Served (FCFS):</a:t>
            </a:r>
            <a:endParaRPr lang="en-US" dirty="0"/>
          </a:p>
          <a:p>
            <a:pPr lvl="1"/>
            <a:r>
              <a:rPr lang="en-US" dirty="0"/>
              <a:t>Simple but may lead to high seek times</a:t>
            </a:r>
          </a:p>
          <a:p>
            <a:r>
              <a:rPr lang="en-US" b="1" dirty="0"/>
              <a:t>Shortest Seek Time First (SSTF):</a:t>
            </a:r>
            <a:endParaRPr lang="en-US" dirty="0"/>
          </a:p>
          <a:p>
            <a:pPr lvl="1"/>
            <a:r>
              <a:rPr lang="en-US" dirty="0"/>
              <a:t>Minimizes seek time but may cause starvation</a:t>
            </a:r>
          </a:p>
          <a:p>
            <a:r>
              <a:rPr lang="en-US" b="1" dirty="0"/>
              <a:t>SCAN/Elevator Algorithm:</a:t>
            </a:r>
            <a:endParaRPr lang="en-US" dirty="0"/>
          </a:p>
          <a:p>
            <a:pPr lvl="1"/>
            <a:r>
              <a:rPr lang="en-US" dirty="0"/>
              <a:t>Moves in one direction, then reverses</a:t>
            </a:r>
          </a:p>
          <a:p>
            <a:r>
              <a:rPr lang="en-US" b="1" dirty="0"/>
              <a:t>C-SCAN:</a:t>
            </a:r>
            <a:endParaRPr lang="en-US" dirty="0"/>
          </a:p>
          <a:p>
            <a:pPr lvl="1"/>
            <a:r>
              <a:rPr lang="en-US" dirty="0"/>
              <a:t>Circular SCAN, providing uniform wait time</a:t>
            </a:r>
          </a:p>
          <a:p>
            <a:r>
              <a:rPr lang="en-US" b="1" dirty="0"/>
              <a:t>LOOK and C-LOOK:</a:t>
            </a:r>
            <a:endParaRPr lang="en-US" dirty="0"/>
          </a:p>
          <a:p>
            <a:pPr lvl="1"/>
            <a:r>
              <a:rPr lang="en-US" dirty="0"/>
              <a:t>Similar to SCAN but only scans as far as the last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975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First-Come, First-Served (FCFS)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Description</a:t>
            </a:r>
            <a:r>
              <a:rPr lang="en-US" dirty="0"/>
              <a:t>: Serves requests in the order they arrive.</a:t>
            </a:r>
          </a:p>
          <a:p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Simple to implement.</a:t>
            </a:r>
          </a:p>
          <a:p>
            <a:pPr lvl="1"/>
            <a:r>
              <a:rPr lang="en-US" dirty="0"/>
              <a:t>Fair to all processes.</a:t>
            </a:r>
          </a:p>
          <a:p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 lead to high average seek time if requests are scattered (e.g., requests at cylinder 1, then 100, then 2).</a:t>
            </a:r>
          </a:p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Request queue: 98, 183, 37, 122, 14, 124, 65, 67.</a:t>
            </a:r>
          </a:p>
          <a:p>
            <a:pPr lvl="1"/>
            <a:r>
              <a:rPr lang="en-US" dirty="0"/>
              <a:t>Starting at 53: Movement = |53-98| + |98-183| + ... = Total Seek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981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Shortest Seek Time First (SSTF)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Description</a:t>
            </a:r>
            <a:r>
              <a:rPr lang="en-US" dirty="0"/>
              <a:t>: Selects the request nearest to the current head position.</a:t>
            </a:r>
          </a:p>
          <a:p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Reduces seek time compared to FCFS.</a:t>
            </a:r>
          </a:p>
          <a:p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Can cause starvation for far-off requests.</a:t>
            </a:r>
          </a:p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Request queue: 98, 183, 37, 122, 14, 124, 65, 67.</a:t>
            </a:r>
          </a:p>
          <a:p>
            <a:pPr lvl="1"/>
            <a:r>
              <a:rPr lang="en-US" dirty="0"/>
              <a:t>Starting at 53: Move to 65, then 67, then 37, etc., minimizing head movement.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32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SCAN (Elevator Algorithm)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Description</a:t>
            </a:r>
            <a:r>
              <a:rPr lang="en-US" dirty="0"/>
              <a:t>: The disk arm moves in one direction, fulfilling requests, then reverses direction.</a:t>
            </a:r>
          </a:p>
          <a:p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Avoids starvation.</a:t>
            </a:r>
          </a:p>
          <a:p>
            <a:pPr lvl="1"/>
            <a:r>
              <a:rPr lang="en-US" dirty="0"/>
              <a:t>Provides better throughput compared to FCFS and SSTF.</a:t>
            </a:r>
          </a:p>
          <a:p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Longer wait times for requests far from the starting point.</a:t>
            </a:r>
          </a:p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Request queue: 98, 183, 37, 122, 14, 124, 65, 67.</a:t>
            </a:r>
          </a:p>
          <a:p>
            <a:pPr lvl="1"/>
            <a:r>
              <a:rPr lang="en-US" dirty="0"/>
              <a:t>Starting at 53 and moving toward 0: Serve requests 37, 14, then reverse to serve 65, 67, 98,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9547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5E904EF194674780B6694B2D3E63A0" ma:contentTypeVersion="4" ma:contentTypeDescription="Create a new document." ma:contentTypeScope="" ma:versionID="99d0b2516fda24038595b065743ddaaa">
  <xsd:schema xmlns:xsd="http://www.w3.org/2001/XMLSchema" xmlns:xs="http://www.w3.org/2001/XMLSchema" xmlns:p="http://schemas.microsoft.com/office/2006/metadata/properties" xmlns:ns2="d2d48ac6-7e68-4e99-8a99-096f9eee866c" targetNamespace="http://schemas.microsoft.com/office/2006/metadata/properties" ma:root="true" ma:fieldsID="08b1b44d2f22e85a4b70b0089fe9956e" ns2:_="">
    <xsd:import namespace="d2d48ac6-7e68-4e99-8a99-096f9eee866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48ac6-7e68-4e99-8a99-096f9eee86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5D954A-8CB7-4ABC-8FC6-F22877A45D5B}"/>
</file>

<file path=customXml/itemProps2.xml><?xml version="1.0" encoding="utf-8"?>
<ds:datastoreItem xmlns:ds="http://schemas.openxmlformats.org/officeDocument/2006/customXml" ds:itemID="{1F4ABBD2-6040-4853-96D9-81D08FE4EDBE}"/>
</file>

<file path=customXml/itemProps3.xml><?xml version="1.0" encoding="utf-8"?>
<ds:datastoreItem xmlns:ds="http://schemas.openxmlformats.org/officeDocument/2006/customXml" ds:itemID="{043A0397-F5FF-4A38-913D-3D78998F4696}"/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72</TotalTime>
  <Words>1039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Disk Management</vt:lpstr>
      <vt:lpstr>Disk Management</vt:lpstr>
      <vt:lpstr>Disk Management</vt:lpstr>
      <vt:lpstr>Disk Management</vt:lpstr>
      <vt:lpstr>Disk ARM scheduling algorithm</vt:lpstr>
      <vt:lpstr>Disk Scheduling Algorithms </vt:lpstr>
      <vt:lpstr>First-Come, First-Served (FCFS) </vt:lpstr>
      <vt:lpstr>Shortest Seek Time First (SSTF) </vt:lpstr>
      <vt:lpstr>SCAN (Elevator Algorithm) </vt:lpstr>
      <vt:lpstr>C-SCAN (Circular SCAN) </vt:lpstr>
      <vt:lpstr>LOOK Algorithm </vt:lpstr>
      <vt:lpstr>C-LOOK Algorithm </vt:lpstr>
      <vt:lpstr>Comparison chart</vt:lpstr>
      <vt:lpstr>Disk Cache Overview </vt:lpstr>
      <vt:lpstr>How Disk Cache Works </vt:lpstr>
      <vt:lpstr>Types of Disk Caching Strategies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Bushra Aziz</dc:creator>
  <cp:lastModifiedBy>Bushra Aziz</cp:lastModifiedBy>
  <cp:revision>4</cp:revision>
  <dcterms:created xsi:type="dcterms:W3CDTF">2025-01-02T05:48:25Z</dcterms:created>
  <dcterms:modified xsi:type="dcterms:W3CDTF">2025-01-02T07:00:54Z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0x010100A75E904EF194674780B6694B2D3E63A0</vt:lpwstr>
  </property>
</Properties>
</file>