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4" r:id="rId9"/>
    <p:sldId id="269" r:id="rId10"/>
    <p:sldId id="265" r:id="rId11"/>
    <p:sldId id="271" r:id="rId12"/>
    <p:sldId id="266" r:id="rId13"/>
    <p:sldId id="267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Management </a:t>
            </a:r>
            <a:r>
              <a:rPr lang="en-US" dirty="0" smtClean="0"/>
              <a:t> </a:t>
            </a:r>
            <a:r>
              <a:rPr lang="en-US" dirty="0"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system, file attributes and operations, file access methods, file allocation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Allocation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file is a linked list of disk blocks, and each block contains a pointer to the next block.</a:t>
            </a:r>
          </a:p>
          <a:p>
            <a:pPr lvl="1"/>
            <a:r>
              <a:rPr lang="en-US" dirty="0"/>
              <a:t>The directory entry contains the starting block number.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No External Fragmentation</a:t>
            </a:r>
            <a:r>
              <a:rPr lang="en-US" dirty="0"/>
              <a:t>: Blocks can be scattered anywhere on the disk.</a:t>
            </a:r>
          </a:p>
          <a:p>
            <a:pPr lvl="1"/>
            <a:r>
              <a:rPr lang="en-US" b="1" dirty="0"/>
              <a:t>Dynamic File Size</a:t>
            </a:r>
            <a:r>
              <a:rPr lang="en-US" dirty="0"/>
              <a:t>: Can easily grow by adding more blocks.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Slow Access</a:t>
            </a:r>
            <a:r>
              <a:rPr lang="en-US" dirty="0"/>
              <a:t>: Sequential access requires traversing pointers; random access is not efficient.</a:t>
            </a:r>
          </a:p>
          <a:p>
            <a:pPr lvl="1"/>
            <a:r>
              <a:rPr lang="en-US" b="1" dirty="0"/>
              <a:t>Pointer Overhead</a:t>
            </a:r>
            <a:r>
              <a:rPr lang="en-US" dirty="0"/>
              <a:t>: Some disk space is used to store pointers.</a:t>
            </a:r>
          </a:p>
          <a:p>
            <a:pPr lvl="1"/>
            <a:r>
              <a:rPr lang="en-US" b="1" dirty="0"/>
              <a:t>Reliability Issues</a:t>
            </a:r>
            <a:r>
              <a:rPr lang="en-US" dirty="0"/>
              <a:t>: If a pointer is lost or corrupted, the file may be partially or entirely inaccessible.</a:t>
            </a:r>
          </a:p>
          <a:p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Suitable for applications where files frequently grow or shrink, such as 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2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284" y="2925569"/>
            <a:ext cx="479174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Allocation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 an index block that stores pointers to all the blocks of a file.</a:t>
            </a:r>
          </a:p>
          <a:p>
            <a:pPr lvl="1"/>
            <a:r>
              <a:rPr lang="en-US" dirty="0"/>
              <a:t>The directory entry points to the index block.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Direct Access</a:t>
            </a:r>
            <a:r>
              <a:rPr lang="en-US" dirty="0"/>
              <a:t>: Random access is efficient as all block addresses are available in the index.</a:t>
            </a:r>
          </a:p>
          <a:p>
            <a:pPr lvl="1"/>
            <a:r>
              <a:rPr lang="en-US" b="1" dirty="0"/>
              <a:t>No Fragmentation</a:t>
            </a:r>
            <a:r>
              <a:rPr lang="en-US" dirty="0"/>
              <a:t>: Like linked allocation, blocks can be scattered.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Index Block Overhead</a:t>
            </a:r>
            <a:r>
              <a:rPr lang="en-US" dirty="0"/>
              <a:t>: Requires additional space for the index block.</a:t>
            </a:r>
          </a:p>
          <a:p>
            <a:pPr lvl="1"/>
            <a:r>
              <a:rPr lang="en-US" b="1" dirty="0"/>
              <a:t>Limited File Size</a:t>
            </a:r>
            <a:r>
              <a:rPr lang="en-US" dirty="0"/>
              <a:t>: The number of blocks a file can have is limited by the size of the index block.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9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Variations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Single-level Indexing</a:t>
            </a:r>
            <a:r>
              <a:rPr lang="en-US" dirty="0"/>
              <a:t>: One index block per file.</a:t>
            </a:r>
          </a:p>
          <a:p>
            <a:pPr lvl="1"/>
            <a:r>
              <a:rPr lang="en-US" b="1" dirty="0"/>
              <a:t>Multi-level Indexing</a:t>
            </a:r>
            <a:r>
              <a:rPr lang="en-US" dirty="0"/>
              <a:t>: Uses additional index blocks for very large files (e.g., in ext4).</a:t>
            </a:r>
          </a:p>
          <a:p>
            <a:pPr lvl="1"/>
            <a:r>
              <a:rPr lang="en-US" b="1" dirty="0"/>
              <a:t>Combined Scheme</a:t>
            </a:r>
            <a:r>
              <a:rPr lang="en-US" dirty="0"/>
              <a:t>: Combines direct, single-level, and multi-level indexing (e.g., in UNIX).</a:t>
            </a:r>
          </a:p>
          <a:p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Suitable for systems requiring fast access to files of varying sizes, like databases.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file with blocks 5, 9, 12 has an index block containing pointers to these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Indexed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021" y="2796963"/>
            <a:ext cx="498227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File Management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Efficiency</a:t>
            </a:r>
            <a:r>
              <a:rPr lang="en-US" dirty="0"/>
              <a:t>: Ensures fast and reliable data access.</a:t>
            </a:r>
          </a:p>
          <a:p>
            <a:r>
              <a:rPr lang="en-US" b="1" dirty="0"/>
              <a:t>Security</a:t>
            </a:r>
            <a:r>
              <a:rPr lang="en-US" dirty="0"/>
              <a:t>: Protects sensitive data through permissions and encryption.</a:t>
            </a:r>
          </a:p>
          <a:p>
            <a:r>
              <a:rPr lang="en-US" b="1" dirty="0"/>
              <a:t>Data Integrity</a:t>
            </a:r>
            <a:r>
              <a:rPr lang="en-US" dirty="0"/>
              <a:t>: Reduces risks of data corruption and loss.</a:t>
            </a:r>
          </a:p>
          <a:p>
            <a:r>
              <a:rPr lang="en-US" b="1" dirty="0"/>
              <a:t>Scalability</a:t>
            </a:r>
            <a:r>
              <a:rPr lang="en-US" dirty="0"/>
              <a:t>: Supports large volumes of data and multiple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Modern Examples of File Management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Windows </a:t>
            </a:r>
            <a:r>
              <a:rPr lang="en-US" b="1" dirty="0"/>
              <a:t>File System</a:t>
            </a:r>
            <a:r>
              <a:rPr lang="en-US" dirty="0"/>
              <a:t>: NTFS, FAT32.</a:t>
            </a:r>
          </a:p>
          <a:p>
            <a:r>
              <a:rPr lang="en-US" b="1" dirty="0"/>
              <a:t>Linux File System</a:t>
            </a:r>
            <a:r>
              <a:rPr lang="en-US" dirty="0"/>
              <a:t>: ext3, ext4, XFS.</a:t>
            </a:r>
          </a:p>
          <a:p>
            <a:r>
              <a:rPr lang="en-US" b="1" dirty="0"/>
              <a:t>Cloud Storage</a:t>
            </a:r>
            <a:r>
              <a:rPr lang="en-US" dirty="0"/>
              <a:t>: Distributed file systems like Google File System (GFS), Hadoop Distributed File System (HDFS).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1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File </a:t>
            </a:r>
            <a:r>
              <a:rPr lang="en-US" b="1" dirty="0"/>
              <a:t>Management</a:t>
            </a:r>
            <a:r>
              <a:rPr lang="en-US" dirty="0"/>
              <a:t> is the process by which an operating system organizes, stores, retrieves, and manages data in the form of files on storage devices like hard drives, SSDs, and external drives.</a:t>
            </a:r>
          </a:p>
          <a:p>
            <a:r>
              <a:rPr lang="en-US" dirty="0"/>
              <a:t>It provides a systematic way to access and organize data while ensuring data security, reliability, and efficient utilization of storage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2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Organization</a:t>
            </a:r>
            <a:r>
              <a:rPr lang="en-US" dirty="0"/>
              <a:t>: Store data in a structured way for easy access.</a:t>
            </a:r>
          </a:p>
          <a:p>
            <a:r>
              <a:rPr lang="en-US" b="1" dirty="0"/>
              <a:t>Access Control</a:t>
            </a:r>
            <a:r>
              <a:rPr lang="en-US" dirty="0"/>
              <a:t>: Manage permissions for users and processes.</a:t>
            </a:r>
          </a:p>
          <a:p>
            <a:r>
              <a:rPr lang="en-US" b="1" dirty="0"/>
              <a:t>Storage Optimization</a:t>
            </a:r>
            <a:r>
              <a:rPr lang="en-US" dirty="0"/>
              <a:t>: Maximize storage utilization while minimizing fragmentation.</a:t>
            </a:r>
          </a:p>
          <a:p>
            <a:r>
              <a:rPr lang="en-US" b="1" dirty="0"/>
              <a:t>Reliability</a:t>
            </a:r>
            <a:r>
              <a:rPr lang="en-US" dirty="0"/>
              <a:t>: Ensure data integrity and recovery from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Key Components of File Management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018988"/>
            <a:ext cx="932498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File Naming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Assigns unique names to files for identification.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Handles extensions to indicate file types (e.g.,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.txt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.doc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File Structure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Organizes data within files (e.g., sequential, indexed, hierarchical structures).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File Operations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Basic operations: Create, Read, Write, Delete, Append, Rename.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Advanced operations: Copy, Move, Compress, Encrypt.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7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Key Components of File Management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b="1" dirty="0">
                <a:solidFill>
                  <a:schemeClr val="tx1"/>
                </a:solidFill>
              </a:rPr>
              <a:t>File Directories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Hierarchical structure for organizing files into folders and subfolders.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Types: Single-level, Two-level, Tree-structured, Acyclic Graph, General Graph.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b="1" dirty="0">
                <a:solidFill>
                  <a:schemeClr val="tx1"/>
                </a:solidFill>
              </a:rPr>
              <a:t>File Access Methods</a:t>
            </a:r>
            <a:r>
              <a:rPr lang="en-US" altLang="en-US" dirty="0">
                <a:solidFill>
                  <a:schemeClr val="tx1"/>
                </a:solidFill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Sequential Access</a:t>
            </a:r>
            <a:r>
              <a:rPr lang="en-US" altLang="en-US" sz="1800" dirty="0">
                <a:solidFill>
                  <a:schemeClr val="tx1"/>
                </a:solidFill>
              </a:rPr>
              <a:t>: Access data in a specific order.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Direct Access</a:t>
            </a:r>
            <a:r>
              <a:rPr lang="en-US" altLang="en-US" sz="1800" dirty="0">
                <a:solidFill>
                  <a:schemeClr val="tx1"/>
                </a:solidFill>
              </a:rPr>
              <a:t>: Access data using specific addresses.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Indexed Access</a:t>
            </a:r>
            <a:r>
              <a:rPr lang="en-US" altLang="en-US" sz="1800" dirty="0">
                <a:solidFill>
                  <a:schemeClr val="tx1"/>
                </a:solidFill>
              </a:rPr>
              <a:t>: Use an index to locate data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3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Allocation Techniques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/>
              <a:t>: File allocation is the method used by the operating system to manage and organize the storage of files on a disk.</a:t>
            </a:r>
          </a:p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Efficiently utilize storage space.</a:t>
            </a:r>
          </a:p>
          <a:p>
            <a:pPr lvl="1"/>
            <a:r>
              <a:rPr lang="en-US" dirty="0"/>
              <a:t>Facilitate quick and reliable file access.</a:t>
            </a:r>
          </a:p>
          <a:p>
            <a:pPr lvl="1"/>
            <a:r>
              <a:rPr lang="en-US" dirty="0"/>
              <a:t>Minimize fragmentation and management overhead.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Allocation Techniques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Contiguous </a:t>
            </a:r>
            <a:r>
              <a:rPr lang="en-US" b="1" dirty="0"/>
              <a:t>Allocation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Stores files in contiguous blocks.</a:t>
            </a:r>
          </a:p>
          <a:p>
            <a:pPr lvl="1"/>
            <a:r>
              <a:rPr lang="en-US" dirty="0"/>
              <a:t>Pros: Fast access; Cons: Fragmentation.</a:t>
            </a:r>
          </a:p>
          <a:p>
            <a:r>
              <a:rPr lang="en-US" b="1" dirty="0"/>
              <a:t>Linked Allocation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 pointers to link non-contiguous blocks.</a:t>
            </a:r>
          </a:p>
          <a:p>
            <a:pPr lvl="1"/>
            <a:r>
              <a:rPr lang="en-US" dirty="0"/>
              <a:t>Pros: No external fragmentation; Cons: Slower access.</a:t>
            </a:r>
          </a:p>
          <a:p>
            <a:r>
              <a:rPr lang="en-US" b="1" dirty="0"/>
              <a:t>Indexed Allocation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 an index block to track file blocks.</a:t>
            </a:r>
          </a:p>
          <a:p>
            <a:pPr lvl="1"/>
            <a:r>
              <a:rPr lang="en-US" dirty="0"/>
              <a:t>Pros: Direct access; Cons: Overhead for index blocks.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1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Contiguous Allocation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Allocates a single continuous set of disk blocks for a file.</a:t>
            </a:r>
          </a:p>
          <a:p>
            <a:pPr lvl="1"/>
            <a:r>
              <a:rPr lang="en-US" dirty="0"/>
              <a:t>The file occupies consecutive sectors on the disk.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Fast Access</a:t>
            </a:r>
            <a:r>
              <a:rPr lang="en-US" dirty="0"/>
              <a:t>: Easy and quick to access data sequentially and randomly.</a:t>
            </a:r>
          </a:p>
          <a:p>
            <a:pPr lvl="1"/>
            <a:r>
              <a:rPr lang="en-US" b="1" dirty="0"/>
              <a:t>Simple Implementation</a:t>
            </a:r>
            <a:r>
              <a:rPr lang="en-US" dirty="0"/>
              <a:t>: Minimal metadata is needed (start block and length).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Fragmentation</a:t>
            </a:r>
            <a:r>
              <a:rPr lang="en-US" dirty="0"/>
              <a:t>: Over time, free spaces may become fragmented, making it hard to find contiguous blocks.</a:t>
            </a:r>
          </a:p>
          <a:p>
            <a:pPr lvl="1"/>
            <a:r>
              <a:rPr lang="en-US" b="1" dirty="0"/>
              <a:t>Difficult Expansion</a:t>
            </a:r>
            <a:r>
              <a:rPr lang="en-US" dirty="0"/>
              <a:t>: File size cannot grow unless there is adjacent free space.</a:t>
            </a:r>
          </a:p>
          <a:p>
            <a:pPr lvl="1"/>
            <a:r>
              <a:rPr lang="en-US" b="1" dirty="0"/>
              <a:t>Storage Utilization</a:t>
            </a:r>
            <a:r>
              <a:rPr lang="en-US" dirty="0"/>
              <a:t>: May waste space due to pre-allocation for growth.</a:t>
            </a:r>
          </a:p>
          <a:p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Suitable for applications requiring fast sequential access, like video playback.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file of size 3 KB is allocated starting from block 5. It occupies blocks 5, 6, and 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1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Contiguous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42" y="2816016"/>
            <a:ext cx="485842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75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904EF194674780B6694B2D3E63A0" ma:contentTypeVersion="4" ma:contentTypeDescription="Create a new document." ma:contentTypeScope="" ma:versionID="99d0b2516fda24038595b065743ddaaa">
  <xsd:schema xmlns:xsd="http://www.w3.org/2001/XMLSchema" xmlns:xs="http://www.w3.org/2001/XMLSchema" xmlns:p="http://schemas.microsoft.com/office/2006/metadata/properties" xmlns:ns2="d2d48ac6-7e68-4e99-8a99-096f9eee866c" targetNamespace="http://schemas.microsoft.com/office/2006/metadata/properties" ma:root="true" ma:fieldsID="08b1b44d2f22e85a4b70b0089fe9956e" ns2:_="">
    <xsd:import namespace="d2d48ac6-7e68-4e99-8a99-096f9eee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8ac6-7e68-4e99-8a99-096f9eee8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80DF6-EA0D-42A4-89C4-E17AC60C5F92}"/>
</file>

<file path=customXml/itemProps2.xml><?xml version="1.0" encoding="utf-8"?>
<ds:datastoreItem xmlns:ds="http://schemas.openxmlformats.org/officeDocument/2006/customXml" ds:itemID="{0177CE62-92B7-4A3A-9F66-AE9B66616003}"/>
</file>

<file path=customXml/itemProps3.xml><?xml version="1.0" encoding="utf-8"?>
<ds:datastoreItem xmlns:ds="http://schemas.openxmlformats.org/officeDocument/2006/customXml" ds:itemID="{6AE8E66D-10E0-423A-BF2A-DF7BA9C99F07}"/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41</TotalTime>
  <Words>934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File Management  Systems</vt:lpstr>
      <vt:lpstr>Definition </vt:lpstr>
      <vt:lpstr>Objectives </vt:lpstr>
      <vt:lpstr>Key Components of File Management </vt:lpstr>
      <vt:lpstr>Key Components of File Management </vt:lpstr>
      <vt:lpstr>File Allocation Techniques Overview </vt:lpstr>
      <vt:lpstr>File Allocation Techniques </vt:lpstr>
      <vt:lpstr>Contiguous Allocation </vt:lpstr>
      <vt:lpstr>Contiguous Allocation</vt:lpstr>
      <vt:lpstr>Linked Allocation </vt:lpstr>
      <vt:lpstr>Linked Allocation</vt:lpstr>
      <vt:lpstr>Indexed Allocation </vt:lpstr>
      <vt:lpstr>Indexed Allocation</vt:lpstr>
      <vt:lpstr>Indexed Allocation</vt:lpstr>
      <vt:lpstr>Importance of File Management </vt:lpstr>
      <vt:lpstr>Modern Examples of File Management Systems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in Operating Systems</dc:title>
  <dc:creator>Bushra Aziz</dc:creator>
  <cp:lastModifiedBy>Bushra Aziz</cp:lastModifiedBy>
  <cp:revision>3</cp:revision>
  <dcterms:created xsi:type="dcterms:W3CDTF">2025-01-02T07:01:06Z</dcterms:created>
  <dcterms:modified xsi:type="dcterms:W3CDTF">2025-06-10T05:41:22Z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0x010100A75E904EF194674780B6694B2D3E63A0</vt:lpwstr>
  </property>
</Properties>
</file>