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348" r:id="rId3"/>
    <p:sldId id="308" r:id="rId4"/>
    <p:sldId id="320" r:id="rId5"/>
    <p:sldId id="349" r:id="rId6"/>
    <p:sldId id="321" r:id="rId7"/>
    <p:sldId id="322" r:id="rId8"/>
    <p:sldId id="323" r:id="rId9"/>
    <p:sldId id="324" r:id="rId10"/>
    <p:sldId id="326" r:id="rId11"/>
    <p:sldId id="327" r:id="rId12"/>
    <p:sldId id="328" r:id="rId13"/>
    <p:sldId id="329" r:id="rId14"/>
    <p:sldId id="330" r:id="rId15"/>
    <p:sldId id="331" r:id="rId16"/>
    <p:sldId id="332" r:id="rId17"/>
    <p:sldId id="333" r:id="rId18"/>
    <p:sldId id="335" r:id="rId19"/>
    <p:sldId id="339" r:id="rId20"/>
    <p:sldId id="337" r:id="rId21"/>
    <p:sldId id="341" r:id="rId22"/>
    <p:sldId id="338" r:id="rId23"/>
    <p:sldId id="340" r:id="rId24"/>
    <p:sldId id="342" r:id="rId25"/>
    <p:sldId id="343" r:id="rId26"/>
    <p:sldId id="345" r:id="rId27"/>
    <p:sldId id="346" r:id="rId28"/>
    <p:sldId id="350" r:id="rId29"/>
    <p:sldId id="353" r:id="rId30"/>
    <p:sldId id="352"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85" autoAdjust="0"/>
    <p:restoredTop sz="80645" autoAdjust="0"/>
  </p:normalViewPr>
  <p:slideViewPr>
    <p:cSldViewPr snapToGrid="0">
      <p:cViewPr varScale="1">
        <p:scale>
          <a:sx n="72" d="100"/>
          <a:sy n="72" d="100"/>
        </p:scale>
        <p:origin x="16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46"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8605-F9E4-436D-99A8-EB8586916B10}"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F00CD-E5D4-41A8-9EDE-1B0CED5F3291}" type="slidenum">
              <a:rPr lang="en-US" smtClean="0"/>
              <a:t>‹#›</a:t>
            </a:fld>
            <a:endParaRPr lang="en-US"/>
          </a:p>
        </p:txBody>
      </p:sp>
    </p:spTree>
    <p:extLst>
      <p:ext uri="{BB962C8B-B14F-4D97-AF65-F5344CB8AC3E}">
        <p14:creationId xmlns:p14="http://schemas.microsoft.com/office/powerpoint/2010/main" val="98325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Multiple applications: </a:t>
            </a:r>
          </a:p>
          <a:p>
            <a:pPr lvl="1"/>
            <a:r>
              <a:rPr lang="en-NZ" dirty="0" smtClean="0"/>
              <a:t>Multiprogramming was invented to allow processing time to be dynamically shared among a number of active applications.</a:t>
            </a:r>
          </a:p>
          <a:p>
            <a:pPr lvl="1"/>
            <a:endParaRPr lang="en-NZ" dirty="0" smtClean="0"/>
          </a:p>
          <a:p>
            <a:r>
              <a:rPr lang="en-NZ" dirty="0" smtClean="0"/>
              <a:t>• Structured applications: </a:t>
            </a:r>
          </a:p>
          <a:p>
            <a:pPr lvl="1"/>
            <a:r>
              <a:rPr lang="en-NZ" dirty="0" smtClean="0"/>
              <a:t>As an extension of the principles of modular design and structured programming, some applications can be effectively programmed as a set of concurrent processes.</a:t>
            </a:r>
          </a:p>
          <a:p>
            <a:endParaRPr lang="en-NZ" dirty="0" smtClean="0"/>
          </a:p>
          <a:p>
            <a:r>
              <a:rPr lang="en-NZ" dirty="0" smtClean="0"/>
              <a:t>• Operating system structure:</a:t>
            </a:r>
          </a:p>
          <a:p>
            <a:pPr lvl="1"/>
            <a:r>
              <a:rPr lang="en-NZ" dirty="0" smtClean="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421857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402052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pPr lvl="0"/>
            <a:endParaRPr lang="en-NZ" dirty="0" smtClean="0"/>
          </a:p>
          <a:p>
            <a:pPr lvl="0"/>
            <a:r>
              <a:rPr lang="en-NZ" b="1" dirty="0" smtClean="0"/>
              <a:t>Managing Resources</a:t>
            </a:r>
          </a:p>
          <a:p>
            <a:pPr lvl="1">
              <a:buFont typeface="Arial" pitchFamily="34" charset="0"/>
              <a:buChar char="•"/>
            </a:pPr>
            <a:r>
              <a:rPr lang="en-NZ" dirty="0" smtClean="0"/>
              <a:t>It is difficult for the OS to manage the allocation of resources optimally. </a:t>
            </a:r>
          </a:p>
          <a:p>
            <a:pPr lvl="1">
              <a:buFont typeface="Arial" pitchFamily="34" charset="0"/>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baseline="0" dirty="0" smtClean="0"/>
              <a:t> </a:t>
            </a:r>
            <a:r>
              <a:rPr lang="en-NZ" dirty="0" smtClean="0"/>
              <a:t>indeed this may lead to a deadlock condition, </a:t>
            </a:r>
          </a:p>
          <a:p>
            <a:pPr lvl="0">
              <a:buFontTx/>
              <a:buNone/>
            </a:pPr>
            <a:endParaRPr lang="en-NZ" b="1" dirty="0" smtClean="0"/>
          </a:p>
          <a:p>
            <a:pPr lvl="0">
              <a:buFontTx/>
              <a:buNone/>
            </a:pPr>
            <a:r>
              <a:rPr lang="en-NZ" b="1" dirty="0" smtClean="0"/>
              <a:t>Locating Programming Errors </a:t>
            </a:r>
            <a:r>
              <a:rPr lang="en-NZ" dirty="0" smtClean="0"/>
              <a:t> </a:t>
            </a:r>
          </a:p>
          <a:p>
            <a:pPr lvl="1">
              <a:buFontTx/>
              <a:buNone/>
            </a:pPr>
            <a:r>
              <a:rPr lang="en-NZ" dirty="0" smtClean="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75352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321636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38900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130638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1.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701509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5/22/2025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5/22/2025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5/22/2025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5/22/2025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5/22/2025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220-916C-4E1B-883D-302EDBF403C3}"/>
              </a:ext>
            </a:extLst>
          </p:cNvPr>
          <p:cNvSpPr>
            <a:spLocks noGrp="1"/>
          </p:cNvSpPr>
          <p:nvPr>
            <p:ph type="ctrTitle"/>
          </p:nvPr>
        </p:nvSpPr>
        <p:spPr>
          <a:xfrm>
            <a:off x="1154955" y="3034747"/>
            <a:ext cx="8825658" cy="1325217"/>
          </a:xfrm>
        </p:spPr>
        <p:txBody>
          <a:bodyPr/>
          <a:lstStyle/>
          <a:p>
            <a:pPr lvl="0">
              <a:spcBef>
                <a:spcPts val="1000"/>
              </a:spcBef>
            </a:pPr>
            <a:r>
              <a:rPr lang="en-GB" sz="1700" cap="all" dirty="0">
                <a:solidFill>
                  <a:srgbClr val="B31166">
                    <a:lumMod val="60000"/>
                    <a:lumOff val="40000"/>
                  </a:srgbClr>
                </a:solidFill>
                <a:ea typeface="+mn-ea"/>
                <a:cs typeface="+mn-cs"/>
              </a:rPr>
              <a:t>inter-process communication, process synchronization, Concurrency, critical section, mutual </a:t>
            </a:r>
            <a:r>
              <a:rPr lang="en-GB" sz="1700" cap="all" dirty="0" smtClean="0">
                <a:solidFill>
                  <a:srgbClr val="B31166">
                    <a:lumMod val="60000"/>
                    <a:lumOff val="40000"/>
                  </a:srgbClr>
                </a:solidFill>
                <a:ea typeface="+mn-ea"/>
                <a:cs typeface="+mn-cs"/>
              </a:rPr>
              <a:t>exclusion, SEMAPHORES AND MUTEX LOCK</a:t>
            </a:r>
            <a:r>
              <a:rPr lang="en-GB" sz="1700" cap="all" dirty="0">
                <a:solidFill>
                  <a:srgbClr val="B31166">
                    <a:lumMod val="60000"/>
                    <a:lumOff val="40000"/>
                  </a:srgbClr>
                </a:solidFill>
                <a:ea typeface="+mn-ea"/>
                <a:cs typeface="+mn-cs"/>
              </a:rPr>
              <a:t/>
            </a:r>
            <a:br>
              <a:rPr lang="en-GB" sz="1700" cap="all" dirty="0">
                <a:solidFill>
                  <a:srgbClr val="B31166">
                    <a:lumMod val="60000"/>
                    <a:lumOff val="40000"/>
                  </a:srgbClr>
                </a:solidFill>
                <a:ea typeface="+mn-ea"/>
                <a:cs typeface="+mn-cs"/>
              </a:rPr>
            </a:br>
            <a:endParaRPr lang="en-US" dirty="0"/>
          </a:p>
        </p:txBody>
      </p:sp>
      <p:sp>
        <p:nvSpPr>
          <p:cNvPr id="3" name="Subtitle 2">
            <a:extLst>
              <a:ext uri="{FF2B5EF4-FFF2-40B4-BE49-F238E27FC236}">
                <a16:creationId xmlns:a16="http://schemas.microsoft.com/office/drawing/2014/main" id="{9B4501F3-9EA8-4974-B6CF-CBB4FBDE6211}"/>
              </a:ext>
            </a:extLst>
          </p:cNvPr>
          <p:cNvSpPr>
            <a:spLocks noGrp="1"/>
          </p:cNvSpPr>
          <p:nvPr>
            <p:ph type="subTitle" idx="1"/>
          </p:nvPr>
        </p:nvSpPr>
        <p:spPr/>
        <p:txBody>
          <a:bodyPr>
            <a:normAutofit/>
          </a:bodyPr>
          <a:lstStyle/>
          <a:p>
            <a:r>
              <a:rPr lang="en-GB" dirty="0" smtClean="0"/>
              <a:t>Week#08</a:t>
            </a:r>
            <a:endParaRPr lang="en-US" dirty="0"/>
          </a:p>
        </p:txBody>
      </p:sp>
    </p:spTree>
    <p:extLst>
      <p:ext uri="{BB962C8B-B14F-4D97-AF65-F5344CB8AC3E}">
        <p14:creationId xmlns:p14="http://schemas.microsoft.com/office/powerpoint/2010/main" val="236192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Concurrency</a:t>
            </a:r>
            <a:endParaRPr lang="en-US" dirty="0"/>
          </a:p>
        </p:txBody>
      </p:sp>
      <p:sp>
        <p:nvSpPr>
          <p:cNvPr id="3" name="Content Placeholder 2"/>
          <p:cNvSpPr>
            <a:spLocks noGrp="1"/>
          </p:cNvSpPr>
          <p:nvPr>
            <p:ph idx="1"/>
          </p:nvPr>
        </p:nvSpPr>
        <p:spPr>
          <a:xfrm>
            <a:off x="1154954" y="2603499"/>
            <a:ext cx="9503521" cy="3578225"/>
          </a:xfrm>
        </p:spPr>
        <p:txBody>
          <a:bodyPr>
            <a:normAutofit lnSpcReduction="10000"/>
          </a:bodyPr>
          <a:lstStyle/>
          <a:p>
            <a:r>
              <a:rPr lang="en-US" b="1" dirty="0"/>
              <a:t>Concurrency</a:t>
            </a:r>
            <a:r>
              <a:rPr lang="en-US" dirty="0"/>
              <a:t> is the computation of processes </a:t>
            </a:r>
            <a:r>
              <a:rPr lang="en-US" dirty="0" smtClean="0"/>
              <a:t>in such a way that either they are actually executing simultaneously or at least give </a:t>
            </a:r>
            <a:r>
              <a:rPr lang="en-US" dirty="0"/>
              <a:t>an impression of simultaneous execution.</a:t>
            </a:r>
            <a:endParaRPr lang="en-NZ" dirty="0" smtClean="0"/>
          </a:p>
          <a:p>
            <a:r>
              <a:rPr lang="en-NZ" dirty="0" smtClean="0"/>
              <a:t>The </a:t>
            </a:r>
            <a:r>
              <a:rPr lang="en-NZ" dirty="0"/>
              <a:t>central themes of operating system design are all concerned with the management of processes and threads:</a:t>
            </a:r>
          </a:p>
          <a:p>
            <a:pPr lvl="1"/>
            <a:r>
              <a:rPr lang="en-NZ" dirty="0" smtClean="0"/>
              <a:t>Multiprogramming</a:t>
            </a:r>
            <a:r>
              <a:rPr lang="en-NZ" dirty="0"/>
              <a:t>: </a:t>
            </a:r>
          </a:p>
          <a:p>
            <a:pPr lvl="2"/>
            <a:r>
              <a:rPr lang="en-NZ" dirty="0"/>
              <a:t>The management of multiple processes within a uniprocessor system.</a:t>
            </a:r>
          </a:p>
          <a:p>
            <a:pPr lvl="1"/>
            <a:r>
              <a:rPr lang="en-NZ" dirty="0" smtClean="0"/>
              <a:t>Multiprocessing</a:t>
            </a:r>
            <a:r>
              <a:rPr lang="en-NZ" dirty="0"/>
              <a:t>: </a:t>
            </a:r>
          </a:p>
          <a:p>
            <a:pPr lvl="2"/>
            <a:r>
              <a:rPr lang="en-NZ" dirty="0"/>
              <a:t>The management of multiple processes within a multiprocessor.</a:t>
            </a:r>
          </a:p>
          <a:p>
            <a:pPr lvl="1"/>
            <a:r>
              <a:rPr lang="en-NZ" dirty="0" smtClean="0"/>
              <a:t>Distributed </a:t>
            </a:r>
            <a:r>
              <a:rPr lang="en-NZ" dirty="0"/>
              <a:t>processing: </a:t>
            </a:r>
          </a:p>
          <a:p>
            <a:pPr lvl="2"/>
            <a:r>
              <a:rPr lang="en-NZ" dirty="0"/>
              <a:t>The management of multiple processes executing on multiple, distributed computer systems</a:t>
            </a:r>
            <a:r>
              <a:rPr lang="en-NZ" dirty="0" smtClean="0"/>
              <a:t>.</a:t>
            </a:r>
            <a:endParaRPr lang="en-NZ" dirty="0"/>
          </a:p>
        </p:txBody>
      </p:sp>
    </p:spTree>
    <p:extLst>
      <p:ext uri="{BB962C8B-B14F-4D97-AF65-F5344CB8AC3E}">
        <p14:creationId xmlns:p14="http://schemas.microsoft.com/office/powerpoint/2010/main" val="120494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Concurrency</a:t>
            </a:r>
          </a:p>
        </p:txBody>
      </p:sp>
      <p:sp>
        <p:nvSpPr>
          <p:cNvPr id="4" name="Content Placeholder 3"/>
          <p:cNvSpPr>
            <a:spLocks noGrp="1"/>
          </p:cNvSpPr>
          <p:nvPr>
            <p:ph idx="1"/>
          </p:nvPr>
        </p:nvSpPr>
        <p:spPr/>
        <p:txBody>
          <a:bodyPr/>
          <a:lstStyle/>
          <a:p>
            <a:pPr>
              <a:buNone/>
            </a:pPr>
            <a:r>
              <a:rPr lang="en-NZ" dirty="0" smtClean="0"/>
              <a:t>Concurrency arises in:</a:t>
            </a:r>
          </a:p>
          <a:p>
            <a:r>
              <a:rPr lang="en-US" dirty="0" smtClean="0"/>
              <a:t>Multiple applications</a:t>
            </a:r>
          </a:p>
          <a:p>
            <a:pPr lvl="1"/>
            <a:r>
              <a:rPr lang="en-US" dirty="0" smtClean="0"/>
              <a:t>Sharing time</a:t>
            </a:r>
          </a:p>
          <a:p>
            <a:r>
              <a:rPr lang="en-US" dirty="0" smtClean="0"/>
              <a:t>Structured applications</a:t>
            </a:r>
          </a:p>
          <a:p>
            <a:pPr lvl="1"/>
            <a:r>
              <a:rPr lang="en-US" dirty="0" smtClean="0"/>
              <a:t>Extension of modular design</a:t>
            </a:r>
          </a:p>
          <a:p>
            <a:r>
              <a:rPr lang="en-US" dirty="0" smtClean="0"/>
              <a:t>Operating system structure</a:t>
            </a:r>
          </a:p>
          <a:p>
            <a:pPr lvl="1"/>
            <a:r>
              <a:rPr lang="en-US" dirty="0" smtClean="0"/>
              <a:t>OS themselves implemented as a set of processes or threads</a:t>
            </a:r>
          </a:p>
          <a:p>
            <a:endParaRPr lang="en-US" dirty="0" smtClean="0"/>
          </a:p>
        </p:txBody>
      </p:sp>
    </p:spTree>
    <p:extLst>
      <p:ext uri="{BB962C8B-B14F-4D97-AF65-F5344CB8AC3E}">
        <p14:creationId xmlns:p14="http://schemas.microsoft.com/office/powerpoint/2010/main" val="4102918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pic>
        <p:nvPicPr>
          <p:cNvPr id="4" name="Content Placeholder 3" descr="Table05_01.gif"/>
          <p:cNvPicPr>
            <a:picLocks noGrp="1" noChangeAspect="1"/>
          </p:cNvPicPr>
          <p:nvPr>
            <p:ph idx="1"/>
          </p:nvPr>
        </p:nvPicPr>
        <p:blipFill rotWithShape="1">
          <a:blip r:embed="rId3"/>
          <a:srcRect t="10274"/>
          <a:stretch/>
        </p:blipFill>
        <p:spPr>
          <a:xfrm>
            <a:off x="2819611" y="1714500"/>
            <a:ext cx="6932649" cy="4991100"/>
          </a:xfrm>
        </p:spPr>
      </p:pic>
    </p:spTree>
    <p:extLst>
      <p:ext uri="{BB962C8B-B14F-4D97-AF65-F5344CB8AC3E}">
        <p14:creationId xmlns:p14="http://schemas.microsoft.com/office/powerpoint/2010/main" val="3973434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1154954" y="2247900"/>
            <a:ext cx="9093946" cy="1447800"/>
          </a:xfrm>
        </p:spPr>
        <p:txBody>
          <a:bodyPr/>
          <a:lstStyle/>
          <a:p>
            <a:r>
              <a:rPr lang="en-NZ" dirty="0" smtClean="0"/>
              <a:t>Earlier we saw that processes may be interleaved on uniprocessors</a:t>
            </a:r>
            <a:endParaRPr lang="en-NZ" dirty="0"/>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1905001" y="2743200"/>
            <a:ext cx="8102601" cy="3352800"/>
          </a:xfrm>
          <a:prstGeom prst="rect">
            <a:avLst/>
          </a:prstGeom>
          <a:noFill/>
        </p:spPr>
      </p:pic>
    </p:spTree>
    <p:extLst>
      <p:ext uri="{BB962C8B-B14F-4D97-AF65-F5344CB8AC3E}">
        <p14:creationId xmlns:p14="http://schemas.microsoft.com/office/powerpoint/2010/main" val="2997472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1228725" y="2390775"/>
            <a:ext cx="8229600" cy="1447800"/>
          </a:xfrm>
        </p:spPr>
        <p:txBody>
          <a:bodyPr/>
          <a:lstStyle/>
          <a:p>
            <a:r>
              <a:rPr lang="en-NZ" dirty="0" smtClean="0"/>
              <a:t>And not only interleaved but overlapped on multi-processors</a:t>
            </a:r>
            <a:endParaRPr lang="en-NZ" dirty="0"/>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2184400" y="2819401"/>
            <a:ext cx="7416801" cy="3847901"/>
          </a:xfrm>
          <a:prstGeom prst="rect">
            <a:avLst/>
          </a:prstGeom>
          <a:noFill/>
        </p:spPr>
      </p:pic>
    </p:spTree>
    <p:extLst>
      <p:ext uri="{BB962C8B-B14F-4D97-AF65-F5344CB8AC3E}">
        <p14:creationId xmlns:p14="http://schemas.microsoft.com/office/powerpoint/2010/main" val="380363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of </a:t>
            </a:r>
            <a:br>
              <a:rPr lang="en-US" dirty="0" smtClean="0"/>
            </a:br>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Sharing of global resources</a:t>
            </a:r>
          </a:p>
          <a:p>
            <a:r>
              <a:rPr lang="en-US" dirty="0" smtClean="0"/>
              <a:t>Optimally managing the allocation of resources</a:t>
            </a:r>
          </a:p>
          <a:p>
            <a:r>
              <a:rPr lang="en-US" dirty="0" smtClean="0"/>
              <a:t>Difficult to locate programming errors as results are not deterministic and reproducible.</a:t>
            </a:r>
          </a:p>
          <a:p>
            <a:endParaRPr lang="en-US" dirty="0"/>
          </a:p>
        </p:txBody>
      </p:sp>
    </p:spTree>
    <p:extLst>
      <p:ext uri="{BB962C8B-B14F-4D97-AF65-F5344CB8AC3E}">
        <p14:creationId xmlns:p14="http://schemas.microsoft.com/office/powerpoint/2010/main" val="254461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sz="half" idx="1"/>
          </p:nvPr>
        </p:nvSpPr>
        <p:spPr/>
        <p:txBody>
          <a:bodyPr>
            <a:normAutofit fontScale="77500" lnSpcReduction="20000"/>
          </a:bodyPr>
          <a:lstStyle/>
          <a:p>
            <a:pPr>
              <a:buNone/>
            </a:pPr>
            <a:r>
              <a:rPr lang="en-US" dirty="0" smtClean="0"/>
              <a:t>void echo()</a:t>
            </a:r>
          </a:p>
          <a:p>
            <a:pPr>
              <a:buNone/>
            </a:pPr>
            <a:r>
              <a:rPr lang="en-US" dirty="0" smtClean="0"/>
              <a:t>{</a:t>
            </a:r>
          </a:p>
          <a:p>
            <a:pPr>
              <a:buNone/>
            </a:pPr>
            <a:r>
              <a:rPr lang="en-US" dirty="0" smtClean="0"/>
              <a:t>	chin = </a:t>
            </a:r>
            <a:r>
              <a:rPr lang="en-US" dirty="0" err="1" smtClean="0"/>
              <a:t>getchar</a:t>
            </a:r>
            <a:r>
              <a:rPr lang="en-US" dirty="0" smtClean="0"/>
              <a:t>();  //get input </a:t>
            </a:r>
          </a:p>
          <a:p>
            <a:pPr>
              <a:buNone/>
            </a:pPr>
            <a:r>
              <a:rPr lang="en-US" dirty="0" smtClean="0"/>
              <a:t>	chout = chin;        </a:t>
            </a:r>
          </a:p>
          <a:p>
            <a:pPr>
              <a:buNone/>
            </a:pPr>
            <a:r>
              <a:rPr lang="en-US" dirty="0" smtClean="0"/>
              <a:t>	putchar(chout);    //Display value</a:t>
            </a:r>
          </a:p>
          <a:p>
            <a:pPr>
              <a:buNone/>
            </a:pPr>
            <a:r>
              <a:rPr lang="en-US" dirty="0" smtClean="0"/>
              <a:t>}</a:t>
            </a:r>
          </a:p>
          <a:p>
            <a:endParaRPr lang="en-US" dirty="0"/>
          </a:p>
        </p:txBody>
      </p:sp>
      <p:sp>
        <p:nvSpPr>
          <p:cNvPr id="7" name="Content Placeholder 6"/>
          <p:cNvSpPr>
            <a:spLocks noGrp="1"/>
          </p:cNvSpPr>
          <p:nvPr>
            <p:ph sz="half" idx="2"/>
          </p:nvPr>
        </p:nvSpPr>
        <p:spPr>
          <a:xfrm>
            <a:off x="5191126" y="2603500"/>
            <a:ext cx="5842746" cy="3416300"/>
          </a:xfrm>
        </p:spPr>
        <p:txBody>
          <a:bodyPr>
            <a:normAutofit fontScale="77500" lnSpcReduction="20000"/>
          </a:bodyPr>
          <a:lstStyle/>
          <a:p>
            <a:r>
              <a:rPr lang="en-NZ" dirty="0"/>
              <a:t>A program that will provide a character echo procedure; </a:t>
            </a:r>
            <a:endParaRPr lang="en-NZ" dirty="0" smtClean="0"/>
          </a:p>
          <a:p>
            <a:pPr lvl="1"/>
            <a:r>
              <a:rPr lang="en-NZ" dirty="0" smtClean="0"/>
              <a:t>input </a:t>
            </a:r>
            <a:r>
              <a:rPr lang="en-NZ" dirty="0"/>
              <a:t>is obtained from a keyboard one keystroke at a </a:t>
            </a:r>
            <a:r>
              <a:rPr lang="en-NZ" dirty="0" smtClean="0"/>
              <a:t>time.</a:t>
            </a:r>
          </a:p>
          <a:p>
            <a:pPr lvl="1"/>
            <a:r>
              <a:rPr lang="en-NZ" dirty="0" smtClean="0"/>
              <a:t>Each </a:t>
            </a:r>
            <a:r>
              <a:rPr lang="en-NZ" dirty="0"/>
              <a:t>input character is stored in variable chin. </a:t>
            </a:r>
            <a:endParaRPr lang="en-NZ" dirty="0" smtClean="0"/>
          </a:p>
          <a:p>
            <a:pPr lvl="1"/>
            <a:r>
              <a:rPr lang="en-NZ" dirty="0" smtClean="0"/>
              <a:t>It </a:t>
            </a:r>
            <a:r>
              <a:rPr lang="en-NZ" dirty="0"/>
              <a:t>is then transferred to variable </a:t>
            </a:r>
            <a:r>
              <a:rPr lang="en-NZ" dirty="0" err="1"/>
              <a:t>chout</a:t>
            </a:r>
            <a:r>
              <a:rPr lang="en-NZ" dirty="0"/>
              <a:t> </a:t>
            </a:r>
            <a:r>
              <a:rPr lang="en-NZ" dirty="0" smtClean="0"/>
              <a:t>and </a:t>
            </a:r>
            <a:r>
              <a:rPr lang="en-NZ" dirty="0"/>
              <a:t>finally sent to the display. </a:t>
            </a:r>
          </a:p>
          <a:p>
            <a:r>
              <a:rPr lang="en-NZ" dirty="0" smtClean="0"/>
              <a:t>Any </a:t>
            </a:r>
            <a:r>
              <a:rPr lang="en-NZ" dirty="0"/>
              <a:t>program can call this procedure repeatedly to accept user input and display </a:t>
            </a:r>
            <a:r>
              <a:rPr lang="en-NZ" dirty="0" smtClean="0"/>
              <a:t>it on </a:t>
            </a:r>
            <a:r>
              <a:rPr lang="en-NZ" dirty="0"/>
              <a:t>the user’s </a:t>
            </a:r>
            <a:r>
              <a:rPr lang="en-NZ" dirty="0" smtClean="0"/>
              <a:t>screen.</a:t>
            </a:r>
          </a:p>
          <a:p>
            <a:r>
              <a:rPr lang="en-NZ" dirty="0" smtClean="0"/>
              <a:t>Each </a:t>
            </a:r>
            <a:r>
              <a:rPr lang="en-NZ" dirty="0"/>
              <a:t>application needs to use the procedure echo, </a:t>
            </a:r>
            <a:endParaRPr lang="en-NZ" dirty="0" smtClean="0"/>
          </a:p>
          <a:p>
            <a:pPr lvl="1"/>
            <a:r>
              <a:rPr lang="en-NZ" dirty="0" smtClean="0"/>
              <a:t>So </a:t>
            </a:r>
            <a:r>
              <a:rPr lang="en-NZ" dirty="0"/>
              <a:t>it makes sense for it to be a shared procedure that is loaded into a portion of memory global to all </a:t>
            </a:r>
            <a:r>
              <a:rPr lang="en-NZ" dirty="0" smtClean="0"/>
              <a:t>applications.</a:t>
            </a:r>
          </a:p>
          <a:p>
            <a:pPr lvl="1"/>
            <a:r>
              <a:rPr lang="en-NZ" dirty="0" smtClean="0"/>
              <a:t>Thus</a:t>
            </a:r>
            <a:r>
              <a:rPr lang="en-NZ" dirty="0"/>
              <a:t>, only a single copy of the echo procedure is used, saving space.</a:t>
            </a:r>
            <a:endParaRPr lang="en-US" dirty="0"/>
          </a:p>
          <a:p>
            <a:endParaRPr lang="en-US" dirty="0"/>
          </a:p>
        </p:txBody>
      </p:sp>
    </p:spTree>
    <p:extLst>
      <p:ext uri="{BB962C8B-B14F-4D97-AF65-F5344CB8AC3E}">
        <p14:creationId xmlns:p14="http://schemas.microsoft.com/office/powerpoint/2010/main" val="281884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a:t>
            </a:r>
            <a:br>
              <a:rPr lang="en-US" dirty="0" smtClean="0"/>
            </a:br>
            <a:r>
              <a:rPr lang="en-US" dirty="0" smtClean="0"/>
              <a:t>On a Multiprocessor</a:t>
            </a:r>
            <a:endParaRPr lang="en-US" dirty="0"/>
          </a:p>
        </p:txBody>
      </p:sp>
      <p:sp>
        <p:nvSpPr>
          <p:cNvPr id="3" name="Content Placeholder 2"/>
          <p:cNvSpPr>
            <a:spLocks noGrp="1"/>
          </p:cNvSpPr>
          <p:nvPr>
            <p:ph sz="half" idx="1"/>
          </p:nvPr>
        </p:nvSpPr>
        <p:spPr/>
        <p:txBody>
          <a:bodyPr/>
          <a:lstStyle/>
          <a:p>
            <a:pPr>
              <a:buNone/>
            </a:pPr>
            <a:r>
              <a:rPr lang="en-US" dirty="0" smtClean="0"/>
              <a:t>Process P1			Process P2</a:t>
            </a:r>
          </a:p>
          <a:p>
            <a:pPr>
              <a:buNone/>
            </a:pPr>
            <a:r>
              <a:rPr lang="en-US" dirty="0" smtClean="0"/>
              <a:t>		.					.	</a:t>
            </a:r>
          </a:p>
          <a:p>
            <a:pPr>
              <a:buNone/>
            </a:pPr>
            <a:r>
              <a:rPr lang="en-US" dirty="0" smtClean="0"/>
              <a:t>chin = getchar(); 		.</a:t>
            </a:r>
          </a:p>
          <a:p>
            <a:pPr>
              <a:buNone/>
            </a:pPr>
            <a:r>
              <a:rPr lang="en-US" dirty="0" smtClean="0"/>
              <a:t>		.				chin = getchar();</a:t>
            </a:r>
          </a:p>
          <a:p>
            <a:pPr>
              <a:buNone/>
            </a:pPr>
            <a:r>
              <a:rPr lang="en-US" dirty="0" smtClean="0"/>
              <a:t>chout = chin;		</a:t>
            </a:r>
            <a:r>
              <a:rPr lang="en-US" dirty="0" err="1" smtClean="0"/>
              <a:t>chout</a:t>
            </a:r>
            <a:r>
              <a:rPr lang="en-US" dirty="0" smtClean="0"/>
              <a:t> = chin;</a:t>
            </a:r>
          </a:p>
          <a:p>
            <a:pPr>
              <a:buNone/>
            </a:pPr>
            <a:r>
              <a:rPr lang="en-US" dirty="0" smtClean="0"/>
              <a:t>putchar(chout);			.</a:t>
            </a:r>
          </a:p>
          <a:p>
            <a:pPr>
              <a:buNone/>
            </a:pPr>
            <a:r>
              <a:rPr lang="en-US" dirty="0" smtClean="0"/>
              <a:t>		.				putchar(chout);</a:t>
            </a:r>
          </a:p>
          <a:p>
            <a:pPr>
              <a:buNone/>
            </a:pPr>
            <a:r>
              <a:rPr lang="en-US" dirty="0" smtClean="0"/>
              <a:t>		.				 	.</a:t>
            </a:r>
            <a:endParaRPr lang="en-US" dirty="0"/>
          </a:p>
        </p:txBody>
      </p:sp>
      <p:sp>
        <p:nvSpPr>
          <p:cNvPr id="4" name="Content Placeholder 3"/>
          <p:cNvSpPr>
            <a:spLocks noGrp="1"/>
          </p:cNvSpPr>
          <p:nvPr>
            <p:ph sz="half" idx="2"/>
          </p:nvPr>
        </p:nvSpPr>
        <p:spPr/>
        <p:txBody>
          <a:bodyPr/>
          <a:lstStyle/>
          <a:p>
            <a:r>
              <a:rPr lang="en-NZ" dirty="0"/>
              <a:t>The result is that the character input to P1 is lost before being </a:t>
            </a:r>
            <a:r>
              <a:rPr lang="en-NZ" dirty="0" smtClean="0"/>
              <a:t>displayed, and </a:t>
            </a:r>
            <a:r>
              <a:rPr lang="en-NZ" dirty="0"/>
              <a:t>the character input to P2 is displayed by both P1 and P2.</a:t>
            </a:r>
            <a:endParaRPr lang="en-US" dirty="0"/>
          </a:p>
          <a:p>
            <a:endParaRPr lang="en-JM" dirty="0" smtClean="0"/>
          </a:p>
          <a:p>
            <a:pPr lvl="1"/>
            <a:endParaRPr lang="en-US" dirty="0"/>
          </a:p>
        </p:txBody>
      </p:sp>
    </p:spTree>
    <p:extLst>
      <p:ext uri="{BB962C8B-B14F-4D97-AF65-F5344CB8AC3E}">
        <p14:creationId xmlns:p14="http://schemas.microsoft.com/office/powerpoint/2010/main" val="186638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Race Condition</a:t>
            </a:r>
            <a:endParaRPr lang="en-NZ" dirty="0"/>
          </a:p>
        </p:txBody>
      </p:sp>
      <p:sp>
        <p:nvSpPr>
          <p:cNvPr id="3" name="Content Placeholder 2"/>
          <p:cNvSpPr>
            <a:spLocks noGrp="1"/>
          </p:cNvSpPr>
          <p:nvPr>
            <p:ph idx="1"/>
          </p:nvPr>
        </p:nvSpPr>
        <p:spPr/>
        <p:txBody>
          <a:bodyPr/>
          <a:lstStyle/>
          <a:p>
            <a:r>
              <a:rPr lang="en-NZ" dirty="0" smtClean="0"/>
              <a:t>A race condition occurs when </a:t>
            </a:r>
          </a:p>
          <a:p>
            <a:pPr lvl="1"/>
            <a:r>
              <a:rPr lang="en-NZ" dirty="0" smtClean="0"/>
              <a:t>Multiple processes or threads read and write data items </a:t>
            </a:r>
          </a:p>
          <a:p>
            <a:pPr lvl="1"/>
            <a:r>
              <a:rPr lang="en-NZ" dirty="0" smtClean="0"/>
              <a:t>They do so in a way where the final result depends on the order of execution of the processes. </a:t>
            </a:r>
          </a:p>
          <a:p>
            <a:r>
              <a:rPr lang="en-NZ" dirty="0" smtClean="0"/>
              <a:t>The output depends on who finishes the race last.</a:t>
            </a:r>
            <a:endParaRPr lang="en-NZ" dirty="0"/>
          </a:p>
        </p:txBody>
      </p:sp>
    </p:spTree>
    <p:extLst>
      <p:ext uri="{BB962C8B-B14F-4D97-AF65-F5344CB8AC3E}">
        <p14:creationId xmlns:p14="http://schemas.microsoft.com/office/powerpoint/2010/main" val="394766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t>
            </a:r>
            <a:br>
              <a:rPr lang="en-US" dirty="0" smtClean="0"/>
            </a:br>
            <a:r>
              <a:rPr lang="en-US" dirty="0" smtClean="0"/>
              <a:t>Concerns</a:t>
            </a:r>
            <a:endParaRPr lang="en-US" dirty="0"/>
          </a:p>
        </p:txBody>
      </p:sp>
      <p:sp>
        <p:nvSpPr>
          <p:cNvPr id="3" name="Content Placeholder 2"/>
          <p:cNvSpPr>
            <a:spLocks noGrp="1"/>
          </p:cNvSpPr>
          <p:nvPr>
            <p:ph idx="1"/>
          </p:nvPr>
        </p:nvSpPr>
        <p:spPr/>
        <p:txBody>
          <a:bodyPr/>
          <a:lstStyle/>
          <a:p>
            <a:r>
              <a:rPr lang="en-NZ" dirty="0" smtClean="0"/>
              <a:t>What design and management issues are raised by the existence of concurrency?</a:t>
            </a:r>
          </a:p>
          <a:p>
            <a:r>
              <a:rPr lang="en-US" dirty="0" smtClean="0"/>
              <a:t>The OS must </a:t>
            </a:r>
          </a:p>
          <a:p>
            <a:pPr lvl="1"/>
            <a:r>
              <a:rPr lang="en-US" dirty="0" smtClean="0"/>
              <a:t>Keep track of various processes</a:t>
            </a:r>
          </a:p>
          <a:p>
            <a:pPr lvl="1"/>
            <a:r>
              <a:rPr lang="en-US" dirty="0" smtClean="0"/>
              <a:t>Allocate and de-allocate resources</a:t>
            </a:r>
          </a:p>
          <a:p>
            <a:pPr lvl="1"/>
            <a:r>
              <a:rPr lang="en-NZ" dirty="0" smtClean="0"/>
              <a:t>Protect the data and resources against interference by other processes.</a:t>
            </a:r>
            <a:endParaRPr lang="en-US" dirty="0" smtClean="0"/>
          </a:p>
          <a:p>
            <a:pPr lvl="1"/>
            <a:r>
              <a:rPr lang="en-US" dirty="0" smtClean="0"/>
              <a:t>Ensure that the processes and outputs are independent of the processing speed</a:t>
            </a:r>
          </a:p>
        </p:txBody>
      </p:sp>
    </p:spTree>
    <p:extLst>
      <p:ext uri="{BB962C8B-B14F-4D97-AF65-F5344CB8AC3E}">
        <p14:creationId xmlns:p14="http://schemas.microsoft.com/office/powerpoint/2010/main" val="349836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Processes</a:t>
            </a:r>
            <a:endParaRPr lang="en-US" dirty="0"/>
          </a:p>
        </p:txBody>
      </p:sp>
      <p:sp>
        <p:nvSpPr>
          <p:cNvPr id="3" name="Content Placeholder 2"/>
          <p:cNvSpPr>
            <a:spLocks noGrp="1"/>
          </p:cNvSpPr>
          <p:nvPr>
            <p:ph idx="1"/>
          </p:nvPr>
        </p:nvSpPr>
        <p:spPr/>
        <p:txBody>
          <a:bodyPr/>
          <a:lstStyle/>
          <a:p>
            <a:pPr fontAlgn="base"/>
            <a:r>
              <a:rPr lang="en-US" b="1" dirty="0"/>
              <a:t>Independent process</a:t>
            </a:r>
            <a:endParaRPr lang="en-US" dirty="0"/>
          </a:p>
          <a:p>
            <a:pPr fontAlgn="base"/>
            <a:r>
              <a:rPr lang="en-US" b="1" dirty="0"/>
              <a:t>Co-operating process</a:t>
            </a:r>
            <a:endParaRPr lang="en-US" dirty="0"/>
          </a:p>
          <a:p>
            <a:endParaRPr lang="en-US" dirty="0"/>
          </a:p>
        </p:txBody>
      </p:sp>
    </p:spTree>
    <p:extLst>
      <p:ext uri="{BB962C8B-B14F-4D97-AF65-F5344CB8AC3E}">
        <p14:creationId xmlns:p14="http://schemas.microsoft.com/office/powerpoint/2010/main" val="4272702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Need for Mutual Exclusion</a:t>
            </a:r>
            <a:endParaRPr lang="en-US" dirty="0"/>
          </a:p>
        </p:txBody>
      </p:sp>
      <p:sp>
        <p:nvSpPr>
          <p:cNvPr id="3" name="Content Placeholder 2"/>
          <p:cNvSpPr>
            <a:spLocks noGrp="1"/>
          </p:cNvSpPr>
          <p:nvPr>
            <p:ph idx="1"/>
          </p:nvPr>
        </p:nvSpPr>
        <p:spPr/>
        <p:txBody>
          <a:bodyPr>
            <a:normAutofit fontScale="77500" lnSpcReduction="20000"/>
          </a:bodyPr>
          <a:lstStyle/>
          <a:p>
            <a:r>
              <a:rPr lang="en-NZ" dirty="0" smtClean="0"/>
              <a:t>Mutual Exclusion: Requirement that when one process in critical section then no other process can be in the same critical section</a:t>
            </a:r>
          </a:p>
          <a:p>
            <a:r>
              <a:rPr lang="en-NZ" dirty="0" smtClean="0"/>
              <a:t>Suppose </a:t>
            </a:r>
            <a:r>
              <a:rPr lang="en-NZ" dirty="0"/>
              <a:t>two or more processes require access to a single </a:t>
            </a:r>
            <a:r>
              <a:rPr lang="en-NZ" dirty="0" smtClean="0"/>
              <a:t>non sharable </a:t>
            </a:r>
            <a:r>
              <a:rPr lang="en-NZ" dirty="0"/>
              <a:t>resource, such as a printer. </a:t>
            </a:r>
            <a:endParaRPr lang="en-NZ" dirty="0" smtClean="0"/>
          </a:p>
          <a:p>
            <a:r>
              <a:rPr lang="en-NZ" dirty="0" smtClean="0"/>
              <a:t>During </a:t>
            </a:r>
            <a:r>
              <a:rPr lang="en-NZ" dirty="0"/>
              <a:t>the course of execution, each process will be sending commands to the I/O device, receiving status information, sending data, and/or receiving </a:t>
            </a:r>
            <a:r>
              <a:rPr lang="en-NZ" dirty="0" smtClean="0"/>
              <a:t>data.</a:t>
            </a:r>
          </a:p>
          <a:p>
            <a:pPr lvl="1"/>
            <a:r>
              <a:rPr lang="en-NZ" dirty="0" smtClean="0"/>
              <a:t>We </a:t>
            </a:r>
            <a:r>
              <a:rPr lang="en-NZ" dirty="0"/>
              <a:t>will refer to such a resource as a </a:t>
            </a:r>
            <a:r>
              <a:rPr lang="en-NZ" b="1" dirty="0"/>
              <a:t>critical resource</a:t>
            </a:r>
            <a:r>
              <a:rPr lang="en-NZ" dirty="0"/>
              <a:t>, and the portion of the program that uses it a </a:t>
            </a:r>
            <a:r>
              <a:rPr lang="en-NZ" b="1" dirty="0"/>
              <a:t>critical section </a:t>
            </a:r>
            <a:r>
              <a:rPr lang="en-NZ" dirty="0"/>
              <a:t>of the program. </a:t>
            </a:r>
            <a:endParaRPr lang="en-NZ" dirty="0" smtClean="0"/>
          </a:p>
          <a:p>
            <a:pPr lvl="1"/>
            <a:r>
              <a:rPr lang="en-NZ" dirty="0" smtClean="0"/>
              <a:t>It </a:t>
            </a:r>
            <a:r>
              <a:rPr lang="en-NZ" dirty="0"/>
              <a:t>is important that only one program at a time be allowed in its critical </a:t>
            </a:r>
            <a:r>
              <a:rPr lang="en-NZ" dirty="0" smtClean="0"/>
              <a:t>section.</a:t>
            </a:r>
          </a:p>
          <a:p>
            <a:pPr lvl="1"/>
            <a:r>
              <a:rPr lang="en-NZ" dirty="0" smtClean="0"/>
              <a:t>We </a:t>
            </a:r>
            <a:r>
              <a:rPr lang="en-NZ" dirty="0"/>
              <a:t>cannot simply rely on the OS to understand and enforce this restriction because the detailed requirements may not be obvious. </a:t>
            </a:r>
            <a:endParaRPr lang="en-NZ" dirty="0" smtClean="0"/>
          </a:p>
          <a:p>
            <a:pPr lvl="1"/>
            <a:r>
              <a:rPr lang="en-NZ" dirty="0" smtClean="0"/>
              <a:t>In </a:t>
            </a:r>
            <a:r>
              <a:rPr lang="en-NZ" dirty="0"/>
              <a:t>the case  of the printer, for example, we want any individual process to have control of the printer while it prints an entire file. </a:t>
            </a:r>
            <a:endParaRPr lang="en-NZ" dirty="0" smtClean="0"/>
          </a:p>
          <a:p>
            <a:pPr lvl="1"/>
            <a:r>
              <a:rPr lang="en-NZ" dirty="0" smtClean="0"/>
              <a:t>Otherwise</a:t>
            </a:r>
            <a:r>
              <a:rPr lang="en-NZ" dirty="0"/>
              <a:t>, lines from competing processes will be interleaved.</a:t>
            </a:r>
          </a:p>
          <a:p>
            <a:endParaRPr lang="en-US" dirty="0"/>
          </a:p>
        </p:txBody>
      </p:sp>
    </p:spTree>
    <p:extLst>
      <p:ext uri="{BB962C8B-B14F-4D97-AF65-F5344CB8AC3E}">
        <p14:creationId xmlns:p14="http://schemas.microsoft.com/office/powerpoint/2010/main" val="238679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Critical Section</a:t>
            </a:r>
            <a:endParaRPr lang="en-US" dirty="0"/>
          </a:p>
        </p:txBody>
      </p:sp>
      <p:sp>
        <p:nvSpPr>
          <p:cNvPr id="3" name="Content Placeholder 2"/>
          <p:cNvSpPr>
            <a:spLocks noGrp="1"/>
          </p:cNvSpPr>
          <p:nvPr>
            <p:ph idx="1"/>
          </p:nvPr>
        </p:nvSpPr>
        <p:spPr/>
        <p:txBody>
          <a:bodyPr/>
          <a:lstStyle/>
          <a:p>
            <a:r>
              <a:rPr lang="en-JM" b="1" dirty="0" smtClean="0"/>
              <a:t>Critical Section: </a:t>
            </a:r>
            <a:r>
              <a:rPr lang="en-JM" dirty="0" smtClean="0"/>
              <a:t>The section of code where shared resources are accessed is called Critical Section and that resource is called </a:t>
            </a:r>
            <a:r>
              <a:rPr lang="en-JM" b="1" dirty="0" smtClean="0"/>
              <a:t>critical resource</a:t>
            </a:r>
            <a:r>
              <a:rPr lang="en-JM" dirty="0" smtClean="0"/>
              <a:t>.</a:t>
            </a:r>
          </a:p>
          <a:p>
            <a:r>
              <a:rPr lang="en-JM" dirty="0" smtClean="0"/>
              <a:t>Critical Section Properties:</a:t>
            </a:r>
          </a:p>
          <a:p>
            <a:pPr lvl="1"/>
            <a:r>
              <a:rPr lang="en-JM" dirty="0" smtClean="0"/>
              <a:t>It must have mechanism for mutual exclusion</a:t>
            </a:r>
          </a:p>
          <a:p>
            <a:pPr lvl="1"/>
            <a:r>
              <a:rPr lang="en-JM" dirty="0" smtClean="0"/>
              <a:t>A thread outside critical section cannot stop another thread from entering it</a:t>
            </a:r>
          </a:p>
          <a:p>
            <a:pPr lvl="1"/>
            <a:r>
              <a:rPr lang="en-US" dirty="0" smtClean="0"/>
              <a:t>Bounded waiting - A </a:t>
            </a:r>
            <a:r>
              <a:rPr lang="en-US" dirty="0"/>
              <a:t>process remains inside its critical section for a finite time </a:t>
            </a:r>
            <a:r>
              <a:rPr lang="en-US" dirty="0" smtClean="0"/>
              <a:t>only</a:t>
            </a:r>
          </a:p>
          <a:p>
            <a:r>
              <a:rPr lang="en-JM" dirty="0" smtClean="0"/>
              <a:t>These are also requirements for mutual exclusion</a:t>
            </a:r>
            <a:endParaRPr lang="en-US" dirty="0"/>
          </a:p>
          <a:p>
            <a:r>
              <a:rPr lang="en-JM" dirty="0" smtClean="0"/>
              <a:t>There must be some mechanisms for </a:t>
            </a:r>
            <a:r>
              <a:rPr lang="en-JM" b="1" dirty="0" smtClean="0"/>
              <a:t>implementing mutual exclusion</a:t>
            </a:r>
          </a:p>
        </p:txBody>
      </p:sp>
    </p:spTree>
    <p:extLst>
      <p:ext uri="{BB962C8B-B14F-4D97-AF65-F5344CB8AC3E}">
        <p14:creationId xmlns:p14="http://schemas.microsoft.com/office/powerpoint/2010/main" val="293366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Example</a:t>
            </a:r>
            <a:endParaRPr lang="en-US" dirty="0"/>
          </a:p>
        </p:txBody>
      </p:sp>
      <p:sp>
        <p:nvSpPr>
          <p:cNvPr id="3" name="Content Placeholder 2"/>
          <p:cNvSpPr>
            <a:spLocks noGrp="1"/>
          </p:cNvSpPr>
          <p:nvPr>
            <p:ph idx="1"/>
          </p:nvPr>
        </p:nvSpPr>
        <p:spPr/>
        <p:txBody>
          <a:bodyPr/>
          <a:lstStyle/>
          <a:p>
            <a:pPr>
              <a:buNone/>
            </a:pPr>
            <a:r>
              <a:rPr lang="en-US" dirty="0"/>
              <a:t>void echo()</a:t>
            </a:r>
          </a:p>
          <a:p>
            <a:pPr>
              <a:buNone/>
            </a:pPr>
            <a:r>
              <a:rPr lang="en-US" dirty="0" smtClean="0"/>
              <a:t>{</a:t>
            </a:r>
          </a:p>
          <a:p>
            <a:pPr>
              <a:buNone/>
            </a:pPr>
            <a:r>
              <a:rPr lang="en-JM" b="1" dirty="0"/>
              <a:t>	</a:t>
            </a:r>
            <a:r>
              <a:rPr lang="en-JM" b="1" dirty="0" smtClean="0"/>
              <a:t>//Critical Section Entry</a:t>
            </a:r>
            <a:endParaRPr lang="en-US" b="1" dirty="0"/>
          </a:p>
          <a:p>
            <a:pPr>
              <a:buNone/>
            </a:pPr>
            <a:r>
              <a:rPr lang="en-US" dirty="0"/>
              <a:t>	chin = </a:t>
            </a:r>
            <a:r>
              <a:rPr lang="en-US" dirty="0" err="1"/>
              <a:t>getchar</a:t>
            </a:r>
            <a:r>
              <a:rPr lang="en-US" dirty="0"/>
              <a:t>();  //get input </a:t>
            </a:r>
            <a:r>
              <a:rPr lang="en-US" dirty="0" smtClean="0"/>
              <a:t>				</a:t>
            </a:r>
            <a:endParaRPr lang="en-US" dirty="0"/>
          </a:p>
          <a:p>
            <a:pPr>
              <a:buNone/>
            </a:pPr>
            <a:r>
              <a:rPr lang="en-US" dirty="0"/>
              <a:t>	</a:t>
            </a:r>
            <a:r>
              <a:rPr lang="en-US" dirty="0" err="1"/>
              <a:t>chout</a:t>
            </a:r>
            <a:r>
              <a:rPr lang="en-US" dirty="0"/>
              <a:t> = chin;        </a:t>
            </a:r>
          </a:p>
          <a:p>
            <a:pPr>
              <a:buNone/>
            </a:pPr>
            <a:r>
              <a:rPr lang="en-US" dirty="0"/>
              <a:t>	</a:t>
            </a:r>
            <a:r>
              <a:rPr lang="en-US" dirty="0" err="1"/>
              <a:t>putchar</a:t>
            </a:r>
            <a:r>
              <a:rPr lang="en-US" dirty="0"/>
              <a:t>(</a:t>
            </a:r>
            <a:r>
              <a:rPr lang="en-US" dirty="0" err="1"/>
              <a:t>chout</a:t>
            </a:r>
            <a:r>
              <a:rPr lang="en-US" dirty="0"/>
              <a:t>);    //Display </a:t>
            </a:r>
            <a:r>
              <a:rPr lang="en-US" dirty="0" smtClean="0"/>
              <a:t>value</a:t>
            </a:r>
          </a:p>
          <a:p>
            <a:pPr>
              <a:buNone/>
            </a:pPr>
            <a:r>
              <a:rPr lang="en-JM" b="1" dirty="0"/>
              <a:t>	</a:t>
            </a:r>
            <a:r>
              <a:rPr lang="en-JM" b="1" dirty="0" smtClean="0"/>
              <a:t>// End of Critical Section</a:t>
            </a:r>
            <a:endParaRPr lang="en-US" b="1" dirty="0"/>
          </a:p>
          <a:p>
            <a:pPr>
              <a:buNone/>
            </a:pPr>
            <a:r>
              <a:rPr lang="en-US" dirty="0"/>
              <a:t>}</a:t>
            </a:r>
          </a:p>
          <a:p>
            <a:endParaRPr lang="en-US" dirty="0"/>
          </a:p>
        </p:txBody>
      </p:sp>
    </p:spTree>
    <p:extLst>
      <p:ext uri="{BB962C8B-B14F-4D97-AF65-F5344CB8AC3E}">
        <p14:creationId xmlns:p14="http://schemas.microsoft.com/office/powerpoint/2010/main" val="36482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Process Synchronization</a:t>
            </a:r>
            <a:endParaRPr lang="en-US" dirty="0"/>
          </a:p>
        </p:txBody>
      </p:sp>
      <p:sp>
        <p:nvSpPr>
          <p:cNvPr id="3" name="Content Placeholder 2"/>
          <p:cNvSpPr>
            <a:spLocks noGrp="1"/>
          </p:cNvSpPr>
          <p:nvPr>
            <p:ph idx="1"/>
          </p:nvPr>
        </p:nvSpPr>
        <p:spPr/>
        <p:txBody>
          <a:bodyPr/>
          <a:lstStyle/>
          <a:p>
            <a:r>
              <a:rPr lang="en-JM" dirty="0" smtClean="0"/>
              <a:t>Process Synchronization is defined as a mechanism which ensures that two or more concurrent processes do not simultaneously execute critical section.</a:t>
            </a:r>
          </a:p>
          <a:p>
            <a:r>
              <a:rPr lang="en-JM" dirty="0" smtClean="0"/>
              <a:t>When one process starts executing the critical section the other process/thread should wait. </a:t>
            </a:r>
            <a:endParaRPr lang="en-US" dirty="0"/>
          </a:p>
        </p:txBody>
      </p:sp>
    </p:spTree>
    <p:extLst>
      <p:ext uri="{BB962C8B-B14F-4D97-AF65-F5344CB8AC3E}">
        <p14:creationId xmlns:p14="http://schemas.microsoft.com/office/powerpoint/2010/main" val="259663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MUTEX Locks – Process Synchronization tool</a:t>
            </a:r>
            <a:endParaRPr lang="en-US" dirty="0"/>
          </a:p>
        </p:txBody>
      </p:sp>
      <p:sp>
        <p:nvSpPr>
          <p:cNvPr id="3" name="Content Placeholder 2"/>
          <p:cNvSpPr>
            <a:spLocks noGrp="1"/>
          </p:cNvSpPr>
          <p:nvPr>
            <p:ph idx="1"/>
          </p:nvPr>
        </p:nvSpPr>
        <p:spPr/>
        <p:txBody>
          <a:bodyPr>
            <a:normAutofit fontScale="92500" lnSpcReduction="20000"/>
          </a:bodyPr>
          <a:lstStyle/>
          <a:p>
            <a:r>
              <a:rPr lang="en-JM" dirty="0" smtClean="0"/>
              <a:t>A locking mechanism used to synchronize access to a resource</a:t>
            </a:r>
          </a:p>
          <a:p>
            <a:r>
              <a:rPr lang="en-JM" dirty="0" smtClean="0"/>
              <a:t>Only one process/thread can acquire the </a:t>
            </a:r>
            <a:r>
              <a:rPr lang="en-JM" dirty="0" err="1" smtClean="0"/>
              <a:t>mutex</a:t>
            </a:r>
            <a:r>
              <a:rPr lang="en-JM" dirty="0" smtClean="0"/>
              <a:t> lock</a:t>
            </a:r>
          </a:p>
          <a:p>
            <a:r>
              <a:rPr lang="en-JM" dirty="0" smtClean="0"/>
              <a:t>And the process that acquires it has the authority to release it </a:t>
            </a:r>
          </a:p>
          <a:p>
            <a:r>
              <a:rPr lang="en-JM" dirty="0" smtClean="0"/>
              <a:t>When the process is enters the critical section it acquires the lock an changes the value of the lock to be 1 or true </a:t>
            </a:r>
          </a:p>
          <a:p>
            <a:r>
              <a:rPr lang="en-JM" dirty="0" smtClean="0"/>
              <a:t>When the process leaves the critical section, it releases the lock changing its value to 0 or false.  </a:t>
            </a:r>
          </a:p>
          <a:p>
            <a:r>
              <a:rPr lang="en-JM" dirty="0" smtClean="0"/>
              <a:t>Other processes waiting for the lock to be released continuously tests the value of the lock to see if the value has been changed, hence wasting CPU time. This phenomenon is called </a:t>
            </a:r>
            <a:r>
              <a:rPr lang="en-JM" b="1" dirty="0" smtClean="0"/>
              <a:t>Busy Waiting</a:t>
            </a:r>
            <a:r>
              <a:rPr lang="en-JM" dirty="0" smtClean="0"/>
              <a:t>.</a:t>
            </a:r>
          </a:p>
          <a:p>
            <a:r>
              <a:rPr lang="en-JM" dirty="0" smtClean="0"/>
              <a:t>And due to this, </a:t>
            </a:r>
            <a:r>
              <a:rPr lang="en-JM" dirty="0" err="1" smtClean="0"/>
              <a:t>mutex</a:t>
            </a:r>
            <a:r>
              <a:rPr lang="en-JM" dirty="0" smtClean="0"/>
              <a:t> locks are also called </a:t>
            </a:r>
            <a:r>
              <a:rPr lang="en-JM" b="1" dirty="0" smtClean="0"/>
              <a:t>Spin Locks</a:t>
            </a:r>
            <a:r>
              <a:rPr lang="en-JM" dirty="0" smtClean="0"/>
              <a:t> </a:t>
            </a:r>
            <a:endParaRPr lang="en-JM" dirty="0"/>
          </a:p>
        </p:txBody>
      </p:sp>
    </p:spTree>
    <p:extLst>
      <p:ext uri="{BB962C8B-B14F-4D97-AF65-F5344CB8AC3E}">
        <p14:creationId xmlns:p14="http://schemas.microsoft.com/office/powerpoint/2010/main" val="3434501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Example</a:t>
            </a:r>
            <a:endParaRPr lang="en-US" dirty="0"/>
          </a:p>
        </p:txBody>
      </p:sp>
      <p:sp>
        <p:nvSpPr>
          <p:cNvPr id="3" name="Content Placeholder 2"/>
          <p:cNvSpPr>
            <a:spLocks noGrp="1"/>
          </p:cNvSpPr>
          <p:nvPr>
            <p:ph idx="1"/>
          </p:nvPr>
        </p:nvSpPr>
        <p:spPr/>
        <p:txBody>
          <a:bodyPr/>
          <a:lstStyle/>
          <a:p>
            <a:pPr>
              <a:buNone/>
            </a:pPr>
            <a:r>
              <a:rPr lang="en-US" dirty="0"/>
              <a:t>void echo()</a:t>
            </a:r>
          </a:p>
          <a:p>
            <a:pPr>
              <a:buNone/>
            </a:pPr>
            <a:r>
              <a:rPr lang="en-US" dirty="0" smtClean="0"/>
              <a:t>{</a:t>
            </a:r>
          </a:p>
          <a:p>
            <a:pPr>
              <a:buNone/>
            </a:pPr>
            <a:r>
              <a:rPr lang="en-JM" b="1" dirty="0"/>
              <a:t>	</a:t>
            </a:r>
            <a:r>
              <a:rPr lang="en-JM" b="1" dirty="0" err="1" smtClean="0"/>
              <a:t>aquire_lock</a:t>
            </a:r>
            <a:r>
              <a:rPr lang="en-JM" b="1" dirty="0" smtClean="0"/>
              <a:t>() //Critical Section Entry</a:t>
            </a:r>
            <a:endParaRPr lang="en-US" b="1" dirty="0"/>
          </a:p>
          <a:p>
            <a:pPr>
              <a:buNone/>
            </a:pPr>
            <a:r>
              <a:rPr lang="en-US" dirty="0"/>
              <a:t>	chin = </a:t>
            </a:r>
            <a:r>
              <a:rPr lang="en-US" dirty="0" err="1"/>
              <a:t>getchar</a:t>
            </a:r>
            <a:r>
              <a:rPr lang="en-US" dirty="0"/>
              <a:t>();  //get input </a:t>
            </a:r>
            <a:r>
              <a:rPr lang="en-US" dirty="0" smtClean="0"/>
              <a:t>				</a:t>
            </a:r>
            <a:endParaRPr lang="en-US" dirty="0"/>
          </a:p>
          <a:p>
            <a:pPr>
              <a:buNone/>
            </a:pPr>
            <a:r>
              <a:rPr lang="en-US" dirty="0"/>
              <a:t>	</a:t>
            </a:r>
            <a:r>
              <a:rPr lang="en-US" dirty="0" err="1"/>
              <a:t>chout</a:t>
            </a:r>
            <a:r>
              <a:rPr lang="en-US" dirty="0"/>
              <a:t> = chin;        </a:t>
            </a:r>
          </a:p>
          <a:p>
            <a:pPr>
              <a:buNone/>
            </a:pPr>
            <a:r>
              <a:rPr lang="en-US" dirty="0"/>
              <a:t>	</a:t>
            </a:r>
            <a:r>
              <a:rPr lang="en-US" dirty="0" err="1"/>
              <a:t>putchar</a:t>
            </a:r>
            <a:r>
              <a:rPr lang="en-US" dirty="0"/>
              <a:t>(</a:t>
            </a:r>
            <a:r>
              <a:rPr lang="en-US" dirty="0" err="1"/>
              <a:t>chout</a:t>
            </a:r>
            <a:r>
              <a:rPr lang="en-US" dirty="0"/>
              <a:t>);    //Display </a:t>
            </a:r>
            <a:r>
              <a:rPr lang="en-US" dirty="0" smtClean="0"/>
              <a:t>value</a:t>
            </a:r>
          </a:p>
          <a:p>
            <a:pPr>
              <a:buNone/>
            </a:pPr>
            <a:r>
              <a:rPr lang="en-JM" b="1" dirty="0"/>
              <a:t>	</a:t>
            </a:r>
            <a:r>
              <a:rPr lang="en-JM" b="1" dirty="0" err="1" smtClean="0"/>
              <a:t>release_lock</a:t>
            </a:r>
            <a:r>
              <a:rPr lang="en-JM" b="1" dirty="0" smtClean="0"/>
              <a:t>() // End of Critical Section</a:t>
            </a:r>
            <a:endParaRPr lang="en-US" b="1" dirty="0"/>
          </a:p>
          <a:p>
            <a:pPr>
              <a:buNone/>
            </a:pPr>
            <a:r>
              <a:rPr lang="en-US" dirty="0"/>
              <a:t>}</a:t>
            </a:r>
          </a:p>
          <a:p>
            <a:endParaRPr lang="en-US" dirty="0"/>
          </a:p>
        </p:txBody>
      </p:sp>
    </p:spTree>
    <p:extLst>
      <p:ext uri="{BB962C8B-B14F-4D97-AF65-F5344CB8AC3E}">
        <p14:creationId xmlns:p14="http://schemas.microsoft.com/office/powerpoint/2010/main" val="91664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 </a:t>
            </a:r>
            <a:r>
              <a:rPr lang="en-JM" dirty="0"/>
              <a:t>– Process Synchronization tool</a:t>
            </a:r>
            <a:endParaRPr lang="en-NZ" dirty="0"/>
          </a:p>
        </p:txBody>
      </p:sp>
      <p:sp>
        <p:nvSpPr>
          <p:cNvPr id="3" name="Content Placeholder 2"/>
          <p:cNvSpPr>
            <a:spLocks noGrp="1"/>
          </p:cNvSpPr>
          <p:nvPr>
            <p:ph idx="1"/>
          </p:nvPr>
        </p:nvSpPr>
        <p:spPr>
          <a:xfrm>
            <a:off x="1154954" y="2603499"/>
            <a:ext cx="9817846" cy="3578225"/>
          </a:xfrm>
        </p:spPr>
        <p:txBody>
          <a:bodyPr>
            <a:normAutofit fontScale="92500" lnSpcReduction="10000"/>
          </a:bodyPr>
          <a:lstStyle/>
          <a:p>
            <a:r>
              <a:rPr lang="en-NZ" dirty="0" smtClean="0"/>
              <a:t>An integer value used for signalling among processes. </a:t>
            </a:r>
          </a:p>
          <a:p>
            <a:r>
              <a:rPr lang="en-NZ" dirty="0" smtClean="0"/>
              <a:t>Only three operations may be performed on a semaphore, all of which are atomic: </a:t>
            </a:r>
          </a:p>
          <a:p>
            <a:pPr lvl="1"/>
            <a:r>
              <a:rPr lang="en-NZ" dirty="0"/>
              <a:t>Initialize() - A semaphore may be initialized to a nonnegative integer </a:t>
            </a:r>
            <a:r>
              <a:rPr lang="en-NZ" dirty="0" smtClean="0"/>
              <a:t>value (No: of resources of the same type). </a:t>
            </a:r>
          </a:p>
          <a:p>
            <a:pPr lvl="1"/>
            <a:r>
              <a:rPr lang="en-NZ" dirty="0" smtClean="0"/>
              <a:t>Decrement (</a:t>
            </a:r>
            <a:r>
              <a:rPr lang="en-US" dirty="0" err="1" smtClean="0">
                <a:latin typeface="Courier New" pitchFamily="49" charset="0"/>
                <a:cs typeface="Courier New" pitchFamily="49" charset="0"/>
              </a:rPr>
              <a:t>semWait</a:t>
            </a:r>
            <a:r>
              <a:rPr lang="en-US" dirty="0" smtClean="0">
                <a:cs typeface="Courier New" pitchFamily="49" charset="0"/>
              </a:rPr>
              <a:t>)</a:t>
            </a:r>
          </a:p>
          <a:p>
            <a:pPr lvl="2"/>
            <a:r>
              <a:rPr lang="en-NZ" dirty="0" smtClean="0"/>
              <a:t>The </a:t>
            </a:r>
            <a:r>
              <a:rPr lang="en-NZ" dirty="0" err="1"/>
              <a:t>semWait</a:t>
            </a:r>
            <a:r>
              <a:rPr lang="en-NZ" dirty="0"/>
              <a:t> operation decrements the semaphore value. </a:t>
            </a:r>
            <a:endParaRPr lang="en-NZ" dirty="0" smtClean="0"/>
          </a:p>
          <a:p>
            <a:pPr lvl="2"/>
            <a:r>
              <a:rPr lang="en-NZ" dirty="0" smtClean="0"/>
              <a:t>If </a:t>
            </a:r>
            <a:r>
              <a:rPr lang="en-NZ" dirty="0"/>
              <a:t>the value becomes negative, then the process executing the </a:t>
            </a:r>
            <a:r>
              <a:rPr lang="en-NZ" dirty="0" err="1"/>
              <a:t>semWait</a:t>
            </a:r>
            <a:r>
              <a:rPr lang="en-NZ" dirty="0"/>
              <a:t> is blocked. </a:t>
            </a:r>
            <a:endParaRPr lang="en-NZ" dirty="0" smtClean="0"/>
          </a:p>
          <a:p>
            <a:pPr lvl="2"/>
            <a:r>
              <a:rPr lang="en-NZ" dirty="0" smtClean="0"/>
              <a:t>Otherwise</a:t>
            </a:r>
            <a:r>
              <a:rPr lang="en-NZ" dirty="0"/>
              <a:t>, the process continues execution</a:t>
            </a:r>
            <a:r>
              <a:rPr lang="en-NZ" dirty="0" smtClean="0"/>
              <a:t>.</a:t>
            </a:r>
          </a:p>
          <a:p>
            <a:pPr lvl="1"/>
            <a:r>
              <a:rPr lang="en-NZ" dirty="0" smtClean="0"/>
              <a:t>Increment (</a:t>
            </a:r>
            <a:r>
              <a:rPr lang="en-US" dirty="0" err="1" smtClean="0">
                <a:latin typeface="Courier New" pitchFamily="49" charset="0"/>
                <a:cs typeface="Courier New" pitchFamily="49" charset="0"/>
              </a:rPr>
              <a:t>semSignal</a:t>
            </a:r>
            <a:r>
              <a:rPr lang="en-US" dirty="0" smtClean="0">
                <a:cs typeface="Courier New" pitchFamily="49" charset="0"/>
              </a:rPr>
              <a:t>)</a:t>
            </a:r>
          </a:p>
          <a:p>
            <a:pPr lvl="2"/>
            <a:r>
              <a:rPr lang="en-NZ" dirty="0" smtClean="0"/>
              <a:t>The </a:t>
            </a:r>
            <a:r>
              <a:rPr lang="en-NZ" dirty="0" err="1"/>
              <a:t>semSignal</a:t>
            </a:r>
            <a:r>
              <a:rPr lang="en-NZ" dirty="0"/>
              <a:t> operation increments the semaphore value. </a:t>
            </a:r>
            <a:endParaRPr lang="en-NZ" dirty="0" smtClean="0"/>
          </a:p>
          <a:p>
            <a:pPr lvl="2"/>
            <a:r>
              <a:rPr lang="en-NZ" dirty="0" smtClean="0"/>
              <a:t>a </a:t>
            </a:r>
            <a:r>
              <a:rPr lang="en-NZ" dirty="0"/>
              <a:t>process blocked by a </a:t>
            </a:r>
            <a:r>
              <a:rPr lang="en-NZ" dirty="0" err="1"/>
              <a:t>semWait</a:t>
            </a:r>
            <a:r>
              <a:rPr lang="en-NZ" dirty="0"/>
              <a:t> operation, if any, </a:t>
            </a:r>
            <a:r>
              <a:rPr lang="en-NZ" dirty="0" smtClean="0"/>
              <a:t>can be unblocked by this function.</a:t>
            </a:r>
          </a:p>
        </p:txBody>
      </p:sp>
    </p:spTree>
    <p:extLst>
      <p:ext uri="{BB962C8B-B14F-4D97-AF65-F5344CB8AC3E}">
        <p14:creationId xmlns:p14="http://schemas.microsoft.com/office/powerpoint/2010/main" val="324813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Types of Semaphore</a:t>
            </a:r>
            <a:endParaRPr lang="en-US" dirty="0"/>
          </a:p>
        </p:txBody>
      </p:sp>
      <p:sp>
        <p:nvSpPr>
          <p:cNvPr id="3" name="Content Placeholder 2"/>
          <p:cNvSpPr>
            <a:spLocks noGrp="1"/>
          </p:cNvSpPr>
          <p:nvPr>
            <p:ph idx="1"/>
          </p:nvPr>
        </p:nvSpPr>
        <p:spPr/>
        <p:txBody>
          <a:bodyPr/>
          <a:lstStyle/>
          <a:p>
            <a:r>
              <a:rPr lang="en-JM" dirty="0" smtClean="0"/>
              <a:t>Binary Semaphore</a:t>
            </a:r>
          </a:p>
          <a:p>
            <a:pPr lvl="1"/>
            <a:r>
              <a:rPr lang="en-JM" dirty="0" smtClean="0"/>
              <a:t>If the value of semaphore is initialized with 1 then it behaves same as </a:t>
            </a:r>
            <a:r>
              <a:rPr lang="en-JM" dirty="0" err="1" smtClean="0"/>
              <a:t>mutex</a:t>
            </a:r>
            <a:r>
              <a:rPr lang="en-JM" dirty="0" smtClean="0"/>
              <a:t> locks and is called binary semaphore</a:t>
            </a:r>
          </a:p>
          <a:p>
            <a:r>
              <a:rPr lang="en-JM" dirty="0" smtClean="0"/>
              <a:t>Counting Semaphore </a:t>
            </a:r>
          </a:p>
          <a:p>
            <a:pPr lvl="1"/>
            <a:r>
              <a:rPr lang="en-JM" dirty="0" smtClean="0"/>
              <a:t>If </a:t>
            </a:r>
            <a:r>
              <a:rPr lang="en-JM" dirty="0"/>
              <a:t>the value of semaphore is initialized with </a:t>
            </a:r>
            <a:r>
              <a:rPr lang="en-JM" dirty="0" smtClean="0"/>
              <a:t>value greater than1 </a:t>
            </a:r>
            <a:r>
              <a:rPr lang="en-JM" dirty="0"/>
              <a:t>then </a:t>
            </a:r>
            <a:r>
              <a:rPr lang="en-JM" dirty="0" smtClean="0"/>
              <a:t>it </a:t>
            </a:r>
            <a:r>
              <a:rPr lang="en-JM" dirty="0"/>
              <a:t>is called </a:t>
            </a:r>
            <a:r>
              <a:rPr lang="en-JM" dirty="0" smtClean="0"/>
              <a:t>counting </a:t>
            </a:r>
            <a:r>
              <a:rPr lang="en-JM" dirty="0"/>
              <a:t>semaphore</a:t>
            </a:r>
          </a:p>
          <a:p>
            <a:endParaRPr lang="en-US" dirty="0"/>
          </a:p>
        </p:txBody>
      </p:sp>
    </p:spTree>
    <p:extLst>
      <p:ext uri="{BB962C8B-B14F-4D97-AF65-F5344CB8AC3E}">
        <p14:creationId xmlns:p14="http://schemas.microsoft.com/office/powerpoint/2010/main" val="1055243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stretch>
            <a:fillRect/>
          </a:stretch>
        </p:blipFill>
        <p:spPr>
          <a:xfrm>
            <a:off x="6151491" y="2623047"/>
            <a:ext cx="3724795" cy="1324160"/>
          </a:xfrm>
          <a:prstGeom prst="rect">
            <a:avLst/>
          </a:prstGeom>
        </p:spPr>
      </p:pic>
      <p:pic>
        <p:nvPicPr>
          <p:cNvPr id="5" name="Picture 4"/>
          <p:cNvPicPr>
            <a:picLocks noChangeAspect="1"/>
          </p:cNvPicPr>
          <p:nvPr/>
        </p:nvPicPr>
        <p:blipFill>
          <a:blip r:embed="rId3"/>
          <a:stretch>
            <a:fillRect/>
          </a:stretch>
        </p:blipFill>
        <p:spPr>
          <a:xfrm>
            <a:off x="6134330" y="4307134"/>
            <a:ext cx="3924848" cy="1352739"/>
          </a:xfrm>
          <a:prstGeom prst="rect">
            <a:avLst/>
          </a:prstGeom>
        </p:spPr>
      </p:pic>
      <p:sp>
        <p:nvSpPr>
          <p:cNvPr id="6" name="TextBox 5"/>
          <p:cNvSpPr txBox="1"/>
          <p:nvPr/>
        </p:nvSpPr>
        <p:spPr>
          <a:xfrm>
            <a:off x="1298714" y="2623047"/>
            <a:ext cx="2650434" cy="369332"/>
          </a:xfrm>
          <a:prstGeom prst="rect">
            <a:avLst/>
          </a:prstGeom>
          <a:noFill/>
        </p:spPr>
        <p:txBody>
          <a:bodyPr wrap="square" rtlCol="0">
            <a:spAutoFit/>
          </a:bodyPr>
          <a:lstStyle/>
          <a:p>
            <a:r>
              <a:rPr lang="en-US" dirty="0" smtClean="0"/>
              <a:t>Entry code: Wait</a:t>
            </a:r>
            <a:endParaRPr lang="en-US" dirty="0"/>
          </a:p>
        </p:txBody>
      </p:sp>
      <p:sp>
        <p:nvSpPr>
          <p:cNvPr id="8" name="TextBox 7"/>
          <p:cNvSpPr txBox="1"/>
          <p:nvPr/>
        </p:nvSpPr>
        <p:spPr>
          <a:xfrm>
            <a:off x="1298714" y="4611757"/>
            <a:ext cx="3935895" cy="646331"/>
          </a:xfrm>
          <a:prstGeom prst="rect">
            <a:avLst/>
          </a:prstGeom>
          <a:noFill/>
        </p:spPr>
        <p:txBody>
          <a:bodyPr wrap="square" rtlCol="0">
            <a:spAutoFit/>
          </a:bodyPr>
          <a:lstStyle/>
          <a:p>
            <a:r>
              <a:rPr lang="en-US" dirty="0" smtClean="0"/>
              <a:t>Exit code: Signal</a:t>
            </a:r>
            <a:endParaRPr lang="en-US" dirty="0"/>
          </a:p>
          <a:p>
            <a:endParaRPr lang="en-US" dirty="0"/>
          </a:p>
        </p:txBody>
      </p:sp>
    </p:spTree>
    <p:extLst>
      <p:ext uri="{BB962C8B-B14F-4D97-AF65-F5344CB8AC3E}">
        <p14:creationId xmlns:p14="http://schemas.microsoft.com/office/powerpoint/2010/main" val="603984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Semaphore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6" name="TextBox 5"/>
          <p:cNvSpPr txBox="1"/>
          <p:nvPr/>
        </p:nvSpPr>
        <p:spPr>
          <a:xfrm>
            <a:off x="1298714" y="2623047"/>
            <a:ext cx="2650434" cy="369332"/>
          </a:xfrm>
          <a:prstGeom prst="rect">
            <a:avLst/>
          </a:prstGeom>
          <a:noFill/>
        </p:spPr>
        <p:txBody>
          <a:bodyPr wrap="square" rtlCol="0">
            <a:spAutoFit/>
          </a:bodyPr>
          <a:lstStyle/>
          <a:p>
            <a:r>
              <a:rPr lang="en-US" dirty="0" smtClean="0"/>
              <a:t>Entry code: Wait</a:t>
            </a:r>
            <a:endParaRPr lang="en-US" dirty="0"/>
          </a:p>
        </p:txBody>
      </p:sp>
      <p:sp>
        <p:nvSpPr>
          <p:cNvPr id="8" name="TextBox 7"/>
          <p:cNvSpPr txBox="1"/>
          <p:nvPr/>
        </p:nvSpPr>
        <p:spPr>
          <a:xfrm>
            <a:off x="1298714" y="4611757"/>
            <a:ext cx="3935895" cy="646331"/>
          </a:xfrm>
          <a:prstGeom prst="rect">
            <a:avLst/>
          </a:prstGeom>
          <a:noFill/>
        </p:spPr>
        <p:txBody>
          <a:bodyPr wrap="square" rtlCol="0">
            <a:spAutoFit/>
          </a:bodyPr>
          <a:lstStyle/>
          <a:p>
            <a:r>
              <a:rPr lang="en-US" dirty="0" smtClean="0"/>
              <a:t>Exit code: Signal</a:t>
            </a:r>
            <a:endParaRPr lang="en-US" dirty="0"/>
          </a:p>
          <a:p>
            <a:endParaRPr lang="en-US" dirty="0"/>
          </a:p>
        </p:txBody>
      </p:sp>
      <p:pic>
        <p:nvPicPr>
          <p:cNvPr id="7" name="Picture 6"/>
          <p:cNvPicPr>
            <a:picLocks noChangeAspect="1"/>
          </p:cNvPicPr>
          <p:nvPr/>
        </p:nvPicPr>
        <p:blipFill>
          <a:blip r:embed="rId2"/>
          <a:stretch>
            <a:fillRect/>
          </a:stretch>
        </p:blipFill>
        <p:spPr>
          <a:xfrm>
            <a:off x="5084080" y="2518258"/>
            <a:ext cx="4896533" cy="1428949"/>
          </a:xfrm>
          <a:prstGeom prst="rect">
            <a:avLst/>
          </a:prstGeom>
        </p:spPr>
      </p:pic>
      <p:pic>
        <p:nvPicPr>
          <p:cNvPr id="9" name="Picture 8"/>
          <p:cNvPicPr>
            <a:picLocks noChangeAspect="1"/>
          </p:cNvPicPr>
          <p:nvPr/>
        </p:nvPicPr>
        <p:blipFill>
          <a:blip r:embed="rId3"/>
          <a:stretch>
            <a:fillRect/>
          </a:stretch>
        </p:blipFill>
        <p:spPr>
          <a:xfrm>
            <a:off x="5084080" y="4311650"/>
            <a:ext cx="4896533" cy="1524213"/>
          </a:xfrm>
          <a:prstGeom prst="rect">
            <a:avLst/>
          </a:prstGeom>
        </p:spPr>
      </p:pic>
    </p:spTree>
    <p:extLst>
      <p:ext uri="{BB962C8B-B14F-4D97-AF65-F5344CB8AC3E}">
        <p14:creationId xmlns:p14="http://schemas.microsoft.com/office/powerpoint/2010/main" val="210433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Can Processes Interact</a:t>
            </a:r>
            <a:endParaRPr lang="en-US" dirty="0"/>
          </a:p>
        </p:txBody>
      </p:sp>
      <p:sp>
        <p:nvSpPr>
          <p:cNvPr id="3" name="Content Placeholder 2"/>
          <p:cNvSpPr>
            <a:spLocks noGrp="1"/>
          </p:cNvSpPr>
          <p:nvPr>
            <p:ph idx="1"/>
          </p:nvPr>
        </p:nvSpPr>
        <p:spPr/>
        <p:txBody>
          <a:bodyPr/>
          <a:lstStyle/>
          <a:p>
            <a:r>
              <a:rPr lang="en-JM" dirty="0" smtClean="0"/>
              <a:t>Consider a web application with two processes </a:t>
            </a:r>
          </a:p>
          <a:p>
            <a:pPr lvl="1"/>
            <a:r>
              <a:rPr lang="en-JM" dirty="0" smtClean="0"/>
              <a:t>A web server</a:t>
            </a:r>
          </a:p>
          <a:p>
            <a:pPr lvl="1"/>
            <a:r>
              <a:rPr lang="en-JM" dirty="0" smtClean="0"/>
              <a:t>A database</a:t>
            </a:r>
          </a:p>
          <a:p>
            <a:r>
              <a:rPr lang="en-JM" dirty="0" smtClean="0"/>
              <a:t>These processes communicate </a:t>
            </a:r>
          </a:p>
          <a:p>
            <a:pPr marL="0" indent="0">
              <a:buNone/>
            </a:pPr>
            <a:r>
              <a:rPr lang="en-JM" dirty="0" smtClean="0"/>
              <a:t>      with the help of IPC Mechanisms</a:t>
            </a:r>
          </a:p>
        </p:txBody>
      </p:sp>
      <p:pic>
        <p:nvPicPr>
          <p:cNvPr id="4" name="Picture 3"/>
          <p:cNvPicPr>
            <a:picLocks noChangeAspect="1"/>
          </p:cNvPicPr>
          <p:nvPr/>
        </p:nvPicPr>
        <p:blipFill rotWithShape="1">
          <a:blip r:embed="rId2"/>
          <a:srcRect l="5905"/>
          <a:stretch/>
        </p:blipFill>
        <p:spPr>
          <a:xfrm>
            <a:off x="5567783" y="3178194"/>
            <a:ext cx="4552950" cy="2841606"/>
          </a:xfrm>
          <a:prstGeom prst="rect">
            <a:avLst/>
          </a:prstGeom>
        </p:spPr>
      </p:pic>
    </p:spTree>
    <p:extLst>
      <p:ext uri="{BB962C8B-B14F-4D97-AF65-F5344CB8AC3E}">
        <p14:creationId xmlns:p14="http://schemas.microsoft.com/office/powerpoint/2010/main" val="1333535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err="1" smtClean="0"/>
              <a:t>Mutex</a:t>
            </a:r>
            <a:r>
              <a:rPr lang="en-JM" dirty="0" smtClean="0"/>
              <a:t> vs Semaphore</a:t>
            </a:r>
            <a:endParaRPr lang="en-US" dirty="0"/>
          </a:p>
        </p:txBody>
      </p:sp>
      <p:sp>
        <p:nvSpPr>
          <p:cNvPr id="3" name="Content Placeholder 2"/>
          <p:cNvSpPr>
            <a:spLocks noGrp="1"/>
          </p:cNvSpPr>
          <p:nvPr>
            <p:ph idx="1"/>
          </p:nvPr>
        </p:nvSpPr>
        <p:spPr/>
        <p:txBody>
          <a:bodyPr/>
          <a:lstStyle/>
          <a:p>
            <a:r>
              <a:rPr lang="en-JM" dirty="0" err="1" smtClean="0"/>
              <a:t>Mutex</a:t>
            </a:r>
            <a:r>
              <a:rPr lang="en-JM" dirty="0" smtClean="0"/>
              <a:t> has the problem of busy waiting which does not exist with semaphores</a:t>
            </a:r>
          </a:p>
          <a:p>
            <a:r>
              <a:rPr lang="en-JM" dirty="0" smtClean="0"/>
              <a:t>Semaphores can be used to incorporate mutual exclusion when no: of resources are greater than 1.</a:t>
            </a:r>
            <a:endParaRPr lang="en-US" dirty="0"/>
          </a:p>
        </p:txBody>
      </p:sp>
    </p:spTree>
    <p:extLst>
      <p:ext uri="{BB962C8B-B14F-4D97-AF65-F5344CB8AC3E}">
        <p14:creationId xmlns:p14="http://schemas.microsoft.com/office/powerpoint/2010/main" val="224390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265E-3E9D-45E5-8591-8A5F19E70678}"/>
              </a:ext>
            </a:extLst>
          </p:cNvPr>
          <p:cNvSpPr>
            <a:spLocks noGrp="1"/>
          </p:cNvSpPr>
          <p:nvPr>
            <p:ph type="ctrTitle"/>
          </p:nvPr>
        </p:nvSpPr>
        <p:spPr/>
        <p:txBody>
          <a:bodyPr/>
          <a:lstStyle/>
          <a:p>
            <a:r>
              <a:rPr lang="en-GB" dirty="0"/>
              <a:t>Thank You!</a:t>
            </a:r>
            <a:endParaRPr lang="en-US" dirty="0"/>
          </a:p>
        </p:txBody>
      </p:sp>
    </p:spTree>
    <p:extLst>
      <p:ext uri="{BB962C8B-B14F-4D97-AF65-F5344CB8AC3E}">
        <p14:creationId xmlns:p14="http://schemas.microsoft.com/office/powerpoint/2010/main" val="77699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Inter-process Communication Mechanisms (IPC)</a:t>
            </a:r>
            <a:endParaRPr lang="en-US" dirty="0"/>
          </a:p>
        </p:txBody>
      </p:sp>
      <p:sp>
        <p:nvSpPr>
          <p:cNvPr id="3" name="Content Placeholder 2"/>
          <p:cNvSpPr>
            <a:spLocks noGrp="1"/>
          </p:cNvSpPr>
          <p:nvPr>
            <p:ph idx="1"/>
          </p:nvPr>
        </p:nvSpPr>
        <p:spPr/>
        <p:txBody>
          <a:bodyPr/>
          <a:lstStyle/>
          <a:p>
            <a:r>
              <a:rPr lang="en-JM" dirty="0" smtClean="0"/>
              <a:t>Transfer data/info between address spaces</a:t>
            </a:r>
          </a:p>
          <a:p>
            <a:r>
              <a:rPr lang="en-JM" dirty="0" smtClean="0"/>
              <a:t>Still maintaining protection and isolation</a:t>
            </a:r>
          </a:p>
          <a:p>
            <a:r>
              <a:rPr lang="en-JM" dirty="0" smtClean="0"/>
              <a:t>Provide flexibility and performance</a:t>
            </a:r>
            <a:endParaRPr lang="en-US" dirty="0"/>
          </a:p>
        </p:txBody>
      </p:sp>
    </p:spTree>
    <p:extLst>
      <p:ext uri="{BB962C8B-B14F-4D97-AF65-F5344CB8AC3E}">
        <p14:creationId xmlns:p14="http://schemas.microsoft.com/office/powerpoint/2010/main" val="293878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Methods</a:t>
            </a:r>
            <a:endParaRPr lang="en-US" dirty="0"/>
          </a:p>
        </p:txBody>
      </p:sp>
      <p:sp>
        <p:nvSpPr>
          <p:cNvPr id="3" name="Content Placeholder 2"/>
          <p:cNvSpPr>
            <a:spLocks noGrp="1"/>
          </p:cNvSpPr>
          <p:nvPr>
            <p:ph idx="1"/>
          </p:nvPr>
        </p:nvSpPr>
        <p:spPr/>
        <p:txBody>
          <a:bodyPr/>
          <a:lstStyle/>
          <a:p>
            <a:pPr marL="0" indent="0" fontAlgn="base">
              <a:buNone/>
            </a:pPr>
            <a:r>
              <a:rPr lang="en-US" dirty="0"/>
              <a:t>Processes can communicate with each other through both:</a:t>
            </a:r>
            <a:br>
              <a:rPr lang="en-US" dirty="0"/>
            </a:br>
            <a:r>
              <a:rPr lang="en-US" dirty="0"/>
              <a:t>Methods of IPC</a:t>
            </a:r>
          </a:p>
          <a:p>
            <a:pPr fontAlgn="base"/>
            <a:r>
              <a:rPr lang="en-US" b="1" dirty="0"/>
              <a:t>Shared Memory</a:t>
            </a:r>
            <a:endParaRPr lang="en-US" dirty="0"/>
          </a:p>
          <a:p>
            <a:pPr fontAlgn="base"/>
            <a:r>
              <a:rPr lang="en-US" b="1" dirty="0"/>
              <a:t>Message Passing</a:t>
            </a:r>
            <a:endParaRPr lang="en-US" dirty="0"/>
          </a:p>
          <a:p>
            <a:endParaRPr lang="en-US" dirty="0"/>
          </a:p>
        </p:txBody>
      </p:sp>
    </p:spTree>
    <p:extLst>
      <p:ext uri="{BB962C8B-B14F-4D97-AF65-F5344CB8AC3E}">
        <p14:creationId xmlns:p14="http://schemas.microsoft.com/office/powerpoint/2010/main" val="207944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Message Passing</a:t>
            </a:r>
            <a:endParaRPr lang="en-US" dirty="0"/>
          </a:p>
        </p:txBody>
      </p:sp>
      <p:sp>
        <p:nvSpPr>
          <p:cNvPr id="3" name="Content Placeholder 2"/>
          <p:cNvSpPr>
            <a:spLocks noGrp="1"/>
          </p:cNvSpPr>
          <p:nvPr>
            <p:ph idx="1"/>
          </p:nvPr>
        </p:nvSpPr>
        <p:spPr/>
        <p:txBody>
          <a:bodyPr/>
          <a:lstStyle/>
          <a:p>
            <a:r>
              <a:rPr lang="en-JM" dirty="0" smtClean="0"/>
              <a:t>IPC Mechanism</a:t>
            </a:r>
          </a:p>
          <a:p>
            <a:r>
              <a:rPr lang="en-JM" dirty="0" smtClean="0"/>
              <a:t>OS provides communication channel</a:t>
            </a:r>
            <a:r>
              <a:rPr lang="en-US" dirty="0" smtClean="0"/>
              <a:t> like a shared buffer</a:t>
            </a:r>
          </a:p>
          <a:p>
            <a:r>
              <a:rPr lang="en-JM" dirty="0" smtClean="0"/>
              <a:t>Processes</a:t>
            </a:r>
          </a:p>
          <a:p>
            <a:pPr lvl="1"/>
            <a:r>
              <a:rPr lang="en-JM" dirty="0" smtClean="0"/>
              <a:t>Send()</a:t>
            </a:r>
          </a:p>
          <a:p>
            <a:pPr lvl="1"/>
            <a:r>
              <a:rPr lang="en-JM" dirty="0" smtClean="0"/>
              <a:t>Receive()</a:t>
            </a:r>
          </a:p>
          <a:p>
            <a:pPr marL="457200" lvl="1" indent="0">
              <a:buNone/>
            </a:pPr>
            <a:r>
              <a:rPr lang="en-JM" dirty="0" smtClean="0"/>
              <a:t>Messages to and from channel</a:t>
            </a:r>
          </a:p>
        </p:txBody>
      </p:sp>
      <p:pic>
        <p:nvPicPr>
          <p:cNvPr id="4" name="Picture 3"/>
          <p:cNvPicPr>
            <a:picLocks noChangeAspect="1"/>
          </p:cNvPicPr>
          <p:nvPr/>
        </p:nvPicPr>
        <p:blipFill>
          <a:blip r:embed="rId2"/>
          <a:stretch>
            <a:fillRect/>
          </a:stretch>
        </p:blipFill>
        <p:spPr>
          <a:xfrm>
            <a:off x="5391149" y="3505199"/>
            <a:ext cx="4371975" cy="2803525"/>
          </a:xfrm>
          <a:prstGeom prst="rect">
            <a:avLst/>
          </a:prstGeom>
        </p:spPr>
      </p:pic>
    </p:spTree>
    <p:extLst>
      <p:ext uri="{BB962C8B-B14F-4D97-AF65-F5344CB8AC3E}">
        <p14:creationId xmlns:p14="http://schemas.microsoft.com/office/powerpoint/2010/main" val="225865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Message Passing</a:t>
            </a:r>
            <a:endParaRPr lang="en-US" dirty="0"/>
          </a:p>
        </p:txBody>
      </p:sp>
      <p:sp>
        <p:nvSpPr>
          <p:cNvPr id="3" name="Content Placeholder 2"/>
          <p:cNvSpPr>
            <a:spLocks noGrp="1"/>
          </p:cNvSpPr>
          <p:nvPr>
            <p:ph idx="1"/>
          </p:nvPr>
        </p:nvSpPr>
        <p:spPr/>
        <p:txBody>
          <a:bodyPr/>
          <a:lstStyle/>
          <a:p>
            <a:r>
              <a:rPr lang="en-JM" dirty="0" smtClean="0"/>
              <a:t>Advantage</a:t>
            </a:r>
          </a:p>
          <a:p>
            <a:pPr lvl="1"/>
            <a:r>
              <a:rPr lang="en-JM" dirty="0" smtClean="0"/>
              <a:t>OS manages communication hence, standard APIs and system call functions are used.</a:t>
            </a:r>
          </a:p>
          <a:p>
            <a:r>
              <a:rPr lang="en-JM" dirty="0" smtClean="0"/>
              <a:t>Disadvantage</a:t>
            </a:r>
          </a:p>
          <a:p>
            <a:pPr lvl="1"/>
            <a:r>
              <a:rPr lang="en-JM" dirty="0" smtClean="0"/>
              <a:t>Overhead – Copying messages between uses space and kernel space</a:t>
            </a:r>
            <a:endParaRPr lang="en-US" dirty="0"/>
          </a:p>
        </p:txBody>
      </p:sp>
    </p:spTree>
    <p:extLst>
      <p:ext uri="{BB962C8B-B14F-4D97-AF65-F5344CB8AC3E}">
        <p14:creationId xmlns:p14="http://schemas.microsoft.com/office/powerpoint/2010/main" val="78838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Shared Memory</a:t>
            </a:r>
            <a:endParaRPr lang="en-US" dirty="0"/>
          </a:p>
        </p:txBody>
      </p:sp>
      <p:sp>
        <p:nvSpPr>
          <p:cNvPr id="3" name="Content Placeholder 2"/>
          <p:cNvSpPr>
            <a:spLocks noGrp="1"/>
          </p:cNvSpPr>
          <p:nvPr>
            <p:ph idx="1"/>
          </p:nvPr>
        </p:nvSpPr>
        <p:spPr/>
        <p:txBody>
          <a:bodyPr/>
          <a:lstStyle/>
          <a:p>
            <a:r>
              <a:rPr lang="en-JM" dirty="0" smtClean="0"/>
              <a:t>IPC Mechanism</a:t>
            </a:r>
          </a:p>
          <a:p>
            <a:r>
              <a:rPr lang="en-JM" dirty="0" smtClean="0"/>
              <a:t>OS establishes a shared channel and maps it into address space of each process</a:t>
            </a:r>
          </a:p>
          <a:p>
            <a:r>
              <a:rPr lang="en-JM" dirty="0" smtClean="0"/>
              <a:t>Process directly read/write from this memory</a:t>
            </a:r>
          </a:p>
          <a:p>
            <a:r>
              <a:rPr lang="en-JM" dirty="0" smtClean="0"/>
              <a:t>OS is out of the way!</a:t>
            </a:r>
          </a:p>
          <a:p>
            <a:endParaRPr lang="en-US" dirty="0"/>
          </a:p>
        </p:txBody>
      </p:sp>
      <p:pic>
        <p:nvPicPr>
          <p:cNvPr id="4" name="Picture 3"/>
          <p:cNvPicPr>
            <a:picLocks noChangeAspect="1"/>
          </p:cNvPicPr>
          <p:nvPr/>
        </p:nvPicPr>
        <p:blipFill>
          <a:blip r:embed="rId2"/>
          <a:stretch>
            <a:fillRect/>
          </a:stretch>
        </p:blipFill>
        <p:spPr>
          <a:xfrm>
            <a:off x="6599238" y="3456518"/>
            <a:ext cx="3954462" cy="2563282"/>
          </a:xfrm>
          <a:prstGeom prst="rect">
            <a:avLst/>
          </a:prstGeom>
        </p:spPr>
      </p:pic>
    </p:spTree>
    <p:extLst>
      <p:ext uri="{BB962C8B-B14F-4D97-AF65-F5344CB8AC3E}">
        <p14:creationId xmlns:p14="http://schemas.microsoft.com/office/powerpoint/2010/main" val="288027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Shared Memory</a:t>
            </a:r>
            <a:endParaRPr lang="en-US" dirty="0"/>
          </a:p>
        </p:txBody>
      </p:sp>
      <p:sp>
        <p:nvSpPr>
          <p:cNvPr id="3" name="Content Placeholder 2"/>
          <p:cNvSpPr>
            <a:spLocks noGrp="1"/>
          </p:cNvSpPr>
          <p:nvPr>
            <p:ph idx="1"/>
          </p:nvPr>
        </p:nvSpPr>
        <p:spPr/>
        <p:txBody>
          <a:bodyPr/>
          <a:lstStyle/>
          <a:p>
            <a:r>
              <a:rPr lang="en-JM" dirty="0" smtClean="0"/>
              <a:t>Advantage </a:t>
            </a:r>
          </a:p>
          <a:p>
            <a:pPr lvl="1"/>
            <a:r>
              <a:rPr lang="en-JM" dirty="0" smtClean="0"/>
              <a:t>OS is out of the way – no copying of messages between user and kernel space</a:t>
            </a:r>
          </a:p>
          <a:p>
            <a:r>
              <a:rPr lang="en-JM" dirty="0" smtClean="0"/>
              <a:t>Disadvantage</a:t>
            </a:r>
          </a:p>
          <a:p>
            <a:pPr lvl="1"/>
            <a:r>
              <a:rPr lang="en-JM" dirty="0" smtClean="0"/>
              <a:t>No standard APIs or System call; Processes must implement their own code</a:t>
            </a:r>
            <a:endParaRPr lang="en-US" dirty="0"/>
          </a:p>
        </p:txBody>
      </p:sp>
    </p:spTree>
    <p:extLst>
      <p:ext uri="{BB962C8B-B14F-4D97-AF65-F5344CB8AC3E}">
        <p14:creationId xmlns:p14="http://schemas.microsoft.com/office/powerpoint/2010/main" val="2672075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E904EF194674780B6694B2D3E63A0" ma:contentTypeVersion="4" ma:contentTypeDescription="Create a new document." ma:contentTypeScope="" ma:versionID="99d0b2516fda24038595b065743ddaaa">
  <xsd:schema xmlns:xsd="http://www.w3.org/2001/XMLSchema" xmlns:xs="http://www.w3.org/2001/XMLSchema" xmlns:p="http://schemas.microsoft.com/office/2006/metadata/properties" xmlns:ns2="d2d48ac6-7e68-4e99-8a99-096f9eee866c" targetNamespace="http://schemas.microsoft.com/office/2006/metadata/properties" ma:root="true" ma:fieldsID="08b1b44d2f22e85a4b70b0089fe9956e" ns2:_="">
    <xsd:import namespace="d2d48ac6-7e68-4e99-8a99-096f9eee866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48ac6-7e68-4e99-8a99-096f9eee86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091F2A-FAB6-4920-9572-C020BC316423}"/>
</file>

<file path=customXml/itemProps2.xml><?xml version="1.0" encoding="utf-8"?>
<ds:datastoreItem xmlns:ds="http://schemas.openxmlformats.org/officeDocument/2006/customXml" ds:itemID="{0AA228AE-C1C9-4721-82D0-5F8E453298C2}"/>
</file>

<file path=customXml/itemProps3.xml><?xml version="1.0" encoding="utf-8"?>
<ds:datastoreItem xmlns:ds="http://schemas.openxmlformats.org/officeDocument/2006/customXml" ds:itemID="{BBF4D79C-7C74-4A46-8CD1-623E8BA84E92}"/>
</file>

<file path=docProps/app.xml><?xml version="1.0" encoding="utf-8"?>
<Properties xmlns="http://schemas.openxmlformats.org/officeDocument/2006/extended-properties" xmlns:vt="http://schemas.openxmlformats.org/officeDocument/2006/docPropsVTypes">
  <Template>Ion Boardroom</Template>
  <TotalTime>8925</TotalTime>
  <Words>1679</Words>
  <Application>Microsoft Office PowerPoint</Application>
  <PresentationFormat>Widescreen</PresentationFormat>
  <Paragraphs>205</Paragraphs>
  <Slides>31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Courier New</vt:lpstr>
      <vt:lpstr>Wingdings 3</vt:lpstr>
      <vt:lpstr>Ion Boardroom</vt:lpstr>
      <vt:lpstr>inter-process communication, process synchronization, Concurrency, critical section, mutual exclusion, SEMAPHORES AND MUTEX LOCK </vt:lpstr>
      <vt:lpstr>Types of Processes</vt:lpstr>
      <vt:lpstr>Can Processes Interact</vt:lpstr>
      <vt:lpstr>Inter-process Communication Mechanisms (IPC)</vt:lpstr>
      <vt:lpstr>IPC Methods</vt:lpstr>
      <vt:lpstr>Message Passing</vt:lpstr>
      <vt:lpstr>Message Passing</vt:lpstr>
      <vt:lpstr>Shared Memory</vt:lpstr>
      <vt:lpstr>Shared Memory</vt:lpstr>
      <vt:lpstr>Concurrency</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Race Condition</vt:lpstr>
      <vt:lpstr>Operating System  Concerns</vt:lpstr>
      <vt:lpstr>Need for Mutual Exclusion</vt:lpstr>
      <vt:lpstr>Critical Section</vt:lpstr>
      <vt:lpstr>Example</vt:lpstr>
      <vt:lpstr>Process Synchronization</vt:lpstr>
      <vt:lpstr>MUTEX Locks – Process Synchronization tool</vt:lpstr>
      <vt:lpstr>Example</vt:lpstr>
      <vt:lpstr>Semaphore – Process Synchronization tool</vt:lpstr>
      <vt:lpstr>Types of Semaphore</vt:lpstr>
      <vt:lpstr>Counting Semaphore</vt:lpstr>
      <vt:lpstr>Binary Semaphore</vt:lpstr>
      <vt:lpstr>Mutex vs Semaphore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Concepts</dc:title>
  <dc:creator>ALI WAJEE UR REHMAN  - 11345</dc:creator>
  <cp:lastModifiedBy>Bushra Aziz</cp:lastModifiedBy>
  <cp:revision>121</cp:revision>
  <dcterms:created xsi:type="dcterms:W3CDTF">2018-04-02T15:20:33Z</dcterms:created>
  <dcterms:modified xsi:type="dcterms:W3CDTF">2025-05-22T06:00:20Z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0x010100A75E904EF194674780B6694B2D3E63A0</vt:lpwstr>
  </property>
</Properties>
</file>