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9" r:id="rId7"/>
    <p:sldId id="261" r:id="rId8"/>
    <p:sldId id="262" r:id="rId9"/>
    <p:sldId id="270" r:id="rId10"/>
    <p:sldId id="266" r:id="rId11"/>
    <p:sldId id="272" r:id="rId12"/>
    <p:sldId id="263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Mm techniques, contiguous and no contiguous, fixed partitioning ,variable partitioning, paging,  segmentation,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Paging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Divides memory into fixed-size frames and processes into pages.</a:t>
            </a:r>
          </a:p>
          <a:p>
            <a:r>
              <a:rPr lang="en-US" b="1" dirty="0"/>
              <a:t>Benefits:</a:t>
            </a:r>
            <a:r>
              <a:rPr lang="en-US" dirty="0"/>
              <a:t> Eliminates external fragmentation, supports non-contiguous allocation.</a:t>
            </a:r>
          </a:p>
          <a:p>
            <a:r>
              <a:rPr lang="en-US" b="1" dirty="0"/>
              <a:t>Challenges:</a:t>
            </a:r>
            <a:r>
              <a:rPr lang="en-US" dirty="0"/>
              <a:t> Page faults occur when a page is not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5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544" y="2497174"/>
            <a:ext cx="4763387" cy="39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Paging - Address Translation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Logical </a:t>
            </a:r>
            <a:r>
              <a:rPr lang="en-US" b="1" dirty="0"/>
              <a:t>Address:</a:t>
            </a:r>
            <a:r>
              <a:rPr lang="en-US" dirty="0"/>
              <a:t> A user-generated address within the program's address space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Physical Address:</a:t>
            </a:r>
            <a:r>
              <a:rPr lang="en-US" dirty="0"/>
              <a:t> The actual location in main memory where data resides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Uses a </a:t>
            </a:r>
            <a:r>
              <a:rPr lang="en-US" b="1" dirty="0"/>
              <a:t>page table</a:t>
            </a:r>
            <a:r>
              <a:rPr lang="en-US" dirty="0"/>
              <a:t> to map logical to physical addresses.</a:t>
            </a:r>
          </a:p>
          <a:p>
            <a:r>
              <a:rPr lang="en-US" b="1" dirty="0"/>
              <a:t>Page Faults:</a:t>
            </a:r>
            <a:r>
              <a:rPr lang="en-US" dirty="0"/>
              <a:t> Managed by loading the missing page from disk into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Logical-to-Physical Address Translation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684" y="2603500"/>
            <a:ext cx="369094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Divides memory into logical segments (e.g., code, data, stack).</a:t>
            </a:r>
          </a:p>
          <a:p>
            <a:r>
              <a:rPr lang="en-US" b="1" dirty="0"/>
              <a:t>Advantages:</a:t>
            </a:r>
            <a:r>
              <a:rPr lang="en-US" dirty="0"/>
              <a:t> Reflects program structure, supports variable-sized segments.</a:t>
            </a:r>
          </a:p>
          <a:p>
            <a:r>
              <a:rPr lang="en-US" b="1" dirty="0"/>
              <a:t>Disadvantages:</a:t>
            </a:r>
            <a:r>
              <a:rPr lang="en-US" dirty="0"/>
              <a:t> Susceptible to fragmentation.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3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 - Address Translation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Logical </a:t>
            </a:r>
            <a:r>
              <a:rPr lang="en-US" b="1" dirty="0"/>
              <a:t>Address:</a:t>
            </a:r>
            <a:r>
              <a:rPr lang="en-US" dirty="0"/>
              <a:t> .</a:t>
            </a:r>
          </a:p>
          <a:p>
            <a:r>
              <a:rPr lang="en-US" b="1" dirty="0"/>
              <a:t>Physical Address:</a:t>
            </a:r>
            <a:r>
              <a:rPr lang="en-US" dirty="0"/>
              <a:t> Derived using a </a:t>
            </a:r>
            <a:r>
              <a:rPr lang="en-US" b="1" dirty="0"/>
              <a:t>segment table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Base Address:</a:t>
            </a:r>
            <a:r>
              <a:rPr lang="en-US" dirty="0"/>
              <a:t> Start of the segment.</a:t>
            </a:r>
          </a:p>
          <a:p>
            <a:pPr lvl="1"/>
            <a:r>
              <a:rPr lang="en-US" b="1" dirty="0"/>
              <a:t>Limit:</a:t>
            </a:r>
            <a:r>
              <a:rPr lang="en-US" dirty="0"/>
              <a:t> Maximum segment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2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32040"/>
          </a:xfrm>
        </p:spPr>
        <p:txBody>
          <a:bodyPr/>
          <a:lstStyle/>
          <a:p>
            <a:r>
              <a:rPr lang="en-US" b="1" dirty="0"/>
              <a:t>Memory Management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Process </a:t>
            </a:r>
            <a:r>
              <a:rPr lang="en-US" b="1" dirty="0"/>
              <a:t>Isolation:</a:t>
            </a:r>
            <a:r>
              <a:rPr lang="en-US" dirty="0"/>
              <a:t> Prevents interference between processes.</a:t>
            </a:r>
          </a:p>
          <a:p>
            <a:r>
              <a:rPr lang="en-US" b="1" dirty="0"/>
              <a:t>Automatic Allocation and Management:</a:t>
            </a:r>
            <a:r>
              <a:rPr lang="en-US" dirty="0"/>
              <a:t> OS dynamically allocates and deallocates memory.</a:t>
            </a:r>
          </a:p>
          <a:p>
            <a:r>
              <a:rPr lang="en-US" b="1" dirty="0"/>
              <a:t>Support for Modular Programming:</a:t>
            </a:r>
            <a:r>
              <a:rPr lang="en-US" dirty="0"/>
              <a:t> Simplifies coding and debugging by managing modules separately.</a:t>
            </a:r>
          </a:p>
          <a:p>
            <a:r>
              <a:rPr lang="en-US" b="1" dirty="0"/>
              <a:t>Protection and Access Control:</a:t>
            </a:r>
            <a:r>
              <a:rPr lang="en-US" dirty="0"/>
              <a:t> Safeguards processes from unauthorized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3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2801937"/>
            <a:ext cx="6840415" cy="3493355"/>
          </a:xfrm>
        </p:spPr>
      </p:pic>
    </p:spTree>
    <p:extLst>
      <p:ext uri="{BB962C8B-B14F-4D97-AF65-F5344CB8AC3E}">
        <p14:creationId xmlns:p14="http://schemas.microsoft.com/office/powerpoint/2010/main" val="32440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Contiguous Memory Allocation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Entire process must be allocated a single contiguous block of memory.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Simple implementation.</a:t>
            </a:r>
          </a:p>
          <a:p>
            <a:pPr lvl="1"/>
            <a:r>
              <a:rPr lang="en-US" dirty="0"/>
              <a:t>Easy address translation (base address + offset).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b="1" dirty="0"/>
              <a:t>External Fragmentation:</a:t>
            </a:r>
            <a:r>
              <a:rPr lang="en-US" dirty="0"/>
              <a:t> Free spaces may not be usable due to their scattered nature.</a:t>
            </a:r>
          </a:p>
          <a:p>
            <a:pPr lvl="1"/>
            <a:r>
              <a:rPr lang="en-US" dirty="0"/>
              <a:t>Inefficient for large, dynamic processes.</a:t>
            </a:r>
          </a:p>
          <a:p>
            <a:r>
              <a:rPr lang="en-US" b="1" dirty="0"/>
              <a:t>Example:</a:t>
            </a:r>
            <a:r>
              <a:rPr lang="en-US" dirty="0"/>
              <a:t> A process of size 100MB requires a contiguous 100MB block, even if sufficient total free memory is scattered.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7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Non-Contiguous Memory Allocation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Process is divided into smaller blocks (pages or segments) that can be allocated in non-contiguous memory locations.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Eliminates external fragmentation.</a:t>
            </a:r>
          </a:p>
          <a:p>
            <a:pPr lvl="1"/>
            <a:r>
              <a:rPr lang="en-US" dirty="0"/>
              <a:t>Efficient use of memory.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More complex address translation.</a:t>
            </a:r>
          </a:p>
          <a:p>
            <a:pPr lvl="1"/>
            <a:r>
              <a:rPr lang="en-US" dirty="0"/>
              <a:t>Overhead due to maintenance of page/segment tables.</a:t>
            </a:r>
          </a:p>
          <a:p>
            <a:r>
              <a:rPr lang="en-US" b="1" dirty="0"/>
              <a:t>Example:</a:t>
            </a:r>
            <a:r>
              <a:rPr lang="en-US" dirty="0"/>
              <a:t> Process pages are spread across available memory frames.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Fragmentation and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Internal </a:t>
            </a:r>
            <a:r>
              <a:rPr lang="en-US" b="1" dirty="0"/>
              <a:t>Fragmentation:</a:t>
            </a:r>
            <a:r>
              <a:rPr lang="en-US" dirty="0"/>
              <a:t> Wasted space within allocated memory blocks.</a:t>
            </a:r>
          </a:p>
          <a:p>
            <a:r>
              <a:rPr lang="en-US" b="1" dirty="0"/>
              <a:t>External Fragmentation:</a:t>
            </a:r>
            <a:r>
              <a:rPr lang="en-US" dirty="0"/>
              <a:t> Scattered free space between allocations.</a:t>
            </a:r>
          </a:p>
          <a:p>
            <a:r>
              <a:rPr lang="en-US" b="1" dirty="0"/>
              <a:t>Solutions:</a:t>
            </a:r>
            <a:endParaRPr lang="en-US" dirty="0"/>
          </a:p>
          <a:p>
            <a:pPr lvl="1"/>
            <a:r>
              <a:rPr lang="en-US" dirty="0"/>
              <a:t>Paging eliminates external fragmentation.</a:t>
            </a:r>
          </a:p>
          <a:p>
            <a:pPr lvl="1"/>
            <a:r>
              <a:rPr lang="en-US" dirty="0"/>
              <a:t>Compaction consolidates free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9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 Partitioning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Definition:</a:t>
            </a:r>
            <a:r>
              <a:rPr lang="en-US" dirty="0"/>
              <a:t> Divides memory into pre-defined, fixed-sized partitions.</a:t>
            </a:r>
          </a:p>
          <a:p>
            <a:r>
              <a:rPr lang="en-US" b="1" dirty="0"/>
              <a:t>Advantages:</a:t>
            </a:r>
            <a:r>
              <a:rPr lang="en-US" dirty="0"/>
              <a:t> Simple implementation, predictable behavior.</a:t>
            </a:r>
          </a:p>
          <a:p>
            <a:r>
              <a:rPr lang="en-US" b="1" dirty="0"/>
              <a:t>Disadvantages:</a:t>
            </a:r>
            <a:r>
              <a:rPr lang="en-US" dirty="0"/>
              <a:t> Wasted space due to </a:t>
            </a:r>
            <a:r>
              <a:rPr lang="en-US" b="1" dirty="0"/>
              <a:t>internal fragmentation</a:t>
            </a:r>
            <a:r>
              <a:rPr lang="en-US" dirty="0"/>
              <a:t>.</a:t>
            </a:r>
          </a:p>
          <a:p>
            <a:r>
              <a:rPr lang="en-US" b="1" dirty="0"/>
              <a:t>Internal Fragmentation:</a:t>
            </a:r>
            <a:r>
              <a:rPr lang="en-US" dirty="0"/>
              <a:t> Occurs when allocated memory is larger than required by a process, resulting in wasted space within a partition.</a:t>
            </a:r>
          </a:p>
          <a:p>
            <a:r>
              <a:rPr lang="en-US" b="1" dirty="0"/>
              <a:t>Example:</a:t>
            </a:r>
            <a:r>
              <a:rPr lang="en-US" dirty="0"/>
              <a:t> Process A (100MB) occupies a 256MB partition; 156MB wasted.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86" y="2025650"/>
            <a:ext cx="368098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3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Partitioning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Allocates memory based on process size.</a:t>
            </a:r>
          </a:p>
          <a:p>
            <a:r>
              <a:rPr lang="en-US" b="1" dirty="0"/>
              <a:t>Advantages:</a:t>
            </a:r>
            <a:r>
              <a:rPr lang="en-US" dirty="0"/>
              <a:t> No internal fragmentation.</a:t>
            </a:r>
          </a:p>
          <a:p>
            <a:r>
              <a:rPr lang="en-US" b="1" dirty="0"/>
              <a:t>Disadvantages:</a:t>
            </a:r>
            <a:r>
              <a:rPr lang="en-US" dirty="0"/>
              <a:t> </a:t>
            </a:r>
            <a:r>
              <a:rPr lang="en-US" b="1" dirty="0"/>
              <a:t>External fragmentation</a:t>
            </a:r>
            <a:r>
              <a:rPr lang="en-US" dirty="0"/>
              <a:t> occurs as free memory fragments.</a:t>
            </a:r>
          </a:p>
          <a:p>
            <a:r>
              <a:rPr lang="en-US" b="1" dirty="0"/>
              <a:t>Solution:</a:t>
            </a:r>
            <a:r>
              <a:rPr lang="en-US" dirty="0"/>
              <a:t> Compaction to consolidate memory blocks.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479" y="1408961"/>
            <a:ext cx="4338084" cy="42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2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Placement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First Fit:</a:t>
            </a:r>
            <a:r>
              <a:rPr lang="en-US" dirty="0"/>
              <a:t> Allocates the first available block of memory that is large enough.</a:t>
            </a:r>
          </a:p>
          <a:p>
            <a:r>
              <a:rPr lang="en-US" b="1" dirty="0"/>
              <a:t>Best Fit:</a:t>
            </a:r>
            <a:r>
              <a:rPr lang="en-US" dirty="0"/>
              <a:t> Allocates the smallest block that satisfies the request, minimizing wasted space.</a:t>
            </a:r>
          </a:p>
          <a:p>
            <a:r>
              <a:rPr lang="en-US" b="1" dirty="0"/>
              <a:t>Worst Fit:</a:t>
            </a:r>
            <a:r>
              <a:rPr lang="en-US" dirty="0"/>
              <a:t> Allocates the largest available block, leaving the largest leftover hole.</a:t>
            </a:r>
          </a:p>
          <a:p>
            <a:r>
              <a:rPr lang="en-US" b="1" dirty="0"/>
              <a:t>Trade-offs: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Fit: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Fast but may cause fragmentation.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Best Fit: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Efficient use of space but slower and can increase fragmentation.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Worst Fit: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Avoids small fragments but wastes large memory blocks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319" y="1447800"/>
            <a:ext cx="4164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6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1D47C-2409-4BED-A3E2-A795DFD6E649}"/>
</file>

<file path=customXml/itemProps2.xml><?xml version="1.0" encoding="utf-8"?>
<ds:datastoreItem xmlns:ds="http://schemas.openxmlformats.org/officeDocument/2006/customXml" ds:itemID="{9383AE87-A43E-4224-9128-349AE1EE0CE5}"/>
</file>

<file path=customXml/itemProps3.xml><?xml version="1.0" encoding="utf-8"?>
<ds:datastoreItem xmlns:ds="http://schemas.openxmlformats.org/officeDocument/2006/customXml" ds:itemID="{41BD3978-96EE-40A8-8C5A-F7F10EA455B3}"/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48</TotalTime>
  <Words>601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Memory Management</vt:lpstr>
      <vt:lpstr>Memory Management Requirements </vt:lpstr>
      <vt:lpstr>Memory Management Techniques</vt:lpstr>
      <vt:lpstr>Contiguous Memory Allocation </vt:lpstr>
      <vt:lpstr>Non-Contiguous Memory Allocation </vt:lpstr>
      <vt:lpstr>Fragmentation and Solutions </vt:lpstr>
      <vt:lpstr>Fixed Partitioning </vt:lpstr>
      <vt:lpstr>Dynamic Partitioning </vt:lpstr>
      <vt:lpstr>Placement Algorithms </vt:lpstr>
      <vt:lpstr>Paging  </vt:lpstr>
      <vt:lpstr>Paging</vt:lpstr>
      <vt:lpstr>Paging - Address Translation </vt:lpstr>
      <vt:lpstr>Examples of Logical-to-Physical Address Translation</vt:lpstr>
      <vt:lpstr>Segmentation  </vt:lpstr>
      <vt:lpstr>Segmentation - Address Translation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Bushra Aziz</dc:creator>
  <cp:lastModifiedBy>Bushra Aziz</cp:lastModifiedBy>
  <cp:revision>9</cp:revision>
  <dcterms:created xsi:type="dcterms:W3CDTF">2024-12-13T07:55:32Z</dcterms:created>
  <dcterms:modified xsi:type="dcterms:W3CDTF">2025-05-27T03:48:39Z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