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Virtual memory, Translation lookaside buffer(</a:t>
            </a:r>
            <a:r>
              <a:rPr lang="en-US" dirty="0" err="1" smtClean="0"/>
              <a:t>tlb</a:t>
            </a:r>
            <a:r>
              <a:rPr lang="en-US" dirty="0" smtClean="0"/>
              <a:t>),demand paging, Thrashing, page replacement algorithm, working set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Replacement Algorithms</a:t>
            </a:r>
            <a:br>
              <a:rPr lang="en-US" b="1" dirty="0"/>
            </a:br>
            <a:r>
              <a:rPr lang="en-US" b="1" dirty="0"/>
              <a:t>First-In-First-Out (FIFO):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Replaces </a:t>
            </a:r>
            <a:r>
              <a:rPr lang="en-US" dirty="0"/>
              <a:t>the oldest page in memory that was loaded first.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Simple to implement.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May replace frequently used pages, leading to high page faults.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Reference string: 7, 0, 1, 2, 0, 3, 0, 4, 2, 3, 0, 3, 2</a:t>
            </a:r>
          </a:p>
          <a:p>
            <a:pPr lvl="1"/>
            <a:r>
              <a:rPr lang="en-US" dirty="0"/>
              <a:t>Frames: 3</a:t>
            </a:r>
          </a:p>
          <a:p>
            <a:pPr lvl="1"/>
            <a:r>
              <a:rPr lang="en-US" dirty="0"/>
              <a:t>Total Page Faults: 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7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Least Recently Used (LRU):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Replaces </a:t>
            </a:r>
            <a:r>
              <a:rPr lang="en-US" dirty="0"/>
              <a:t>the page that has not been used for the longest time.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Reduces page faults by considering usage patterns.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Overhead to track recent usage.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Reference string: 7, 0, 1, 2, 0, 3, 0, 4, 2, 3, 0, 3, 2</a:t>
            </a:r>
          </a:p>
          <a:p>
            <a:pPr lvl="1"/>
            <a:r>
              <a:rPr lang="en-US" dirty="0"/>
              <a:t>Frames: 3</a:t>
            </a:r>
          </a:p>
          <a:p>
            <a:pPr lvl="1"/>
            <a:r>
              <a:rPr lang="en-US" dirty="0"/>
              <a:t>Total Page Faults: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0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Optimal Page Replacement: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Replaces </a:t>
            </a:r>
            <a:r>
              <a:rPr lang="en-US" dirty="0"/>
              <a:t>the page that will not be used for the longest time in the future.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Minimal page faults (theoretical best).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Requires future knowledge of reference string.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Reference string: 7, 0, 1, 2, 0, 3, 0, 4, 2, 3, 0, 3, 2</a:t>
            </a:r>
          </a:p>
          <a:p>
            <a:pPr lvl="1"/>
            <a:r>
              <a:rPr lang="en-US" dirty="0"/>
              <a:t>Frames: 3</a:t>
            </a:r>
          </a:p>
          <a:p>
            <a:pPr lvl="1"/>
            <a:r>
              <a:rPr lang="en-US" dirty="0"/>
              <a:t>Total Page Faults: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Most Recently Used (MRU):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Replaces </a:t>
            </a:r>
            <a:r>
              <a:rPr lang="en-US" dirty="0"/>
              <a:t>the most recently used page.</a:t>
            </a:r>
          </a:p>
          <a:p>
            <a:r>
              <a:rPr lang="en-US" b="1" dirty="0"/>
              <a:t>Advantages:</a:t>
            </a:r>
            <a:endParaRPr lang="en-US" dirty="0"/>
          </a:p>
          <a:p>
            <a:pPr lvl="1"/>
            <a:r>
              <a:rPr lang="en-US" dirty="0"/>
              <a:t>Useful when recently used pages are less likely to be reused.</a:t>
            </a:r>
          </a:p>
          <a:p>
            <a:r>
              <a:rPr lang="en-US" b="1" dirty="0"/>
              <a:t>Disadvantages:</a:t>
            </a:r>
            <a:endParaRPr lang="en-US" dirty="0"/>
          </a:p>
          <a:p>
            <a:pPr lvl="1"/>
            <a:r>
              <a:rPr lang="en-US" dirty="0"/>
              <a:t>Poor performance in certain scenarios.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Reference string: 7, 0, 1, 2, 0, 3, 0, 4, 2, 3, 0, 3, 2</a:t>
            </a:r>
          </a:p>
          <a:p>
            <a:pPr lvl="1"/>
            <a:r>
              <a:rPr lang="en-US" dirty="0"/>
              <a:t>Frames: 3</a:t>
            </a:r>
          </a:p>
          <a:p>
            <a:pPr lvl="1"/>
            <a:r>
              <a:rPr lang="en-US" dirty="0"/>
              <a:t>Total Page Faults: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Virtual Memory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Virtual memory enables a system to use more memory than physically available by using disk space as an extension of RAM.</a:t>
            </a:r>
          </a:p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Supports multitasking and large applications.</a:t>
            </a:r>
          </a:p>
          <a:p>
            <a:pPr lvl="1"/>
            <a:r>
              <a:rPr lang="en-US" dirty="0"/>
              <a:t>Provides process isolation.</a:t>
            </a:r>
          </a:p>
          <a:p>
            <a:pPr lvl="1"/>
            <a:r>
              <a:rPr lang="en-US" dirty="0"/>
              <a:t>Simplifies programming by abstracting physical memory.</a:t>
            </a:r>
          </a:p>
          <a:p>
            <a:r>
              <a:rPr lang="en-US" b="1" dirty="0"/>
              <a:t>Concepts:</a:t>
            </a:r>
            <a:endParaRPr lang="en-US" dirty="0"/>
          </a:p>
          <a:p>
            <a:pPr lvl="1"/>
            <a:r>
              <a:rPr lang="en-US" dirty="0"/>
              <a:t>Address space separation: Virtual vs. Physical.</a:t>
            </a:r>
          </a:p>
          <a:p>
            <a:pPr lvl="1"/>
            <a:r>
              <a:rPr lang="en-US" dirty="0"/>
              <a:t>Enables efficient use of memory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7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08" y="2426677"/>
            <a:ext cx="7420707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8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pic>
        <p:nvPicPr>
          <p:cNvPr id="1026" name="Picture 2" descr="https://www.cs.uni.edu/~fienup/cs142f03/lectures/3f8f0c7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42" y="2892425"/>
            <a:ext cx="6237564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2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Translation Lookaside Buffer (TLB):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326491"/>
            <a:ext cx="976509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small, high-speed cache that stores recent translations of virtual memory addresses to physical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time taken to access the page table for address translation.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repeated memory lookups for frequently accessed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Associative memory structure for quick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performance significantly in systems with frequent memory access.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latency associated with page table lookups.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size: Can only store a small number of entries.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TLB misses require a fallback to the page table, incurring additional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0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Translation Lookaside Buffer (TLB):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231" y="2479431"/>
            <a:ext cx="7156937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4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Demand Paging: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049492"/>
            <a:ext cx="10327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technique where pages are loaded into memory only when they are needed, rather than preloading all pages of a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process accesses a page not currently in memory,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fault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occurs.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operating system retrieves the page from disk and loads it into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memory by loading only necessary pages.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initial load time for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faults can slow down execution.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Overhead from frequent disk access if too many page faults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needs pages A, B, C, 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 A and B are loaded initially.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process accesses C, a page fault occurs, and C is loaded from disk.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5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77" y="1219853"/>
            <a:ext cx="8761413" cy="706964"/>
          </a:xfrm>
        </p:spPr>
        <p:txBody>
          <a:bodyPr/>
          <a:lstStyle/>
          <a:p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Thrashing: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849985"/>
            <a:ext cx="786595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paging activity causing performance degradation.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Mitigated by adjusting working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79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Working Set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53353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The working set of a process is the set of pages it has referenced within a recent time window (∆).</a:t>
            </a:r>
          </a:p>
          <a:p>
            <a:r>
              <a:rPr lang="en-US" b="1" dirty="0"/>
              <a:t>Key Concepts:</a:t>
            </a:r>
            <a:endParaRPr lang="en-US" dirty="0"/>
          </a:p>
          <a:p>
            <a:pPr lvl="1"/>
            <a:r>
              <a:rPr lang="en-US" b="1" dirty="0"/>
              <a:t>Window Size (∆):</a:t>
            </a:r>
            <a:r>
              <a:rPr lang="en-US" dirty="0"/>
              <a:t> Determines the recent time period to track references.</a:t>
            </a:r>
          </a:p>
          <a:p>
            <a:pPr lvl="1"/>
            <a:r>
              <a:rPr lang="en-US" b="1" dirty="0"/>
              <a:t>Working Set Size (WSS):</a:t>
            </a:r>
            <a:r>
              <a:rPr lang="en-US" dirty="0"/>
              <a:t> Number of pages in the working set.</a:t>
            </a:r>
          </a:p>
          <a:p>
            <a:pPr lvl="1"/>
            <a:r>
              <a:rPr lang="en-US" b="1" dirty="0"/>
              <a:t>Dynamic Behavior:</a:t>
            </a:r>
            <a:r>
              <a:rPr lang="en-US" dirty="0"/>
              <a:t> Adjusts as processes access different pages.</a:t>
            </a:r>
          </a:p>
          <a:p>
            <a:r>
              <a:rPr lang="en-US" b="1" dirty="0"/>
              <a:t>Applications:</a:t>
            </a:r>
            <a:endParaRPr lang="en-US" dirty="0"/>
          </a:p>
          <a:p>
            <a:pPr lvl="1"/>
            <a:r>
              <a:rPr lang="en-US" dirty="0"/>
              <a:t>Prevents thrashing by ensuring processes have enough pages.</a:t>
            </a:r>
          </a:p>
          <a:p>
            <a:pPr lvl="1"/>
            <a:r>
              <a:rPr lang="en-US" dirty="0"/>
              <a:t>Helps OS allocate memory efficiently.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Process accesses pages: 1, 2, 3, 4, 1, 2, 5, 1, 2, 3, 4, 5.</a:t>
            </a:r>
          </a:p>
          <a:p>
            <a:pPr lvl="1"/>
            <a:r>
              <a:rPr lang="en-US" dirty="0"/>
              <a:t>With ∆ = 4, the working set changes dynamically:</a:t>
            </a:r>
          </a:p>
          <a:p>
            <a:pPr lvl="2"/>
            <a:r>
              <a:rPr lang="en-US" dirty="0"/>
              <a:t>After referencing page 5: {2, 3, 4, 5}.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1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32E50-2D87-4114-9C4F-1EAE066CB2A8}"/>
</file>

<file path=customXml/itemProps2.xml><?xml version="1.0" encoding="utf-8"?>
<ds:datastoreItem xmlns:ds="http://schemas.openxmlformats.org/officeDocument/2006/customXml" ds:itemID="{88B7BDA1-1360-43EF-A1B3-5AEB2F45D597}"/>
</file>

<file path=customXml/itemProps3.xml><?xml version="1.0" encoding="utf-8"?>
<ds:datastoreItem xmlns:ds="http://schemas.openxmlformats.org/officeDocument/2006/customXml" ds:itemID="{41337BC4-3276-4EBC-967E-6FFBAE0A2DC8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807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Virtual Memory</vt:lpstr>
      <vt:lpstr>Introduction to Virtual Memory </vt:lpstr>
      <vt:lpstr>Virtual Memory</vt:lpstr>
      <vt:lpstr>Virtual memory</vt:lpstr>
      <vt:lpstr>Translation Lookaside Buffer (TLB): </vt:lpstr>
      <vt:lpstr>Translation Lookaside Buffer (TLB):</vt:lpstr>
      <vt:lpstr>Demand Paging: </vt:lpstr>
      <vt:lpstr>Thrashing: </vt:lpstr>
      <vt:lpstr>The Working Set Model </vt:lpstr>
      <vt:lpstr>Page Replacement Algorithms First-In-First-Out (FIFO): </vt:lpstr>
      <vt:lpstr>Least Recently Used (LRU): </vt:lpstr>
      <vt:lpstr>Optimal Page Replacement: </vt:lpstr>
      <vt:lpstr>Most Recently Used (MRU):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</dc:title>
  <dc:creator>Bushra Aziz</dc:creator>
  <cp:lastModifiedBy>Bushra Aziz</cp:lastModifiedBy>
  <cp:revision>4</cp:revision>
  <dcterms:created xsi:type="dcterms:W3CDTF">2024-12-19T07:32:27Z</dcterms:created>
  <dcterms:modified xsi:type="dcterms:W3CDTF">2025-06-03T08:54:23Z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