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7.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99" r:id="rId3"/>
    <p:sldId id="298" r:id="rId4"/>
    <p:sldId id="284" r:id="rId5"/>
    <p:sldId id="277" r:id="rId6"/>
    <p:sldId id="278" r:id="rId7"/>
    <p:sldId id="285" r:id="rId8"/>
    <p:sldId id="286" r:id="rId9"/>
    <p:sldId id="287" r:id="rId10"/>
    <p:sldId id="288" r:id="rId11"/>
    <p:sldId id="289" r:id="rId12"/>
    <p:sldId id="290" r:id="rId13"/>
    <p:sldId id="291" r:id="rId14"/>
    <p:sldId id="295" r:id="rId15"/>
    <p:sldId id="296" r:id="rId16"/>
    <p:sldId id="300" r:id="rId17"/>
    <p:sldId id="301" r:id="rId18"/>
    <p:sldId id="279"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5064" autoAdjust="0"/>
  </p:normalViewPr>
  <p:slideViewPr>
    <p:cSldViewPr snapToGrid="0">
      <p:cViewPr varScale="1">
        <p:scale>
          <a:sx n="85" d="100"/>
          <a:sy n="85" d="100"/>
        </p:scale>
        <p:origin x="72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A8605-F9E4-436D-99A8-EB8586916B10}"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F00CD-E5D4-41A8-9EDE-1B0CED5F3291}" type="slidenum">
              <a:rPr lang="en-US" smtClean="0"/>
              <a:t>‹#›</a:t>
            </a:fld>
            <a:endParaRPr lang="en-US"/>
          </a:p>
        </p:txBody>
      </p:sp>
    </p:spTree>
    <p:extLst>
      <p:ext uri="{BB962C8B-B14F-4D97-AF65-F5344CB8AC3E}">
        <p14:creationId xmlns:p14="http://schemas.microsoft.com/office/powerpoint/2010/main" val="98325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92F00CD-E5D4-41A8-9EDE-1B0CED5F3291}" type="slidenum">
              <a:rPr lang="en-US" smtClean="0"/>
              <a:t>4</a:t>
            </a:fld>
            <a:endParaRPr lang="en-US"/>
          </a:p>
        </p:txBody>
      </p:sp>
    </p:spTree>
    <p:extLst>
      <p:ext uri="{BB962C8B-B14F-4D97-AF65-F5344CB8AC3E}">
        <p14:creationId xmlns:p14="http://schemas.microsoft.com/office/powerpoint/2010/main" val="3189013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console commands implemented at the time were login, logout, input, edit, fap, mad, </a:t>
            </a:r>
            <a:r>
              <a:rPr lang="en-US" sz="1200" b="0" i="0" kern="1200" dirty="0" err="1">
                <a:solidFill>
                  <a:schemeClr val="tx1"/>
                </a:solidFill>
                <a:effectLst/>
                <a:latin typeface="+mn-lt"/>
                <a:ea typeface="+mn-ea"/>
                <a:cs typeface="+mn-cs"/>
              </a:rPr>
              <a:t>madtrn</a:t>
            </a:r>
            <a:r>
              <a:rPr lang="en-US" sz="1200" b="0" i="0" kern="1200" dirty="0">
                <a:solidFill>
                  <a:schemeClr val="tx1"/>
                </a:solidFill>
                <a:effectLst/>
                <a:latin typeface="+mn-lt"/>
                <a:ea typeface="+mn-ea"/>
                <a:cs typeface="+mn-cs"/>
              </a:rPr>
              <a:t>, load, use, start, </a:t>
            </a:r>
            <a:r>
              <a:rPr lang="en-US" sz="1200" b="0" i="0" kern="1200" dirty="0" err="1">
                <a:solidFill>
                  <a:schemeClr val="tx1"/>
                </a:solidFill>
                <a:effectLst/>
                <a:latin typeface="+mn-lt"/>
                <a:ea typeface="+mn-ea"/>
                <a:cs typeface="+mn-cs"/>
              </a:rPr>
              <a:t>skippm</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listf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printf</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xdump</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xundump</a:t>
            </a:r>
            <a:endParaRPr lang="en-US" dirty="0"/>
          </a:p>
        </p:txBody>
      </p:sp>
      <p:sp>
        <p:nvSpPr>
          <p:cNvPr id="4" name="Slide Number Placeholder 3"/>
          <p:cNvSpPr>
            <a:spLocks noGrp="1"/>
          </p:cNvSpPr>
          <p:nvPr>
            <p:ph type="sldNum" sz="quarter" idx="10"/>
          </p:nvPr>
        </p:nvSpPr>
        <p:spPr/>
        <p:txBody>
          <a:bodyPr/>
          <a:lstStyle/>
          <a:p>
            <a:fld id="{A92F00CD-E5D4-41A8-9EDE-1B0CED5F3291}" type="slidenum">
              <a:rPr lang="en-US" smtClean="0"/>
              <a:t>10</a:t>
            </a:fld>
            <a:endParaRPr lang="en-US"/>
          </a:p>
        </p:txBody>
      </p:sp>
    </p:spTree>
    <p:extLst>
      <p:ext uri="{BB962C8B-B14F-4D97-AF65-F5344CB8AC3E}">
        <p14:creationId xmlns:p14="http://schemas.microsoft.com/office/powerpoint/2010/main" val="2251154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Mobile operating systems also manage cellular and wireless network connectivity, as well as phone access.</a:t>
            </a:r>
            <a:endParaRPr lang="en-US" dirty="0"/>
          </a:p>
        </p:txBody>
      </p:sp>
      <p:sp>
        <p:nvSpPr>
          <p:cNvPr id="4" name="Slide Number Placeholder 3"/>
          <p:cNvSpPr>
            <a:spLocks noGrp="1"/>
          </p:cNvSpPr>
          <p:nvPr>
            <p:ph type="sldNum" sz="quarter" idx="10"/>
          </p:nvPr>
        </p:nvSpPr>
        <p:spPr/>
        <p:txBody>
          <a:bodyPr/>
          <a:lstStyle/>
          <a:p>
            <a:fld id="{A92F00CD-E5D4-41A8-9EDE-1B0CED5F3291}" type="slidenum">
              <a:rPr lang="en-US" smtClean="0"/>
              <a:t>18</a:t>
            </a:fld>
            <a:endParaRPr lang="en-US"/>
          </a:p>
        </p:txBody>
      </p:sp>
    </p:spTree>
    <p:extLst>
      <p:ext uri="{BB962C8B-B14F-4D97-AF65-F5344CB8AC3E}">
        <p14:creationId xmlns:p14="http://schemas.microsoft.com/office/powerpoint/2010/main" val="13042806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3/14/2025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3/14/2025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3/14/2025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3/14/2025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3/14/2025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3/14/2025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3/14/2025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3/14/2025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3/14/2025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6220-916C-4E1B-883D-302EDBF403C3}"/>
              </a:ext>
            </a:extLst>
          </p:cNvPr>
          <p:cNvSpPr>
            <a:spLocks noGrp="1"/>
          </p:cNvSpPr>
          <p:nvPr>
            <p:ph type="ctrTitle"/>
          </p:nvPr>
        </p:nvSpPr>
        <p:spPr/>
        <p:txBody>
          <a:bodyPr/>
          <a:lstStyle/>
          <a:p>
            <a:r>
              <a:rPr lang="en-GB" dirty="0"/>
              <a:t>Operating Systems </a:t>
            </a:r>
            <a:endParaRPr lang="en-US" dirty="0"/>
          </a:p>
        </p:txBody>
      </p:sp>
      <p:sp>
        <p:nvSpPr>
          <p:cNvPr id="3" name="Subtitle 2">
            <a:extLst>
              <a:ext uri="{FF2B5EF4-FFF2-40B4-BE49-F238E27FC236}">
                <a16:creationId xmlns:a16="http://schemas.microsoft.com/office/drawing/2014/main" id="{9B4501F3-9EA8-4974-B6CF-CBB4FBDE6211}"/>
              </a:ext>
            </a:extLst>
          </p:cNvPr>
          <p:cNvSpPr>
            <a:spLocks noGrp="1"/>
          </p:cNvSpPr>
          <p:nvPr>
            <p:ph type="subTitle" idx="1"/>
          </p:nvPr>
        </p:nvSpPr>
        <p:spPr/>
        <p:txBody>
          <a:bodyPr/>
          <a:lstStyle/>
          <a:p>
            <a:r>
              <a:rPr lang="en-GB" dirty="0" smtClean="0"/>
              <a:t>Week#2-Evolution </a:t>
            </a:r>
            <a:r>
              <a:rPr lang="en-GB" dirty="0"/>
              <a:t>of operating systems </a:t>
            </a:r>
            <a:r>
              <a:rPr lang="en-GB" dirty="0" smtClean="0"/>
              <a:t>and types</a:t>
            </a:r>
            <a:endParaRPr lang="en-US" dirty="0"/>
          </a:p>
        </p:txBody>
      </p:sp>
    </p:spTree>
    <p:extLst>
      <p:ext uri="{BB962C8B-B14F-4D97-AF65-F5344CB8AC3E}">
        <p14:creationId xmlns:p14="http://schemas.microsoft.com/office/powerpoint/2010/main" val="2361924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B052-259F-4824-A7A4-AF89A6A4C5C2}"/>
              </a:ext>
            </a:extLst>
          </p:cNvPr>
          <p:cNvSpPr>
            <a:spLocks noGrp="1"/>
          </p:cNvSpPr>
          <p:nvPr>
            <p:ph type="title"/>
          </p:nvPr>
        </p:nvSpPr>
        <p:spPr/>
        <p:txBody>
          <a:bodyPr/>
          <a:lstStyle/>
          <a:p>
            <a:r>
              <a:rPr lang="en-GB" dirty="0"/>
              <a:t>Time Sharing System</a:t>
            </a:r>
            <a:endParaRPr lang="en-US" dirty="0"/>
          </a:p>
        </p:txBody>
      </p:sp>
      <p:pic>
        <p:nvPicPr>
          <p:cNvPr id="4" name="Content Placeholder 3" descr="Fig02_07.gif">
            <a:extLst>
              <a:ext uri="{FF2B5EF4-FFF2-40B4-BE49-F238E27FC236}">
                <a16:creationId xmlns:a16="http://schemas.microsoft.com/office/drawing/2014/main" id="{AC71DA69-A649-48A6-A4F7-6E1014C4905E}"/>
              </a:ext>
            </a:extLst>
          </p:cNvPr>
          <p:cNvPicPr>
            <a:picLocks noGrp="1" noChangeAspect="1"/>
          </p:cNvPicPr>
          <p:nvPr>
            <p:ph idx="1"/>
          </p:nvPr>
        </p:nvPicPr>
        <p:blipFill rotWithShape="1">
          <a:blip r:embed="rId3"/>
          <a:srcRect b="7865"/>
          <a:stretch/>
        </p:blipFill>
        <p:spPr bwMode="auto">
          <a:xfrm>
            <a:off x="1309938" y="2627563"/>
            <a:ext cx="9329559" cy="3580732"/>
          </a:xfrm>
          <a:prstGeom prst="rect">
            <a:avLst/>
          </a:prstGeom>
          <a:noFill/>
          <a:ln w="9525">
            <a:noFill/>
            <a:miter lim="800000"/>
            <a:headEnd/>
            <a:tailEnd/>
          </a:ln>
        </p:spPr>
      </p:pic>
    </p:spTree>
    <p:extLst>
      <p:ext uri="{BB962C8B-B14F-4D97-AF65-F5344CB8AC3E}">
        <p14:creationId xmlns:p14="http://schemas.microsoft.com/office/powerpoint/2010/main" val="1116941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18A08-74BF-4890-8377-64EBE0507264}"/>
              </a:ext>
            </a:extLst>
          </p:cNvPr>
          <p:cNvSpPr>
            <a:spLocks noGrp="1"/>
          </p:cNvSpPr>
          <p:nvPr>
            <p:ph type="title"/>
          </p:nvPr>
        </p:nvSpPr>
        <p:spPr/>
        <p:txBody>
          <a:bodyPr/>
          <a:lstStyle/>
          <a:p>
            <a:r>
              <a:rPr lang="en-GB" dirty="0"/>
              <a:t>Time Sharing vs Multiprogramming Batch Systems </a:t>
            </a:r>
            <a:endParaRPr lang="en-US" dirty="0"/>
          </a:p>
        </p:txBody>
      </p:sp>
      <p:pic>
        <p:nvPicPr>
          <p:cNvPr id="4" name="Content Placeholder 3" descr="Table02_03.gif">
            <a:extLst>
              <a:ext uri="{FF2B5EF4-FFF2-40B4-BE49-F238E27FC236}">
                <a16:creationId xmlns:a16="http://schemas.microsoft.com/office/drawing/2014/main" id="{AF7B044B-F4B5-46DB-9F9F-EC8FFBDBCA76}"/>
              </a:ext>
            </a:extLst>
          </p:cNvPr>
          <p:cNvPicPr>
            <a:picLocks noGrp="1" noChangeAspect="1"/>
          </p:cNvPicPr>
          <p:nvPr>
            <p:ph idx="1"/>
          </p:nvPr>
        </p:nvPicPr>
        <p:blipFill>
          <a:blip r:embed="rId2"/>
          <a:stretch>
            <a:fillRect/>
          </a:stretch>
        </p:blipFill>
        <p:spPr bwMode="auto">
          <a:xfrm>
            <a:off x="1154954" y="2501899"/>
            <a:ext cx="10201274" cy="3370264"/>
          </a:xfrm>
          <a:prstGeom prst="rect">
            <a:avLst/>
          </a:prstGeom>
          <a:noFill/>
          <a:ln w="9525">
            <a:noFill/>
            <a:miter lim="800000"/>
            <a:headEnd/>
            <a:tailEnd/>
          </a:ln>
        </p:spPr>
      </p:pic>
    </p:spTree>
    <p:extLst>
      <p:ext uri="{BB962C8B-B14F-4D97-AF65-F5344CB8AC3E}">
        <p14:creationId xmlns:p14="http://schemas.microsoft.com/office/powerpoint/2010/main" val="252260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EB80-3311-43B0-9ADE-3D302CD66DC8}"/>
              </a:ext>
            </a:extLst>
          </p:cNvPr>
          <p:cNvSpPr>
            <a:spLocks noGrp="1"/>
          </p:cNvSpPr>
          <p:nvPr>
            <p:ph type="title"/>
          </p:nvPr>
        </p:nvSpPr>
        <p:spPr/>
        <p:txBody>
          <a:bodyPr/>
          <a:lstStyle/>
          <a:p>
            <a:r>
              <a:rPr lang="en-GB" dirty="0"/>
              <a:t>Personal Computer Systems</a:t>
            </a:r>
            <a:endParaRPr lang="en-US" dirty="0"/>
          </a:p>
        </p:txBody>
      </p:sp>
      <p:sp>
        <p:nvSpPr>
          <p:cNvPr id="3" name="Content Placeholder 2">
            <a:extLst>
              <a:ext uri="{FF2B5EF4-FFF2-40B4-BE49-F238E27FC236}">
                <a16:creationId xmlns:a16="http://schemas.microsoft.com/office/drawing/2014/main" id="{5905CFA4-4483-4B2E-82F4-96E069D34E0E}"/>
              </a:ext>
            </a:extLst>
          </p:cNvPr>
          <p:cNvSpPr>
            <a:spLocks noGrp="1"/>
          </p:cNvSpPr>
          <p:nvPr>
            <p:ph idx="1"/>
          </p:nvPr>
        </p:nvSpPr>
        <p:spPr>
          <a:xfrm>
            <a:off x="1154954" y="2603500"/>
            <a:ext cx="9802856" cy="4022152"/>
          </a:xfrm>
        </p:spPr>
        <p:txBody>
          <a:bodyPr>
            <a:normAutofit fontScale="92500"/>
          </a:bodyPr>
          <a:lstStyle/>
          <a:p>
            <a:r>
              <a:rPr lang="en-US" sz="2400" dirty="0"/>
              <a:t>A computer system is dedicated to a single user is called personal computer, appeared in the 1970s. Micro computers are considerably smaller and less expensive than mainframe computers. The goals of the operating system have changed with time; instead of maximizing CPU and peripheral utilization, the systems developed for </a:t>
            </a:r>
            <a:r>
              <a:rPr lang="en-US" sz="2400" b="1" dirty="0"/>
              <a:t>maximizing user convenience and responsiveness</a:t>
            </a:r>
            <a:r>
              <a:rPr lang="en-US" sz="2400" dirty="0"/>
              <a:t>.</a:t>
            </a:r>
            <a:br>
              <a:rPr lang="en-US" sz="2400" dirty="0"/>
            </a:br>
            <a:r>
              <a:rPr lang="en-US" sz="2400" dirty="0"/>
              <a:t/>
            </a:r>
            <a:br>
              <a:rPr lang="en-US" sz="2400" dirty="0"/>
            </a:br>
            <a:r>
              <a:rPr lang="en-US" sz="2400" dirty="0"/>
              <a:t>For e.g., MS-DOS, Microsoft Windows and Apple Macintosh.</a:t>
            </a:r>
            <a:br>
              <a:rPr lang="en-US" sz="2400" dirty="0"/>
            </a:br>
            <a:r>
              <a:rPr lang="en-US" sz="2400" dirty="0"/>
              <a:t/>
            </a:r>
            <a:br>
              <a:rPr lang="en-US" sz="2400" dirty="0"/>
            </a:br>
            <a:r>
              <a:rPr lang="en-US" sz="2400" dirty="0"/>
              <a:t/>
            </a:r>
            <a:br>
              <a:rPr lang="en-US" sz="2400" dirty="0"/>
            </a:br>
            <a:endParaRPr lang="en-US" sz="2400" dirty="0"/>
          </a:p>
        </p:txBody>
      </p:sp>
    </p:spTree>
    <p:extLst>
      <p:ext uri="{BB962C8B-B14F-4D97-AF65-F5344CB8AC3E}">
        <p14:creationId xmlns:p14="http://schemas.microsoft.com/office/powerpoint/2010/main" val="35870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16407-2358-408F-BF0C-3BFC018B2FE0}"/>
              </a:ext>
            </a:extLst>
          </p:cNvPr>
          <p:cNvSpPr>
            <a:spLocks noGrp="1"/>
          </p:cNvSpPr>
          <p:nvPr>
            <p:ph type="title"/>
          </p:nvPr>
        </p:nvSpPr>
        <p:spPr>
          <a:xfrm>
            <a:off x="1154954" y="961636"/>
            <a:ext cx="8761413" cy="706964"/>
          </a:xfrm>
        </p:spPr>
        <p:txBody>
          <a:bodyPr/>
          <a:lstStyle/>
          <a:p>
            <a:r>
              <a:rPr lang="en-GB" dirty="0"/>
              <a:t>Parallel Systems</a:t>
            </a:r>
            <a:endParaRPr lang="en-US" dirty="0"/>
          </a:p>
        </p:txBody>
      </p:sp>
      <p:sp>
        <p:nvSpPr>
          <p:cNvPr id="3" name="Content Placeholder 2">
            <a:extLst>
              <a:ext uri="{FF2B5EF4-FFF2-40B4-BE49-F238E27FC236}">
                <a16:creationId xmlns:a16="http://schemas.microsoft.com/office/drawing/2014/main" id="{6A0E23E9-50EF-4753-8915-A145A8C19035}"/>
              </a:ext>
            </a:extLst>
          </p:cNvPr>
          <p:cNvSpPr>
            <a:spLocks noGrp="1"/>
          </p:cNvSpPr>
          <p:nvPr>
            <p:ph idx="1"/>
          </p:nvPr>
        </p:nvSpPr>
        <p:spPr>
          <a:xfrm>
            <a:off x="1010575" y="2238663"/>
            <a:ext cx="10342502" cy="4511054"/>
          </a:xfrm>
        </p:spPr>
        <p:txBody>
          <a:bodyPr>
            <a:noAutofit/>
          </a:bodyPr>
          <a:lstStyle/>
          <a:p>
            <a:r>
              <a:rPr lang="en-GB" sz="1600" dirty="0"/>
              <a:t>As the demand for performance increased, multiprocessor systems were developed</a:t>
            </a:r>
            <a:endParaRPr lang="en-US" sz="1600" dirty="0"/>
          </a:p>
          <a:p>
            <a:r>
              <a:rPr lang="en-US" sz="1600" dirty="0"/>
              <a:t>Multiprocessor systems have more than one processor which share the same memory and I/O devices</a:t>
            </a:r>
          </a:p>
          <a:p>
            <a:r>
              <a:rPr lang="en-US" sz="1600" dirty="0"/>
              <a:t>The advantages of parallel system are as follows:</a:t>
            </a:r>
          </a:p>
          <a:p>
            <a:pPr lvl="1"/>
            <a:r>
              <a:rPr lang="en-US" dirty="0"/>
              <a:t>Enhanced performance</a:t>
            </a:r>
          </a:p>
          <a:p>
            <a:pPr lvl="1"/>
            <a:r>
              <a:rPr lang="en-US" dirty="0"/>
              <a:t>Execution of several tasks by different processors concurrently, increases the system's throughput without speeding up the execution of a single task.</a:t>
            </a:r>
          </a:p>
          <a:p>
            <a:pPr lvl="1"/>
            <a:r>
              <a:rPr lang="en-US" dirty="0"/>
              <a:t>If possible, system divides task into many subtasks and then these subtasks can be executed in parallel in different processors. Thereby speeding up the execution of single tasks.</a:t>
            </a:r>
          </a:p>
          <a:p>
            <a:pPr lvl="1"/>
            <a:r>
              <a:rPr lang="en-GB" dirty="0"/>
              <a:t>Reliability; if one processor fails another can be used in its place</a:t>
            </a:r>
          </a:p>
          <a:p>
            <a:r>
              <a:rPr lang="en-GB" sz="1600" dirty="0"/>
              <a:t>OS must exploit these hardware features</a:t>
            </a:r>
          </a:p>
          <a:p>
            <a:r>
              <a:rPr lang="en-GB" sz="1600" dirty="0"/>
              <a:t>Presence of multiple processors should not be apparent to the users</a:t>
            </a:r>
          </a:p>
          <a:p>
            <a:r>
              <a:rPr lang="en-GB" sz="1600" dirty="0"/>
              <a:t>Must manage </a:t>
            </a:r>
            <a:r>
              <a:rPr lang="en-GB" sz="1600" b="1" dirty="0"/>
              <a:t>scheduling within each processor</a:t>
            </a:r>
            <a:r>
              <a:rPr lang="en-GB" sz="1600" dirty="0"/>
              <a:t> and </a:t>
            </a:r>
            <a:r>
              <a:rPr lang="en-GB" sz="1600" b="1" dirty="0"/>
              <a:t>synchronization among various processors</a:t>
            </a:r>
            <a:endParaRPr lang="en-US" sz="1600" b="1" dirty="0"/>
          </a:p>
          <a:p>
            <a:pPr lvl="1"/>
            <a:endParaRPr lang="en-GB" dirty="0"/>
          </a:p>
        </p:txBody>
      </p:sp>
    </p:spTree>
    <p:extLst>
      <p:ext uri="{BB962C8B-B14F-4D97-AF65-F5344CB8AC3E}">
        <p14:creationId xmlns:p14="http://schemas.microsoft.com/office/powerpoint/2010/main" val="3279136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585F-0C8D-4A6B-90A2-5C19C70EABA2}"/>
              </a:ext>
            </a:extLst>
          </p:cNvPr>
          <p:cNvSpPr>
            <a:spLocks noGrp="1"/>
          </p:cNvSpPr>
          <p:nvPr>
            <p:ph type="title"/>
          </p:nvPr>
        </p:nvSpPr>
        <p:spPr/>
        <p:txBody>
          <a:bodyPr/>
          <a:lstStyle/>
          <a:p>
            <a:r>
              <a:rPr lang="en-GB" dirty="0"/>
              <a:t>Distributed Systems</a:t>
            </a:r>
            <a:endParaRPr lang="en-US" dirty="0"/>
          </a:p>
        </p:txBody>
      </p:sp>
      <p:sp>
        <p:nvSpPr>
          <p:cNvPr id="3" name="Content Placeholder 2">
            <a:extLst>
              <a:ext uri="{FF2B5EF4-FFF2-40B4-BE49-F238E27FC236}">
                <a16:creationId xmlns:a16="http://schemas.microsoft.com/office/drawing/2014/main" id="{72F894D1-B53D-4B78-B8D9-5AB5567FAD6E}"/>
              </a:ext>
            </a:extLst>
          </p:cNvPr>
          <p:cNvSpPr>
            <a:spLocks noGrp="1"/>
          </p:cNvSpPr>
          <p:nvPr>
            <p:ph idx="1"/>
          </p:nvPr>
        </p:nvSpPr>
        <p:spPr/>
        <p:txBody>
          <a:bodyPr>
            <a:noAutofit/>
          </a:bodyPr>
          <a:lstStyle/>
          <a:p>
            <a:r>
              <a:rPr lang="en-US" sz="2000" dirty="0"/>
              <a:t>Distributed systems distribute computation among several processors. In contrast to tightly coupled systems (i.e., parallel systems), the processors do not share memory or a clock. Instead, each processor has its own local memory.</a:t>
            </a:r>
          </a:p>
          <a:p>
            <a:r>
              <a:rPr lang="en-US" sz="2000" dirty="0"/>
              <a:t>The processors communicate with one another through various communication lines (such as high-speed buses or telephone lines). These are referred as loosely coupled systems or distributed systems. Processors in a distributed system may vary in size and function. These processors are referred as sites, nodes, computers and so on.</a:t>
            </a:r>
            <a:br>
              <a:rPr lang="en-US" sz="2000" dirty="0"/>
            </a:br>
            <a:r>
              <a:rPr lang="en-US" sz="2000" dirty="0"/>
              <a:t/>
            </a:r>
            <a:br>
              <a:rPr lang="en-US" sz="2000" dirty="0"/>
            </a:br>
            <a:endParaRPr lang="en-US" sz="2000" dirty="0"/>
          </a:p>
        </p:txBody>
      </p:sp>
    </p:spTree>
    <p:extLst>
      <p:ext uri="{BB962C8B-B14F-4D97-AF65-F5344CB8AC3E}">
        <p14:creationId xmlns:p14="http://schemas.microsoft.com/office/powerpoint/2010/main" val="132846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C04F-3B73-4855-9D66-A1250E4919AF}"/>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4EE1F239-A8F5-4998-9D72-EE2EA2601020}"/>
              </a:ext>
            </a:extLst>
          </p:cNvPr>
          <p:cNvSpPr>
            <a:spLocks noGrp="1"/>
          </p:cNvSpPr>
          <p:nvPr>
            <p:ph idx="1"/>
          </p:nvPr>
        </p:nvSpPr>
        <p:spPr/>
        <p:txBody>
          <a:bodyPr>
            <a:normAutofit/>
          </a:bodyPr>
          <a:lstStyle/>
          <a:p>
            <a:r>
              <a:rPr lang="en-US" sz="2800" dirty="0"/>
              <a:t>The advantages of distributed systems are as follows:</a:t>
            </a:r>
          </a:p>
          <a:p>
            <a:pPr lvl="1"/>
            <a:r>
              <a:rPr lang="en-US" sz="2400" dirty="0"/>
              <a:t>As there are multiple systems involved, user at one site can utilize the resources of systems at other sites for resource-intensive tasks.</a:t>
            </a:r>
          </a:p>
          <a:p>
            <a:pPr lvl="1"/>
            <a:r>
              <a:rPr lang="en-US" sz="2400" dirty="0"/>
              <a:t>Fast processing.</a:t>
            </a:r>
          </a:p>
          <a:p>
            <a:pPr lvl="1"/>
            <a:r>
              <a:rPr lang="en-US" sz="2400" dirty="0"/>
              <a:t>Less load on the Host Machine.</a:t>
            </a:r>
          </a:p>
          <a:p>
            <a:endParaRPr lang="en-US" sz="2800" dirty="0"/>
          </a:p>
        </p:txBody>
      </p:sp>
    </p:spTree>
    <p:extLst>
      <p:ext uri="{BB962C8B-B14F-4D97-AF65-F5344CB8AC3E}">
        <p14:creationId xmlns:p14="http://schemas.microsoft.com/office/powerpoint/2010/main" val="202937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Operating System (NOS)</a:t>
            </a:r>
          </a:p>
        </p:txBody>
      </p:sp>
      <p:sp>
        <p:nvSpPr>
          <p:cNvPr id="3" name="Content Placeholder 2"/>
          <p:cNvSpPr>
            <a:spLocks noGrp="1"/>
          </p:cNvSpPr>
          <p:nvPr>
            <p:ph idx="1"/>
          </p:nvPr>
        </p:nvSpPr>
        <p:spPr/>
        <p:txBody>
          <a:bodyPr>
            <a:normAutofit fontScale="92500" lnSpcReduction="20000"/>
          </a:bodyPr>
          <a:lstStyle/>
          <a:p>
            <a:r>
              <a:rPr lang="en-US" dirty="0" smtClean="0"/>
              <a:t>A</a:t>
            </a:r>
            <a:r>
              <a:rPr lang="en-US" b="1" dirty="0"/>
              <a:t> Network Operating System (NOS)</a:t>
            </a:r>
            <a:r>
              <a:rPr lang="en-US" dirty="0" smtClean="0"/>
              <a:t> is </a:t>
            </a:r>
            <a:r>
              <a:rPr lang="en-US" dirty="0"/>
              <a:t>an operating system designed to manage, control, and facilitate communication between multiple computers in a network. It allows users to share files, applications, and </a:t>
            </a:r>
            <a:r>
              <a:rPr lang="en-US" dirty="0" smtClean="0"/>
              <a:t>resources </a:t>
            </a:r>
            <a:r>
              <a:rPr lang="en-US" dirty="0"/>
              <a:t>such as printers and internet connections efficiently</a:t>
            </a:r>
            <a:r>
              <a:rPr lang="en-US" dirty="0" smtClean="0"/>
              <a:t>.</a:t>
            </a:r>
          </a:p>
          <a:p>
            <a:r>
              <a:rPr lang="en-US" b="1" dirty="0"/>
              <a:t>Advantages:</a:t>
            </a:r>
          </a:p>
          <a:p>
            <a:r>
              <a:rPr lang="en-US" dirty="0" smtClean="0"/>
              <a:t> </a:t>
            </a:r>
            <a:r>
              <a:rPr lang="en-US" b="1" dirty="0"/>
              <a:t>Efficient resource sharing</a:t>
            </a:r>
            <a:r>
              <a:rPr lang="en-US" dirty="0"/>
              <a:t> (printers, files, applications).</a:t>
            </a:r>
            <a:br>
              <a:rPr lang="en-US" dirty="0"/>
            </a:br>
            <a:endParaRPr lang="en-US" dirty="0" smtClean="0"/>
          </a:p>
          <a:p>
            <a:r>
              <a:rPr lang="en-US" dirty="0" smtClean="0"/>
              <a:t> </a:t>
            </a:r>
            <a:r>
              <a:rPr lang="en-US" b="1" dirty="0"/>
              <a:t>Improved security</a:t>
            </a:r>
            <a:r>
              <a:rPr lang="en-US" dirty="0"/>
              <a:t> with centralized user management and access control.</a:t>
            </a:r>
            <a:br>
              <a:rPr lang="en-US" dirty="0"/>
            </a:br>
            <a:endParaRPr lang="en-US" dirty="0" smtClean="0"/>
          </a:p>
          <a:p>
            <a:r>
              <a:rPr lang="en-US" dirty="0" smtClean="0"/>
              <a:t> </a:t>
            </a:r>
            <a:r>
              <a:rPr lang="en-US" b="1" dirty="0"/>
              <a:t>Scalability</a:t>
            </a:r>
            <a:r>
              <a:rPr lang="en-US" dirty="0"/>
              <a:t> – Can accommodate an increasing number of users and devices.</a:t>
            </a:r>
            <a:br>
              <a:rPr lang="en-US" dirty="0"/>
            </a:br>
            <a:endParaRPr lang="en-US" dirty="0" smtClean="0"/>
          </a:p>
          <a:p>
            <a:r>
              <a:rPr lang="en-US" dirty="0" smtClean="0"/>
              <a:t> </a:t>
            </a:r>
            <a:r>
              <a:rPr lang="en-US" b="1" dirty="0"/>
              <a:t>Remote administration</a:t>
            </a:r>
            <a:r>
              <a:rPr lang="en-US" dirty="0"/>
              <a:t> for network monitoring and troubleshooting.</a:t>
            </a:r>
          </a:p>
          <a:p>
            <a:endParaRPr lang="en-US" b="1" dirty="0" smtClean="0"/>
          </a:p>
          <a:p>
            <a:endParaRPr lang="en-US" dirty="0"/>
          </a:p>
        </p:txBody>
      </p:sp>
    </p:spTree>
    <p:extLst>
      <p:ext uri="{BB962C8B-B14F-4D97-AF65-F5344CB8AC3E}">
        <p14:creationId xmlns:p14="http://schemas.microsoft.com/office/powerpoint/2010/main" val="1721044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Disadvantages:</a:t>
            </a:r>
          </a:p>
          <a:p>
            <a:r>
              <a:rPr lang="en-US" dirty="0"/>
              <a:t> Requires </a:t>
            </a:r>
            <a:r>
              <a:rPr lang="en-US" b="1" dirty="0"/>
              <a:t>dedicated hardware</a:t>
            </a:r>
            <a:r>
              <a:rPr lang="en-US" dirty="0"/>
              <a:t> (servers) for efficient performance.</a:t>
            </a:r>
          </a:p>
          <a:p>
            <a:r>
              <a:rPr lang="en-US" dirty="0"/>
              <a:t> </a:t>
            </a:r>
            <a:r>
              <a:rPr lang="en-US" b="1" dirty="0"/>
              <a:t>Complex setup and maintenance</a:t>
            </a:r>
            <a:r>
              <a:rPr lang="en-US" dirty="0"/>
              <a:t>, needing skilled administrators.</a:t>
            </a:r>
            <a:br>
              <a:rPr lang="en-US" dirty="0"/>
            </a:br>
            <a:endParaRPr lang="en-US" dirty="0"/>
          </a:p>
          <a:p>
            <a:r>
              <a:rPr lang="en-US" dirty="0"/>
              <a:t> </a:t>
            </a:r>
            <a:r>
              <a:rPr lang="en-US" b="1" dirty="0"/>
              <a:t>High cost</a:t>
            </a:r>
            <a:r>
              <a:rPr lang="en-US" dirty="0"/>
              <a:t> for implementation and licensing in enterprise environments.</a:t>
            </a:r>
          </a:p>
          <a:p>
            <a:endParaRPr lang="en-US" dirty="0"/>
          </a:p>
        </p:txBody>
      </p:sp>
    </p:spTree>
    <p:extLst>
      <p:ext uri="{BB962C8B-B14F-4D97-AF65-F5344CB8AC3E}">
        <p14:creationId xmlns:p14="http://schemas.microsoft.com/office/powerpoint/2010/main" val="2130757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13F19-A386-416F-B90A-4BFC14A89FCB}"/>
              </a:ext>
            </a:extLst>
          </p:cNvPr>
          <p:cNvSpPr>
            <a:spLocks noGrp="1"/>
          </p:cNvSpPr>
          <p:nvPr>
            <p:ph type="title"/>
          </p:nvPr>
        </p:nvSpPr>
        <p:spPr/>
        <p:txBody>
          <a:bodyPr/>
          <a:lstStyle/>
          <a:p>
            <a:r>
              <a:rPr lang="en-GB" dirty="0"/>
              <a:t>Mobile Operating Systems</a:t>
            </a:r>
            <a:endParaRPr lang="en-US" dirty="0"/>
          </a:p>
        </p:txBody>
      </p:sp>
      <p:sp>
        <p:nvSpPr>
          <p:cNvPr id="3" name="Content Placeholder 2">
            <a:extLst>
              <a:ext uri="{FF2B5EF4-FFF2-40B4-BE49-F238E27FC236}">
                <a16:creationId xmlns:a16="http://schemas.microsoft.com/office/drawing/2014/main" id="{44355A8E-9B03-46E9-AAD8-2ECA39EA79BE}"/>
              </a:ext>
            </a:extLst>
          </p:cNvPr>
          <p:cNvSpPr>
            <a:spLocks noGrp="1"/>
          </p:cNvSpPr>
          <p:nvPr>
            <p:ph idx="1"/>
          </p:nvPr>
        </p:nvSpPr>
        <p:spPr>
          <a:xfrm>
            <a:off x="1154954" y="2377440"/>
            <a:ext cx="10049494" cy="4218432"/>
          </a:xfrm>
        </p:spPr>
        <p:txBody>
          <a:bodyPr>
            <a:normAutofit/>
          </a:bodyPr>
          <a:lstStyle/>
          <a:p>
            <a:r>
              <a:rPr lang="en-US" sz="2000" dirty="0"/>
              <a:t>A mobile operating system (mobile OS) is an OS built exclusively for a mobile device, such as a smartphone, personal digital assistant (PDA), tablet or other embedded mobile OS. Popular mobile operating systems are Android, Symbian, iOS, BlackBerry OS and Windows Mobile.</a:t>
            </a:r>
          </a:p>
          <a:p>
            <a:r>
              <a:rPr lang="en-US" sz="2000" dirty="0"/>
              <a:t>A mobile has very limited resources and has a lot of constraints such as battery, memory, processor power, etc. A mobile OS is similar to a standard OS (like Windows, Linux, and Mac) but is relatively simple and light and primarily manages the wireless variations of local and broadband connections, mobile multimedia and various input methods.</a:t>
            </a:r>
          </a:p>
          <a:p>
            <a:pPr marL="0" indent="0">
              <a:buNone/>
            </a:pPr>
            <a:endParaRPr lang="en-US" sz="2800" dirty="0"/>
          </a:p>
        </p:txBody>
      </p:sp>
    </p:spTree>
    <p:extLst>
      <p:ext uri="{BB962C8B-B14F-4D97-AF65-F5344CB8AC3E}">
        <p14:creationId xmlns:p14="http://schemas.microsoft.com/office/powerpoint/2010/main" val="3771342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94B4E-3A59-4221-93EC-0B18787B5C44}"/>
              </a:ext>
            </a:extLst>
          </p:cNvPr>
          <p:cNvSpPr>
            <a:spLocks noGrp="1"/>
          </p:cNvSpPr>
          <p:nvPr>
            <p:ph type="ctrTitle"/>
          </p:nvPr>
        </p:nvSpPr>
        <p:spPr/>
        <p:txBody>
          <a:bodyPr/>
          <a:lstStyle/>
          <a:p>
            <a:r>
              <a:rPr lang="en-GB" dirty="0"/>
              <a:t>THANK YOU!</a:t>
            </a:r>
            <a:endParaRPr lang="en-US" dirty="0"/>
          </a:p>
        </p:txBody>
      </p:sp>
    </p:spTree>
    <p:extLst>
      <p:ext uri="{BB962C8B-B14F-4D97-AF65-F5344CB8AC3E}">
        <p14:creationId xmlns:p14="http://schemas.microsoft.com/office/powerpoint/2010/main" val="146598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DF08A-7AF2-4773-9D79-0F3D52F4CE5C}"/>
              </a:ext>
            </a:extLst>
          </p:cNvPr>
          <p:cNvSpPr>
            <a:spLocks noGrp="1"/>
          </p:cNvSpPr>
          <p:nvPr>
            <p:ph type="title"/>
          </p:nvPr>
        </p:nvSpPr>
        <p:spPr/>
        <p:txBody>
          <a:bodyPr/>
          <a:lstStyle/>
          <a:p>
            <a:r>
              <a:rPr lang="en-GB" dirty="0"/>
              <a:t>Evolution of Operating Systems</a:t>
            </a:r>
            <a:endParaRPr lang="en-US" dirty="0"/>
          </a:p>
        </p:txBody>
      </p:sp>
      <p:sp>
        <p:nvSpPr>
          <p:cNvPr id="3" name="Content Placeholder 2">
            <a:extLst>
              <a:ext uri="{FF2B5EF4-FFF2-40B4-BE49-F238E27FC236}">
                <a16:creationId xmlns:a16="http://schemas.microsoft.com/office/drawing/2014/main" id="{8FD8C0E5-CE80-44AB-985E-26F0AA194C91}"/>
              </a:ext>
            </a:extLst>
          </p:cNvPr>
          <p:cNvSpPr>
            <a:spLocks noGrp="1"/>
          </p:cNvSpPr>
          <p:nvPr>
            <p:ph idx="1"/>
          </p:nvPr>
        </p:nvSpPr>
        <p:spPr>
          <a:xfrm>
            <a:off x="1589294" y="2512060"/>
            <a:ext cx="8825659" cy="3416300"/>
          </a:xfrm>
        </p:spPr>
        <p:txBody>
          <a:bodyPr>
            <a:normAutofit/>
          </a:bodyPr>
          <a:lstStyle/>
          <a:p>
            <a:r>
              <a:rPr lang="en-US" sz="2000" dirty="0"/>
              <a:t>Hardware upgrades plus new types of hardware</a:t>
            </a:r>
          </a:p>
          <a:p>
            <a:r>
              <a:rPr lang="en-US" sz="2000" dirty="0"/>
              <a:t>New services</a:t>
            </a:r>
          </a:p>
          <a:p>
            <a:r>
              <a:rPr lang="en-US" sz="2000" dirty="0"/>
              <a:t>Fixes</a:t>
            </a:r>
          </a:p>
        </p:txBody>
      </p:sp>
    </p:spTree>
    <p:extLst>
      <p:ext uri="{BB962C8B-B14F-4D97-AF65-F5344CB8AC3E}">
        <p14:creationId xmlns:p14="http://schemas.microsoft.com/office/powerpoint/2010/main" val="127082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Batch Operating Systems</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b="1" dirty="0"/>
              <a:t>Batch Operating System</a:t>
            </a:r>
            <a:r>
              <a:rPr lang="en-US" dirty="0"/>
              <a:t> is a type of operating system where similar jobs are grouped together and executed sequentially without user interaction. These systems were commonly used in early computers for processing large amounts of repetitive tasks efficiently.</a:t>
            </a:r>
          </a:p>
          <a:p>
            <a:r>
              <a:rPr lang="en-US" b="1" dirty="0"/>
              <a:t>Key Features:</a:t>
            </a:r>
          </a:p>
          <a:p>
            <a:r>
              <a:rPr lang="en-US" b="1" dirty="0"/>
              <a:t>Job Scheduling:</a:t>
            </a:r>
            <a:r>
              <a:rPr lang="en-US" dirty="0"/>
              <a:t> Jobs are collected, grouped, and processed in batches.</a:t>
            </a:r>
          </a:p>
          <a:p>
            <a:r>
              <a:rPr lang="en-US" b="1" dirty="0"/>
              <a:t>Automatic Execution:</a:t>
            </a:r>
            <a:r>
              <a:rPr lang="en-US" dirty="0"/>
              <a:t> No user intervention is needed once a batch is submitted.</a:t>
            </a:r>
          </a:p>
          <a:p>
            <a:r>
              <a:rPr lang="en-US" b="1" dirty="0"/>
              <a:t>Sequential Processing:</a:t>
            </a:r>
            <a:r>
              <a:rPr lang="en-US" dirty="0"/>
              <a:t> Jobs are executed in the order they are received.</a:t>
            </a:r>
          </a:p>
          <a:p>
            <a:r>
              <a:rPr lang="en-US" b="1" dirty="0"/>
              <a:t>Resource Optimization:</a:t>
            </a:r>
            <a:r>
              <a:rPr lang="en-US" dirty="0"/>
              <a:t> Maximizes CPU utilization by reducing idle time.</a:t>
            </a:r>
          </a:p>
          <a:p>
            <a:r>
              <a:rPr lang="en-US" b="1" dirty="0"/>
              <a:t>No Direct User Interaction:</a:t>
            </a:r>
            <a:r>
              <a:rPr lang="en-US" dirty="0"/>
              <a:t> Users submit jobs offline, and results are received later.</a:t>
            </a:r>
          </a:p>
          <a:p>
            <a:endParaRPr lang="en-US" dirty="0"/>
          </a:p>
        </p:txBody>
      </p:sp>
    </p:spTree>
    <p:extLst>
      <p:ext uri="{BB962C8B-B14F-4D97-AF65-F5344CB8AC3E}">
        <p14:creationId xmlns:p14="http://schemas.microsoft.com/office/powerpoint/2010/main" val="1803072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960D2-469C-44FA-9C77-92D0B148C9B5}"/>
              </a:ext>
            </a:extLst>
          </p:cNvPr>
          <p:cNvSpPr>
            <a:spLocks noGrp="1"/>
          </p:cNvSpPr>
          <p:nvPr>
            <p:ph type="title"/>
          </p:nvPr>
        </p:nvSpPr>
        <p:spPr/>
        <p:txBody>
          <a:bodyPr/>
          <a:lstStyle/>
          <a:p>
            <a:r>
              <a:rPr lang="en-GB" dirty="0"/>
              <a:t>Issues with Simple Batch Systems</a:t>
            </a:r>
            <a:endParaRPr lang="en-US" dirty="0"/>
          </a:p>
        </p:txBody>
      </p:sp>
      <p:sp>
        <p:nvSpPr>
          <p:cNvPr id="3" name="Content Placeholder 2">
            <a:extLst>
              <a:ext uri="{FF2B5EF4-FFF2-40B4-BE49-F238E27FC236}">
                <a16:creationId xmlns:a16="http://schemas.microsoft.com/office/drawing/2014/main" id="{2495D10B-9FE7-4111-96BC-DF51F1AD12EA}"/>
              </a:ext>
            </a:extLst>
          </p:cNvPr>
          <p:cNvSpPr>
            <a:spLocks noGrp="1"/>
          </p:cNvSpPr>
          <p:nvPr>
            <p:ph idx="1"/>
          </p:nvPr>
        </p:nvSpPr>
        <p:spPr>
          <a:xfrm>
            <a:off x="1154954" y="2512059"/>
            <a:ext cx="9632109" cy="3488691"/>
          </a:xfrm>
        </p:spPr>
        <p:txBody>
          <a:bodyPr>
            <a:normAutofit/>
          </a:bodyPr>
          <a:lstStyle/>
          <a:p>
            <a:r>
              <a:rPr lang="en-GB" sz="2000" dirty="0"/>
              <a:t>I/O devices too slow compared to the processor</a:t>
            </a:r>
          </a:p>
          <a:p>
            <a:r>
              <a:rPr lang="en-US" sz="2000" dirty="0"/>
              <a:t>Processor must wait for I/O instruction to complete before proceeding</a:t>
            </a:r>
          </a:p>
          <a:p>
            <a:r>
              <a:rPr lang="en-GB" sz="2000" dirty="0"/>
              <a:t>Processor</a:t>
            </a:r>
            <a:r>
              <a:rPr lang="en-US" sz="2000" dirty="0"/>
              <a:t> is often idle</a:t>
            </a:r>
          </a:p>
          <a:p>
            <a:pPr marL="0" indent="0">
              <a:buNone/>
            </a:pPr>
            <a:endParaRPr lang="en-US" sz="2000" dirty="0"/>
          </a:p>
        </p:txBody>
      </p:sp>
      <p:pic>
        <p:nvPicPr>
          <p:cNvPr id="4" name="Picture 3" descr="Fig02_05a.gif">
            <a:extLst>
              <a:ext uri="{FF2B5EF4-FFF2-40B4-BE49-F238E27FC236}">
                <a16:creationId xmlns:a16="http://schemas.microsoft.com/office/drawing/2014/main" id="{7D4D497B-E11C-4EF7-8E5B-BF242A556A88}"/>
              </a:ext>
            </a:extLst>
          </p:cNvPr>
          <p:cNvPicPr>
            <a:picLocks noChangeAspect="1"/>
          </p:cNvPicPr>
          <p:nvPr/>
        </p:nvPicPr>
        <p:blipFill>
          <a:blip r:embed="rId3"/>
          <a:stretch>
            <a:fillRect/>
          </a:stretch>
        </p:blipFill>
        <p:spPr>
          <a:xfrm>
            <a:off x="1528763" y="4220210"/>
            <a:ext cx="8286750" cy="1125116"/>
          </a:xfrm>
          <a:prstGeom prst="rect">
            <a:avLst/>
          </a:prstGeom>
        </p:spPr>
      </p:pic>
    </p:spTree>
    <p:extLst>
      <p:ext uri="{BB962C8B-B14F-4D97-AF65-F5344CB8AC3E}">
        <p14:creationId xmlns:p14="http://schemas.microsoft.com/office/powerpoint/2010/main" val="3265663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CA4D1-160A-42F9-8F4C-9BB3E1301761}"/>
              </a:ext>
            </a:extLst>
          </p:cNvPr>
          <p:cNvSpPr>
            <a:spLocks noGrp="1"/>
          </p:cNvSpPr>
          <p:nvPr>
            <p:ph type="title"/>
          </p:nvPr>
        </p:nvSpPr>
        <p:spPr/>
        <p:txBody>
          <a:bodyPr/>
          <a:lstStyle/>
          <a:p>
            <a:r>
              <a:rPr lang="en-GB" dirty="0"/>
              <a:t>Multiprogrammed Batch Systems</a:t>
            </a:r>
            <a:endParaRPr lang="en-US" dirty="0"/>
          </a:p>
        </p:txBody>
      </p:sp>
      <p:sp>
        <p:nvSpPr>
          <p:cNvPr id="3" name="Content Placeholder 2">
            <a:extLst>
              <a:ext uri="{FF2B5EF4-FFF2-40B4-BE49-F238E27FC236}">
                <a16:creationId xmlns:a16="http://schemas.microsoft.com/office/drawing/2014/main" id="{1B5FEC4D-DDC0-419B-9EA8-1BA97433876A}"/>
              </a:ext>
            </a:extLst>
          </p:cNvPr>
          <p:cNvSpPr>
            <a:spLocks noGrp="1"/>
          </p:cNvSpPr>
          <p:nvPr>
            <p:ph idx="1"/>
          </p:nvPr>
        </p:nvSpPr>
        <p:spPr/>
        <p:txBody>
          <a:bodyPr/>
          <a:lstStyle/>
          <a:p>
            <a:r>
              <a:rPr lang="en-US" dirty="0"/>
              <a:t>When one job needs to wait for I/O, the processor can switch to the other job</a:t>
            </a:r>
          </a:p>
        </p:txBody>
      </p:sp>
      <p:pic>
        <p:nvPicPr>
          <p:cNvPr id="4" name="Picture 3" descr="Fig02_05b.gif">
            <a:extLst>
              <a:ext uri="{FF2B5EF4-FFF2-40B4-BE49-F238E27FC236}">
                <a16:creationId xmlns:a16="http://schemas.microsoft.com/office/drawing/2014/main" id="{AB6D5A02-50F6-4B18-8795-7958DA671098}"/>
              </a:ext>
            </a:extLst>
          </p:cNvPr>
          <p:cNvPicPr>
            <a:picLocks noChangeAspect="1"/>
          </p:cNvPicPr>
          <p:nvPr/>
        </p:nvPicPr>
        <p:blipFill>
          <a:blip r:embed="rId2"/>
          <a:stretch>
            <a:fillRect/>
          </a:stretch>
        </p:blipFill>
        <p:spPr>
          <a:xfrm>
            <a:off x="2088345" y="3238500"/>
            <a:ext cx="8012918" cy="2638425"/>
          </a:xfrm>
          <a:prstGeom prst="rect">
            <a:avLst/>
          </a:prstGeom>
        </p:spPr>
      </p:pic>
    </p:spTree>
    <p:extLst>
      <p:ext uri="{BB962C8B-B14F-4D97-AF65-F5344CB8AC3E}">
        <p14:creationId xmlns:p14="http://schemas.microsoft.com/office/powerpoint/2010/main" val="3850910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2D76A-5214-46FC-841F-0AC02274EA21}"/>
              </a:ext>
            </a:extLst>
          </p:cNvPr>
          <p:cNvSpPr>
            <a:spLocks noGrp="1"/>
          </p:cNvSpPr>
          <p:nvPr>
            <p:ph type="title"/>
          </p:nvPr>
        </p:nvSpPr>
        <p:spPr/>
        <p:txBody>
          <a:bodyPr/>
          <a:lstStyle/>
          <a:p>
            <a:r>
              <a:rPr lang="en-GB" dirty="0"/>
              <a:t>Contd.</a:t>
            </a:r>
            <a:endParaRPr lang="en-US" dirty="0"/>
          </a:p>
        </p:txBody>
      </p:sp>
      <p:pic>
        <p:nvPicPr>
          <p:cNvPr id="4" name="Content Placeholder 3" descr="Fig02_05c.gif">
            <a:extLst>
              <a:ext uri="{FF2B5EF4-FFF2-40B4-BE49-F238E27FC236}">
                <a16:creationId xmlns:a16="http://schemas.microsoft.com/office/drawing/2014/main" id="{B8E53C7A-9EF0-4C95-8B42-AB37769401C8}"/>
              </a:ext>
            </a:extLst>
          </p:cNvPr>
          <p:cNvPicPr>
            <a:picLocks noGrp="1" noChangeAspect="1"/>
          </p:cNvPicPr>
          <p:nvPr>
            <p:ph idx="1"/>
          </p:nvPr>
        </p:nvPicPr>
        <p:blipFill>
          <a:blip r:embed="rId2"/>
          <a:stretch>
            <a:fillRect/>
          </a:stretch>
        </p:blipFill>
        <p:spPr>
          <a:xfrm>
            <a:off x="2034381" y="2449513"/>
            <a:ext cx="8795544" cy="3595242"/>
          </a:xfrm>
        </p:spPr>
      </p:pic>
    </p:spTree>
    <p:extLst>
      <p:ext uri="{BB962C8B-B14F-4D97-AF65-F5344CB8AC3E}">
        <p14:creationId xmlns:p14="http://schemas.microsoft.com/office/powerpoint/2010/main" val="324956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AA25-F6B3-4E81-A6B0-D7E014393CCA}"/>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9865CF87-41FE-487B-AE5B-037020CC2CAF}"/>
              </a:ext>
            </a:extLst>
          </p:cNvPr>
          <p:cNvSpPr>
            <a:spLocks noGrp="1"/>
          </p:cNvSpPr>
          <p:nvPr>
            <p:ph idx="1"/>
          </p:nvPr>
        </p:nvSpPr>
        <p:spPr/>
        <p:txBody>
          <a:bodyPr/>
          <a:lstStyle/>
          <a:p>
            <a:r>
              <a:rPr lang="en-GB" dirty="0"/>
              <a:t>Saves time w.r.t simple batch processing</a:t>
            </a:r>
          </a:p>
          <a:p>
            <a:r>
              <a:rPr lang="en-GB" dirty="0"/>
              <a:t>Processor can switch jobs while waiting for I/O device</a:t>
            </a:r>
          </a:p>
          <a:p>
            <a:r>
              <a:rPr lang="en-GB" dirty="0"/>
              <a:t>Requires a DMA</a:t>
            </a:r>
          </a:p>
          <a:p>
            <a:r>
              <a:rPr lang="en-GB" dirty="0"/>
              <a:t>I/O interrupts to send interrupts to processor </a:t>
            </a:r>
          </a:p>
          <a:p>
            <a:r>
              <a:rPr lang="en-GB" dirty="0"/>
              <a:t>Jobs are kept in memory</a:t>
            </a:r>
          </a:p>
          <a:p>
            <a:r>
              <a:rPr lang="en-GB" dirty="0"/>
              <a:t>Some sort of memory management is required</a:t>
            </a:r>
            <a:endParaRPr lang="en-US" dirty="0"/>
          </a:p>
        </p:txBody>
      </p:sp>
    </p:spTree>
    <p:extLst>
      <p:ext uri="{BB962C8B-B14F-4D97-AF65-F5344CB8AC3E}">
        <p14:creationId xmlns:p14="http://schemas.microsoft.com/office/powerpoint/2010/main" val="1266309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0B85-2AFD-4A51-8D1D-CEF2EB88CB1C}"/>
              </a:ext>
            </a:extLst>
          </p:cNvPr>
          <p:cNvSpPr>
            <a:spLocks noGrp="1"/>
          </p:cNvSpPr>
          <p:nvPr>
            <p:ph type="title"/>
          </p:nvPr>
        </p:nvSpPr>
        <p:spPr/>
        <p:txBody>
          <a:bodyPr/>
          <a:lstStyle/>
          <a:p>
            <a:r>
              <a:rPr lang="en-GB" dirty="0"/>
              <a:t>Time Sharing Systems</a:t>
            </a:r>
            <a:endParaRPr lang="en-US" dirty="0"/>
          </a:p>
        </p:txBody>
      </p:sp>
      <p:sp>
        <p:nvSpPr>
          <p:cNvPr id="3" name="Content Placeholder 2">
            <a:extLst>
              <a:ext uri="{FF2B5EF4-FFF2-40B4-BE49-F238E27FC236}">
                <a16:creationId xmlns:a16="http://schemas.microsoft.com/office/drawing/2014/main" id="{CF452A33-00EE-42C3-978B-509069269336}"/>
              </a:ext>
            </a:extLst>
          </p:cNvPr>
          <p:cNvSpPr>
            <a:spLocks noGrp="1"/>
          </p:cNvSpPr>
          <p:nvPr>
            <p:ph idx="1"/>
          </p:nvPr>
        </p:nvSpPr>
        <p:spPr/>
        <p:txBody>
          <a:bodyPr>
            <a:normAutofit lnSpcReduction="10000"/>
          </a:bodyPr>
          <a:lstStyle/>
          <a:p>
            <a:r>
              <a:rPr lang="en-GB" dirty="0"/>
              <a:t>Developed in 1960s</a:t>
            </a:r>
          </a:p>
          <a:p>
            <a:r>
              <a:rPr lang="en-GB" dirty="0"/>
              <a:t>Ability for different users to interact with a mainframe computer</a:t>
            </a:r>
          </a:p>
          <a:p>
            <a:r>
              <a:rPr lang="en-GB" dirty="0"/>
              <a:t>Accommodating Multiple users at the same time</a:t>
            </a:r>
          </a:p>
          <a:p>
            <a:r>
              <a:rPr lang="en-GB" dirty="0"/>
              <a:t>Processors time was shared among various users</a:t>
            </a:r>
          </a:p>
          <a:p>
            <a:r>
              <a:rPr lang="en-GB" dirty="0"/>
              <a:t>A system clock generated interrupts </a:t>
            </a:r>
          </a:p>
          <a:p>
            <a:r>
              <a:rPr lang="en-GB" dirty="0"/>
              <a:t>At a rate of approx. 0.2 secs </a:t>
            </a:r>
          </a:p>
          <a:p>
            <a:r>
              <a:rPr lang="en-GB" dirty="0"/>
              <a:t>This technique is known as </a:t>
            </a:r>
            <a:r>
              <a:rPr lang="en-GB" b="1" dirty="0"/>
              <a:t>Time Slicing</a:t>
            </a:r>
          </a:p>
          <a:p>
            <a:r>
              <a:rPr lang="en-GB" dirty="0"/>
              <a:t>Thus at regular intervals, the current user would be pre-empted and another user loaded in. </a:t>
            </a:r>
            <a:endParaRPr lang="en-US" dirty="0"/>
          </a:p>
        </p:txBody>
      </p:sp>
    </p:spTree>
    <p:extLst>
      <p:ext uri="{BB962C8B-B14F-4D97-AF65-F5344CB8AC3E}">
        <p14:creationId xmlns:p14="http://schemas.microsoft.com/office/powerpoint/2010/main" val="4277922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60A72-6E41-4C2C-8E65-44151597BD10}"/>
              </a:ext>
            </a:extLst>
          </p:cNvPr>
          <p:cNvSpPr>
            <a:spLocks noGrp="1"/>
          </p:cNvSpPr>
          <p:nvPr>
            <p:ph type="title"/>
          </p:nvPr>
        </p:nvSpPr>
        <p:spPr/>
        <p:txBody>
          <a:bodyPr/>
          <a:lstStyle/>
          <a:p>
            <a:r>
              <a:rPr lang="en-GB" dirty="0"/>
              <a:t>Contd.</a:t>
            </a:r>
            <a:endParaRPr lang="en-US" dirty="0"/>
          </a:p>
        </p:txBody>
      </p:sp>
      <p:sp>
        <p:nvSpPr>
          <p:cNvPr id="3" name="Content Placeholder 2">
            <a:extLst>
              <a:ext uri="{FF2B5EF4-FFF2-40B4-BE49-F238E27FC236}">
                <a16:creationId xmlns:a16="http://schemas.microsoft.com/office/drawing/2014/main" id="{3E249DE1-887E-45EC-B80C-53CA1BCC5CC8}"/>
              </a:ext>
            </a:extLst>
          </p:cNvPr>
          <p:cNvSpPr>
            <a:spLocks noGrp="1"/>
          </p:cNvSpPr>
          <p:nvPr>
            <p:ph idx="1"/>
          </p:nvPr>
        </p:nvSpPr>
        <p:spPr/>
        <p:txBody>
          <a:bodyPr/>
          <a:lstStyle/>
          <a:p>
            <a:r>
              <a:rPr lang="en-GB" dirty="0"/>
              <a:t>To preserve the old user program status for later resumption, the old user programs and data are written out to a disk before the new user programs and data were read in </a:t>
            </a:r>
          </a:p>
          <a:p>
            <a:r>
              <a:rPr lang="en-GB" dirty="0"/>
              <a:t>Subsequently, the old user program and data were restored back in the main memory, when the program was next given a turn. </a:t>
            </a:r>
            <a:endParaRPr lang="en-US" dirty="0"/>
          </a:p>
        </p:txBody>
      </p:sp>
    </p:spTree>
    <p:extLst>
      <p:ext uri="{BB962C8B-B14F-4D97-AF65-F5344CB8AC3E}">
        <p14:creationId xmlns:p14="http://schemas.microsoft.com/office/powerpoint/2010/main" val="1563850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75E904EF194674780B6694B2D3E63A0" ma:contentTypeVersion="4" ma:contentTypeDescription="Create a new document." ma:contentTypeScope="" ma:versionID="99d0b2516fda24038595b065743ddaaa">
  <xsd:schema xmlns:xsd="http://www.w3.org/2001/XMLSchema" xmlns:xs="http://www.w3.org/2001/XMLSchema" xmlns:p="http://schemas.microsoft.com/office/2006/metadata/properties" xmlns:ns2="d2d48ac6-7e68-4e99-8a99-096f9eee866c" targetNamespace="http://schemas.microsoft.com/office/2006/metadata/properties" ma:root="true" ma:fieldsID="08b1b44d2f22e85a4b70b0089fe9956e" ns2:_="">
    <xsd:import namespace="d2d48ac6-7e68-4e99-8a99-096f9eee866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d48ac6-7e68-4e99-8a99-096f9eee86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0477927-7E29-4823-B8C0-1E76F570AC23}"/>
</file>

<file path=customXml/itemProps2.xml><?xml version="1.0" encoding="utf-8"?>
<ds:datastoreItem xmlns:ds="http://schemas.openxmlformats.org/officeDocument/2006/customXml" ds:itemID="{C9D92CE3-051B-4A6F-BA96-0E8A3EA728E7}"/>
</file>

<file path=customXml/itemProps3.xml><?xml version="1.0" encoding="utf-8"?>
<ds:datastoreItem xmlns:ds="http://schemas.openxmlformats.org/officeDocument/2006/customXml" ds:itemID="{E63F9BBC-D6A5-4026-ADDF-37A295F9E43A}"/>
</file>

<file path=docProps/app.xml><?xml version="1.0" encoding="utf-8"?>
<Properties xmlns="http://schemas.openxmlformats.org/officeDocument/2006/extended-properties" xmlns:vt="http://schemas.openxmlformats.org/officeDocument/2006/docPropsVTypes">
  <Template>Ion Boardroom</Template>
  <TotalTime>993</TotalTime>
  <Words>1037</Words>
  <Application>Microsoft Office PowerPoint</Application>
  <PresentationFormat>Widescreen</PresentationFormat>
  <Paragraphs>83</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Wingdings 3</vt:lpstr>
      <vt:lpstr>Ion Boardroom</vt:lpstr>
      <vt:lpstr>Operating Systems </vt:lpstr>
      <vt:lpstr>Evolution of Operating Systems</vt:lpstr>
      <vt:lpstr>Batch Operating Systems </vt:lpstr>
      <vt:lpstr>Issues with Simple Batch Systems</vt:lpstr>
      <vt:lpstr>Multiprogrammed Batch Systems</vt:lpstr>
      <vt:lpstr>Contd.</vt:lpstr>
      <vt:lpstr>Contd.</vt:lpstr>
      <vt:lpstr>Time Sharing Systems</vt:lpstr>
      <vt:lpstr>Contd.</vt:lpstr>
      <vt:lpstr>Time Sharing System</vt:lpstr>
      <vt:lpstr>Time Sharing vs Multiprogramming Batch Systems </vt:lpstr>
      <vt:lpstr>Personal Computer Systems</vt:lpstr>
      <vt:lpstr>Parallel Systems</vt:lpstr>
      <vt:lpstr>Distributed Systems</vt:lpstr>
      <vt:lpstr>Contd.</vt:lpstr>
      <vt:lpstr>Network Operating System (NOS)</vt:lpstr>
      <vt:lpstr>PowerPoint Presentation</vt:lpstr>
      <vt:lpstr>Mobile Operating Systems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 Concepts</dc:title>
  <dc:creator>ALI WAJEE UR REHMAN  - 11345</dc:creator>
  <cp:lastModifiedBy>Bushra Aziz</cp:lastModifiedBy>
  <cp:revision>39</cp:revision>
  <dcterms:created xsi:type="dcterms:W3CDTF">2018-04-02T15:20:33Z</dcterms:created>
  <dcterms:modified xsi:type="dcterms:W3CDTF">2025-03-14T07:34:38Z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0x010100A75E904EF194674780B6694B2D3E63A0</vt:lpwstr>
  </property>
</Properties>
</file>