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8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65FDA-E264-4178-A6F0-B93BDE9ABAEE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A7C38-562A-4F15-AAA8-CBC33C474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5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4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Multithreading refers to the ability of an OS to support multiple, concurrent paths of execution within a single  process.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3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b="1" dirty="0" smtClean="0"/>
              <a:t>Animated Slide</a:t>
            </a:r>
          </a:p>
          <a:p>
            <a:r>
              <a:rPr lang="en-NZ" b="1" dirty="0" smtClean="0"/>
              <a:t>Onload</a:t>
            </a:r>
            <a:r>
              <a:rPr lang="en-NZ" b="0" dirty="0" smtClean="0"/>
              <a:t> Enlarges top-left</a:t>
            </a:r>
            <a:r>
              <a:rPr lang="en-NZ" b="0" baseline="0" dirty="0" smtClean="0"/>
              <a:t> to discuss DOS</a:t>
            </a:r>
          </a:p>
          <a:p>
            <a:r>
              <a:rPr lang="en-NZ" b="1" baseline="0" dirty="0" smtClean="0"/>
              <a:t>Click1:</a:t>
            </a:r>
            <a:r>
              <a:rPr lang="en-NZ" b="0" baseline="0" dirty="0" smtClean="0"/>
              <a:t> Enlarges bottom-left for Unix</a:t>
            </a:r>
          </a:p>
          <a:p>
            <a:endParaRPr lang="en-NZ" b="0" baseline="0" dirty="0" smtClean="0"/>
          </a:p>
          <a:p>
            <a:r>
              <a:rPr lang="en-NZ" dirty="0" smtClean="0"/>
              <a:t>Single Threaded approach: The traditional approach of a single thread of execution per process, in which the concept of a thread is not recognized, examples are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MS DOS (single process, single thread)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Unix  (multiple, single threaded 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4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Animated Slide</a:t>
            </a:r>
          </a:p>
          <a:p>
            <a:r>
              <a:rPr lang="en-US" b="1" dirty="0" smtClean="0"/>
              <a:t>Onload: </a:t>
            </a:r>
            <a:r>
              <a:rPr lang="en-US" b="0" dirty="0" smtClean="0"/>
              <a:t>Emphasis</a:t>
            </a:r>
            <a:r>
              <a:rPr lang="en-US" b="0" baseline="0" dirty="0" smtClean="0"/>
              <a:t> on top-right and JRE (single process, multiple thread), </a:t>
            </a:r>
          </a:p>
          <a:p>
            <a:r>
              <a:rPr lang="en-US" b="1" baseline="0" dirty="0" smtClean="0"/>
              <a:t>Click 1: </a:t>
            </a:r>
            <a:r>
              <a:rPr lang="en-US" b="0" baseline="0" dirty="0" smtClean="0"/>
              <a:t>Emphasis on multiple processes with multiple threads – this is the main topic of this chapter</a:t>
            </a:r>
          </a:p>
          <a:p>
            <a:endParaRPr lang="en-US" b="0" baseline="0" dirty="0" smtClean="0"/>
          </a:p>
          <a:p>
            <a:r>
              <a:rPr lang="en-NZ" dirty="0" smtClean="0"/>
              <a:t>JRE  is an example of a system of one process with multiple threads. </a:t>
            </a:r>
          </a:p>
          <a:p>
            <a:endParaRPr lang="en-NZ" dirty="0" smtClean="0"/>
          </a:p>
          <a:p>
            <a:r>
              <a:rPr lang="en-NZ" dirty="0" smtClean="0"/>
              <a:t>Of main interest in this chapter is the use of multiple processes, each of which support multiple threads.</a:t>
            </a:r>
          </a:p>
          <a:p>
            <a:pPr lvl="1"/>
            <a:r>
              <a:rPr lang="en-NZ" dirty="0" smtClean="0"/>
              <a:t>Examples include:</a:t>
            </a:r>
          </a:p>
          <a:p>
            <a:pPr lvl="2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Windows,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Solaris,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 smtClean="0"/>
              <a:t>and many modern versions of UNIX.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0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In a multithreaded environment, a process is defined as the unit of resource allocation and a unit of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24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Within a process, there may be one or more threads, each with the following:</a:t>
            </a:r>
          </a:p>
          <a:p>
            <a:r>
              <a:rPr lang="en-NZ" dirty="0" smtClean="0"/>
              <a:t>• A thread execution state (Running, Ready, etc.).</a:t>
            </a:r>
          </a:p>
          <a:p>
            <a:r>
              <a:rPr lang="en-NZ" dirty="0" smtClean="0"/>
              <a:t>• A saved thread context when not running; </a:t>
            </a:r>
          </a:p>
          <a:p>
            <a:endParaRPr lang="en-NZ" dirty="0" smtClean="0"/>
          </a:p>
          <a:p>
            <a:r>
              <a:rPr lang="en-NZ" dirty="0" smtClean="0"/>
              <a:t>one way to view a thread is as an independent program counter operating within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 smtClean="0"/>
              <a:t>Distinction between threads and processes from the point of view of process management. </a:t>
            </a:r>
          </a:p>
          <a:p>
            <a:endParaRPr lang="en-NZ" dirty="0" smtClean="0"/>
          </a:p>
          <a:p>
            <a:r>
              <a:rPr lang="en-NZ" dirty="0" smtClean="0"/>
              <a:t>In a single-threaded process model, the representation of a process includes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dirty="0" smtClean="0"/>
              <a:t>its process control block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user address space,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user and kernel stacks to manage the call/return behaviour of the execution of the process.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dirty="0" smtClean="0"/>
              <a:t>While the process is running, it controls the processor registers. The contents of these registers are saved when the process is not running.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In a multithreaded environment, </a:t>
            </a:r>
          </a:p>
          <a:p>
            <a:pPr lvl="1">
              <a:buFont typeface="Arial" pitchFamily="34" charset="0"/>
              <a:buChar char="•"/>
            </a:pPr>
            <a:r>
              <a:rPr lang="en-NZ" b="1" baseline="0" dirty="0" smtClean="0"/>
              <a:t> </a:t>
            </a:r>
            <a:r>
              <a:rPr lang="en-NZ" dirty="0" smtClean="0"/>
              <a:t>there is still a single process control block and user address space associated with the process,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 smtClean="0"/>
              <a:t> </a:t>
            </a:r>
            <a:r>
              <a:rPr lang="en-NZ" b="1" dirty="0" smtClean="0"/>
              <a:t>but</a:t>
            </a:r>
            <a:r>
              <a:rPr lang="en-NZ" dirty="0" smtClean="0"/>
              <a:t> separate stacks for each thread,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as well as a separate control block for each thread containing register values, priority, and other thread-related state information.</a:t>
            </a:r>
          </a:p>
          <a:p>
            <a:pPr lvl="1">
              <a:buFont typeface="Arial" pitchFamily="34" charset="0"/>
              <a:buChar char="•"/>
            </a:pPr>
            <a:endParaRPr lang="en-NZ" dirty="0" smtClean="0"/>
          </a:p>
          <a:p>
            <a:pPr lvl="0">
              <a:buFont typeface="Arial" pitchFamily="34" charset="0"/>
              <a:buNone/>
            </a:pPr>
            <a:r>
              <a:rPr lang="en-NZ" b="1" dirty="0" smtClean="0"/>
              <a:t>Thus</a:t>
            </a:r>
            <a:r>
              <a:rPr lang="en-NZ" dirty="0" smtClean="0"/>
              <a:t>, all of the threads of a process share the state and resources of that process. </a:t>
            </a:r>
          </a:p>
          <a:p>
            <a:pPr lvl="0">
              <a:buFont typeface="Arial" pitchFamily="34" charset="0"/>
              <a:buNone/>
            </a:pPr>
            <a:endParaRPr lang="en-NZ" dirty="0" smtClean="0"/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They reside in the same address space and have access to the same data.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 When one thread alters an item of data in memory, other threads see the results if and when they access that item.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 smtClean="0"/>
              <a:t>If one thread opens a file with read privileges, other threads in the same process can also read from that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If there is an application or function that should be implemented as a set of related units of execution, </a:t>
            </a:r>
          </a:p>
          <a:p>
            <a:pPr lvl="1"/>
            <a:r>
              <a:rPr lang="en-NZ" dirty="0" smtClean="0"/>
              <a:t>it is far more efficient to do so as a collection of threads -  rather than a collection of separate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63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Suspension involves swapping the address space of one process out of main memory to make room for the address space of another process. </a:t>
            </a:r>
          </a:p>
          <a:p>
            <a:pPr lvl="1"/>
            <a:r>
              <a:rPr lang="en-NZ" b="1" dirty="0" smtClean="0"/>
              <a:t>Because all threads in a process share the same address space</a:t>
            </a:r>
            <a:r>
              <a:rPr lang="en-NZ" dirty="0" smtClean="0"/>
              <a:t>, all threads are suspended at the same time.</a:t>
            </a:r>
          </a:p>
          <a:p>
            <a:pPr lvl="1"/>
            <a:endParaRPr lang="en-NZ" dirty="0" smtClean="0"/>
          </a:p>
          <a:p>
            <a:r>
              <a:rPr lang="en-NZ" dirty="0" smtClean="0"/>
              <a:t>Similarly, termination of a process terminates all threads within that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WEEK#6:Threads </a:t>
            </a:r>
            <a:r>
              <a:rPr lang="en-US" dirty="0"/>
              <a:t>and </a:t>
            </a:r>
            <a:r>
              <a:rPr lang="en-US" dirty="0" smtClean="0"/>
              <a:t>Multithreading, User-level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38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less time to create a new thread than a process</a:t>
            </a:r>
          </a:p>
          <a:p>
            <a:r>
              <a:rPr lang="en-US" dirty="0" smtClean="0"/>
              <a:t>Less time to terminate a thread than a process</a:t>
            </a:r>
          </a:p>
          <a:p>
            <a:r>
              <a:rPr lang="en-US" dirty="0" smtClean="0"/>
              <a:t>Switching between two threads takes less time that switching processes</a:t>
            </a:r>
          </a:p>
          <a:p>
            <a:r>
              <a:rPr lang="en-NZ" dirty="0" smtClean="0"/>
              <a:t>Threads can communicate with each other </a:t>
            </a:r>
          </a:p>
          <a:p>
            <a:pPr lvl="1"/>
            <a:r>
              <a:rPr lang="en-NZ" dirty="0" smtClean="0"/>
              <a:t>without invoking the kernel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4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Several actions that affect all of the threads in a process </a:t>
            </a:r>
          </a:p>
          <a:p>
            <a:pPr lvl="1"/>
            <a:r>
              <a:rPr lang="en-NZ" dirty="0" smtClean="0"/>
              <a:t>The OS must manage these at the process level. </a:t>
            </a:r>
          </a:p>
          <a:p>
            <a:r>
              <a:rPr lang="en-NZ" dirty="0" smtClean="0"/>
              <a:t>Examples:</a:t>
            </a:r>
          </a:p>
          <a:p>
            <a:pPr lvl="1"/>
            <a:r>
              <a:rPr lang="en-US" dirty="0" smtClean="0"/>
              <a:t>Suspending a process involves suspending all threads of the process </a:t>
            </a:r>
          </a:p>
          <a:p>
            <a:pPr lvl="1"/>
            <a:r>
              <a:rPr lang="en-US" dirty="0" smtClean="0"/>
              <a:t>Termination of a process, terminates all threads within the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A thread consists of:</a:t>
            </a:r>
          </a:p>
          <a:p>
            <a:pPr lvl="1"/>
            <a:r>
              <a:rPr lang="en-US" dirty="0"/>
              <a:t>a thread execution state (Running, Ready, etc.)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 context (program counter, register set.)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an execution stack.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some per-tread static storage for local variables.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access to the memory and resources of its process (shared with all other threads in that process.)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OS resources (open files, signals, etc.)</a:t>
            </a:r>
          </a:p>
          <a:p>
            <a:pPr>
              <a:lnSpc>
                <a:spcPct val="85000"/>
              </a:lnSpc>
            </a:pPr>
            <a:r>
              <a:rPr lang="en-US" sz="2400" dirty="0"/>
              <a:t>Thus, all of the threads of a process share the state and resources of the parent process (memory space and code section.)</a:t>
            </a:r>
          </a:p>
          <a:p>
            <a:r>
              <a:rPr lang="en-US" sz="2400" dirty="0"/>
              <a:t>There are two types of threads:</a:t>
            </a:r>
          </a:p>
          <a:p>
            <a:pPr lvl="1"/>
            <a:r>
              <a:rPr lang="en-US" dirty="0"/>
              <a:t>User-space (ULT) and</a:t>
            </a:r>
          </a:p>
          <a:p>
            <a:pPr lvl="1"/>
            <a:r>
              <a:rPr lang="en-US" dirty="0"/>
              <a:t>Kernel-space (KLT).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9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User-level threads avoid the kernel and are managed by the process.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Often this is called "cooperative multitasking" where the task defines a set of routines that get "switched to" by manipulating the stack pointer.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Typically each thread "gives-up" the CPU by calling an explicit switch, sending a signal or doing an operation that involves the switcher.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timer signal can force switching.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User threads typically can switch faster than kernel threads [however, Linux kernel threads' switching is actually pretty close in performance].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Disadvantages.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User-space threads have a problem that a single thread can monopolize the </a:t>
            </a:r>
            <a:r>
              <a:rPr lang="en-US" dirty="0" err="1"/>
              <a:t>timeslice</a:t>
            </a:r>
            <a:r>
              <a:rPr lang="en-US" dirty="0"/>
              <a:t> thus starving the other threads within the task.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Also, it has no way of taking advantage of SMPs (Symmetric </a:t>
            </a:r>
            <a:r>
              <a:rPr lang="en-US" dirty="0" err="1"/>
              <a:t>MultiProcessor</a:t>
            </a:r>
            <a:r>
              <a:rPr lang="en-US" dirty="0"/>
              <a:t> systems, e.g. dual-/quad-Pentiums).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Lastly, when a thread becomes I/O blocked, all other threads within the task lose the </a:t>
            </a:r>
            <a:r>
              <a:rPr lang="en-US" dirty="0" err="1"/>
              <a:t>timeslice</a:t>
            </a:r>
            <a:r>
              <a:rPr lang="en-US" dirty="0"/>
              <a:t> as well.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Solutions/work </a:t>
            </a:r>
            <a:r>
              <a:rPr lang="en-US" sz="2400" dirty="0" err="1"/>
              <a:t>arounds</a:t>
            </a:r>
            <a:r>
              <a:rPr lang="en-US" sz="24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Timeslice</a:t>
            </a:r>
            <a:r>
              <a:rPr lang="en-US" dirty="0"/>
              <a:t> monopolization can be controlled with an external monitor that uses its own clock tick.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SMPs can support user-space multithreading by firing up tasks on specified CPUs then starting the threads from there [this form of SMP threading seems tenuous, at best].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Some libraries solve the I/O blocking problem with special wrappers over system calls, or the task can be written for </a:t>
            </a:r>
            <a:r>
              <a:rPr lang="en-US" dirty="0" err="1"/>
              <a:t>nonblocking</a:t>
            </a:r>
            <a:r>
              <a:rPr lang="en-US" dirty="0"/>
              <a:t> I/O.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5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Kernel-Level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KLTs often are implemented in the kernel using several tables (each task gets a table of threads).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kernel schedules each thread within the </a:t>
            </a:r>
            <a:r>
              <a:rPr lang="en-US" dirty="0" err="1"/>
              <a:t>timeslice</a:t>
            </a:r>
            <a:r>
              <a:rPr lang="en-US" dirty="0"/>
              <a:t> of each process.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There is a little more overhead with mode switching from user to kernel mode because of loading of larger contexts, but initial performance measures indicate a negligible increase in time.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9" y="4338166"/>
            <a:ext cx="3382834" cy="20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</a:pPr>
            <a:r>
              <a:rPr lang="en-US" sz="2400" kern="0" dirty="0"/>
              <a:t>Advantages.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kern="0" dirty="0"/>
              <a:t>Since the </a:t>
            </a:r>
            <a:r>
              <a:rPr lang="en-US" sz="2000" kern="0" dirty="0" err="1"/>
              <a:t>clocktick</a:t>
            </a:r>
            <a:r>
              <a:rPr lang="en-US" sz="2000" kern="0" dirty="0"/>
              <a:t> will determine the switching times, a task is less likely to hog the </a:t>
            </a:r>
            <a:r>
              <a:rPr lang="en-US" sz="2000" kern="0" dirty="0" err="1"/>
              <a:t>timeslice</a:t>
            </a:r>
            <a:r>
              <a:rPr lang="en-US" sz="2000" kern="0" dirty="0"/>
              <a:t> from the other threads within the task.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kern="0" dirty="0"/>
              <a:t>I/O blocking is not a problem.</a:t>
            </a:r>
          </a:p>
          <a:p>
            <a:pPr lvl="1">
              <a:lnSpc>
                <a:spcPct val="90000"/>
              </a:lnSpc>
              <a:buClr>
                <a:srgbClr val="FF0000"/>
              </a:buClr>
            </a:pPr>
            <a:r>
              <a:rPr lang="en-US" sz="2000" b="1" kern="0" dirty="0">
                <a:solidFill>
                  <a:srgbClr val="FF0000"/>
                </a:solidFill>
              </a:rPr>
              <a:t>If properly coded, the process automatically can take advantage of SMPs and will run incrementally faster with each added CPU.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12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and Kernel-Level Threads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12430" y="2603500"/>
          <a:ext cx="6311452" cy="341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9554909" imgH="5172797" progId="Paint.Picture">
                  <p:embed/>
                </p:oleObj>
              </mc:Choice>
              <mc:Fallback>
                <p:oleObj name="Bitmap Image" r:id="rId3" imgW="9554909" imgH="5172797" progId="Paint.Picture">
                  <p:embed/>
                  <p:pic>
                    <p:nvPicPr>
                      <p:cNvPr id="25128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430" y="2603500"/>
                        <a:ext cx="6311452" cy="341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lg"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49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M" dirty="0" smtClean="0"/>
              <a:t>Parallel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processing is a method of simultaneously breaking up and running program tasks on multiple microprocessors, thereby reducing processing time. Parallel processing may be accomplished via a computer with two or more processors or via a computer network.</a:t>
            </a:r>
          </a:p>
          <a:p>
            <a:r>
              <a:rPr lang="en-US" dirty="0"/>
              <a:t>Parallel processing is also called parallel computing.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8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265E-3E9D-45E5-8591-8A5F19E70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unit of dispatching is referred to as a </a:t>
            </a:r>
            <a:r>
              <a:rPr lang="en-US" b="1" i="1" dirty="0" smtClean="0"/>
              <a:t>thread </a:t>
            </a:r>
            <a:r>
              <a:rPr lang="en-US" dirty="0" smtClean="0"/>
              <a:t>or lightweight process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33625"/>
            <a:ext cx="3962400" cy="4953000"/>
          </a:xfrm>
        </p:spPr>
        <p:txBody>
          <a:bodyPr/>
          <a:lstStyle/>
          <a:p>
            <a:r>
              <a:rPr lang="en-NZ" dirty="0" smtClean="0"/>
              <a:t>The ability of an OS to support multiple, concurrent paths of execution within a single process.</a:t>
            </a:r>
            <a:endParaRPr lang="en-US" dirty="0"/>
          </a:p>
        </p:txBody>
      </p:sp>
      <p:pic>
        <p:nvPicPr>
          <p:cNvPr id="4" name="Content Placeholder 3" descr="Fig04_0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77704" y="2590800"/>
            <a:ext cx="4661647" cy="360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93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Single Thread </a:t>
            </a:r>
            <a:br>
              <a:rPr lang="en-NZ" dirty="0" smtClean="0"/>
            </a:br>
            <a:r>
              <a:rPr lang="en-NZ" dirty="0" smtClean="0"/>
              <a:t>Approaches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7900"/>
            <a:ext cx="4419600" cy="2476500"/>
          </a:xfrm>
        </p:spPr>
        <p:txBody>
          <a:bodyPr/>
          <a:lstStyle/>
          <a:p>
            <a:r>
              <a:rPr lang="en-NZ" dirty="0" smtClean="0"/>
              <a:t>MS-DOS supports a single user process and a single thread. </a:t>
            </a:r>
          </a:p>
          <a:p>
            <a:r>
              <a:rPr lang="en-NZ" dirty="0" smtClean="0"/>
              <a:t>Some UNIX, support multiple user processes but only support one thread per process</a:t>
            </a:r>
            <a:endParaRPr lang="en-NZ" dirty="0"/>
          </a:p>
        </p:txBody>
      </p:sp>
      <p:pic>
        <p:nvPicPr>
          <p:cNvPr id="9" name="Picture 5" descr="S:\poly\H\research\stallings\new\ch4\many proc 1 thead (bot left)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615488"/>
            <a:ext cx="1970694" cy="1290543"/>
          </a:xfrm>
          <a:prstGeom prst="rect">
            <a:avLst/>
          </a:prstGeom>
          <a:noFill/>
        </p:spPr>
      </p:pic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50081" y="2615488"/>
            <a:ext cx="41416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47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6 5.18519E-6 L 0.10001 -0.08888 " pathEditMode="relative" ptsTypes="AA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58" y="2492403"/>
            <a:ext cx="4572000" cy="4953000"/>
          </a:xfrm>
        </p:spPr>
        <p:txBody>
          <a:bodyPr/>
          <a:lstStyle/>
          <a:p>
            <a:r>
              <a:rPr lang="en-US" dirty="0" smtClean="0"/>
              <a:t>Java run-time environment is a single process with multiple threads</a:t>
            </a:r>
          </a:p>
          <a:p>
            <a:r>
              <a:rPr lang="en-NZ" dirty="0" smtClean="0"/>
              <a:t>Multiple processes </a:t>
            </a:r>
            <a:r>
              <a:rPr lang="en-NZ" b="1" i="1" dirty="0" smtClean="0"/>
              <a:t>and </a:t>
            </a:r>
            <a:r>
              <a:rPr lang="en-NZ" dirty="0" smtClean="0"/>
              <a:t>threads are found in Windows, Solaris, and many modern versions of UNIX</a:t>
            </a:r>
            <a:endParaRPr lang="en-US" dirty="0"/>
          </a:p>
        </p:txBody>
      </p:sp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91177" y="2492403"/>
            <a:ext cx="414169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15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virtual address space which holds the process image</a:t>
            </a:r>
          </a:p>
          <a:p>
            <a:r>
              <a:rPr lang="en-US" dirty="0" smtClean="0"/>
              <a:t>Protected access to</a:t>
            </a:r>
          </a:p>
          <a:p>
            <a:pPr lvl="1"/>
            <a:r>
              <a:rPr lang="en-US" dirty="0" smtClean="0"/>
              <a:t>Processors, </a:t>
            </a:r>
          </a:p>
          <a:p>
            <a:pPr lvl="1"/>
            <a:r>
              <a:rPr lang="en-US" dirty="0" smtClean="0"/>
              <a:t>Other processes, </a:t>
            </a:r>
          </a:p>
          <a:p>
            <a:pPr lvl="1"/>
            <a:r>
              <a:rPr lang="en-US" dirty="0" smtClean="0"/>
              <a:t>Files, </a:t>
            </a:r>
          </a:p>
          <a:p>
            <a:pPr lvl="1"/>
            <a:r>
              <a:rPr lang="en-US" dirty="0" smtClean="0"/>
              <a:t>I/O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or More Threads in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thread has</a:t>
            </a:r>
          </a:p>
          <a:p>
            <a:pPr lvl="1"/>
            <a:r>
              <a:rPr lang="en-US" dirty="0" smtClean="0"/>
              <a:t>An execution state (running, ready, etc.)</a:t>
            </a:r>
          </a:p>
          <a:p>
            <a:pPr lvl="1"/>
            <a:r>
              <a:rPr lang="en-US" dirty="0" smtClean="0"/>
              <a:t>Saved thread context when not running</a:t>
            </a:r>
          </a:p>
          <a:p>
            <a:pPr lvl="1"/>
            <a:r>
              <a:rPr lang="en-US" dirty="0" smtClean="0"/>
              <a:t>An execution stack</a:t>
            </a:r>
          </a:p>
          <a:p>
            <a:pPr lvl="1"/>
            <a:r>
              <a:rPr lang="en-NZ" dirty="0" smtClean="0"/>
              <a:t>Some per-thread static storage for local variables</a:t>
            </a:r>
          </a:p>
          <a:p>
            <a:pPr lvl="1"/>
            <a:r>
              <a:rPr lang="en-NZ" dirty="0" smtClean="0"/>
              <a:t>Access to the memory and resources of its process (all threads of a process share this)</a:t>
            </a:r>
          </a:p>
        </p:txBody>
      </p:sp>
    </p:spTree>
    <p:extLst>
      <p:ext uri="{BB962C8B-B14F-4D97-AF65-F5344CB8AC3E}">
        <p14:creationId xmlns:p14="http://schemas.microsoft.com/office/powerpoint/2010/main" val="24951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One view…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i="1" dirty="0" smtClean="0"/>
          </a:p>
          <a:p>
            <a:r>
              <a:rPr lang="en-NZ" i="1" dirty="0" smtClean="0"/>
              <a:t>One way to view a thread is as an independent program counter operating </a:t>
            </a:r>
            <a:r>
              <a:rPr lang="en-NZ" b="1" i="1" u="sng" dirty="0" smtClean="0"/>
              <a:t>within </a:t>
            </a:r>
            <a:r>
              <a:rPr lang="en-NZ" i="1" dirty="0" smtClean="0"/>
              <a:t>a process.</a:t>
            </a:r>
          </a:p>
          <a:p>
            <a:endParaRPr lang="en-US" i="1" dirty="0" smtClean="0"/>
          </a:p>
          <a:p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168374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Threads vs. processes </a:t>
            </a:r>
            <a:endParaRPr lang="en-US" dirty="0"/>
          </a:p>
        </p:txBody>
      </p:sp>
      <p:pic>
        <p:nvPicPr>
          <p:cNvPr id="4" name="Content Placeholder 3" descr="Fig04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6901" y="2305052"/>
            <a:ext cx="8458199" cy="4132384"/>
          </a:xfrm>
        </p:spPr>
      </p:pic>
    </p:spTree>
    <p:extLst>
      <p:ext uri="{BB962C8B-B14F-4D97-AF65-F5344CB8AC3E}">
        <p14:creationId xmlns:p14="http://schemas.microsoft.com/office/powerpoint/2010/main" val="37597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8FAA17-DA73-4D49-BE25-6CE4FA66E878}"/>
</file>

<file path=customXml/itemProps2.xml><?xml version="1.0" encoding="utf-8"?>
<ds:datastoreItem xmlns:ds="http://schemas.openxmlformats.org/officeDocument/2006/customXml" ds:itemID="{684499EE-1841-4197-A7B5-B09ED85B50B8}"/>
</file>

<file path=customXml/itemProps3.xml><?xml version="1.0" encoding="utf-8"?>
<ds:datastoreItem xmlns:ds="http://schemas.openxmlformats.org/officeDocument/2006/customXml" ds:itemID="{3EA0B711-FE89-4CE5-80C4-9F084D9ED312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1385</Words>
  <Application>Microsoft Office PowerPoint</Application>
  <PresentationFormat>Widescreen</PresentationFormat>
  <Paragraphs>142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Bitmap Image</vt:lpstr>
      <vt:lpstr>OPERATING SYSTEMS</vt:lpstr>
      <vt:lpstr>Threads</vt:lpstr>
      <vt:lpstr>Multithreading</vt:lpstr>
      <vt:lpstr>Single Thread  Approaches</vt:lpstr>
      <vt:lpstr>Multithreading</vt:lpstr>
      <vt:lpstr>Processes</vt:lpstr>
      <vt:lpstr>One or More Threads in Process</vt:lpstr>
      <vt:lpstr>One view…</vt:lpstr>
      <vt:lpstr>Threads vs. processes </vt:lpstr>
      <vt:lpstr>Benefits of Threads</vt:lpstr>
      <vt:lpstr>Threads</vt:lpstr>
      <vt:lpstr>Types of Threads</vt:lpstr>
      <vt:lpstr>User-level threads</vt:lpstr>
      <vt:lpstr>User-level threads</vt:lpstr>
      <vt:lpstr>Kernel-Level Threads</vt:lpstr>
      <vt:lpstr>PowerPoint Presentation</vt:lpstr>
      <vt:lpstr>User-Level and Kernel-Level Threads </vt:lpstr>
      <vt:lpstr>Parallel Processing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Aziz</dc:creator>
  <cp:lastModifiedBy>Bushra Aziz</cp:lastModifiedBy>
  <cp:revision>4</cp:revision>
  <dcterms:created xsi:type="dcterms:W3CDTF">2024-11-15T08:02:49Z</dcterms:created>
  <dcterms:modified xsi:type="dcterms:W3CDTF">2025-04-17T09:10:23Z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