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Defect Management</a:t>
            </a:r>
            <a:endParaRPr lang="en-US" dirty="0"/>
          </a:p>
        </p:txBody>
      </p:sp>
      <p:sp>
        <p:nvSpPr>
          <p:cNvPr id="3" name="Subtitle 2"/>
          <p:cNvSpPr>
            <a:spLocks noGrp="1"/>
          </p:cNvSpPr>
          <p:nvPr>
            <p:ph type="subTitle" idx="1"/>
          </p:nvPr>
        </p:nvSpPr>
        <p:spPr/>
        <p:txBody>
          <a:bodyPr/>
          <a:lstStyle/>
          <a:p>
            <a:r>
              <a:rPr lang="en-US" dirty="0" smtClean="0"/>
              <a:t>Defect , objectives , defect report, defect life cycle</a:t>
            </a:r>
            <a:endParaRPr lang="en-US" dirty="0"/>
          </a:p>
        </p:txBody>
      </p:sp>
    </p:spTree>
    <p:extLst>
      <p:ext uri="{BB962C8B-B14F-4D97-AF65-F5344CB8AC3E}">
        <p14:creationId xmlns:p14="http://schemas.microsoft.com/office/powerpoint/2010/main" val="182398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Objectives:</a:t>
            </a:r>
          </a:p>
          <a:p>
            <a:r>
              <a:rPr lang="en-US" dirty="0" smtClean="0"/>
              <a:t>Typical </a:t>
            </a:r>
            <a:r>
              <a:rPr lang="en-US" dirty="0"/>
              <a:t>defect reports have the following objectives:</a:t>
            </a:r>
          </a:p>
          <a:p>
            <a:r>
              <a:rPr lang="en-US" dirty="0"/>
              <a:t>Provide those responsible for handling and resolving reported defects with sufficient information to resolve the issue</a:t>
            </a:r>
          </a:p>
          <a:p>
            <a:r>
              <a:rPr lang="en-US" dirty="0"/>
              <a:t>Provide a means of tracking the quality of the work product</a:t>
            </a:r>
          </a:p>
          <a:p>
            <a:r>
              <a:rPr lang="en-US" dirty="0"/>
              <a:t>Provide ideas for improvement of the development and test process</a:t>
            </a:r>
          </a:p>
          <a:p>
            <a:endParaRPr lang="en-US" dirty="0"/>
          </a:p>
        </p:txBody>
      </p:sp>
    </p:spTree>
    <p:extLst>
      <p:ext uri="{BB962C8B-B14F-4D97-AF65-F5344CB8AC3E}">
        <p14:creationId xmlns:p14="http://schemas.microsoft.com/office/powerpoint/2010/main" val="386008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Report Attributes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defect report logged during dynamic testing typically includes:</a:t>
            </a:r>
          </a:p>
          <a:p>
            <a:r>
              <a:rPr lang="en-US" dirty="0"/>
              <a:t>Unique identifier</a:t>
            </a:r>
          </a:p>
          <a:p>
            <a:r>
              <a:rPr lang="en-US" dirty="0"/>
              <a:t>Title with a short summary of the anomaly being reported</a:t>
            </a:r>
          </a:p>
          <a:p>
            <a:r>
              <a:rPr lang="en-US" dirty="0"/>
              <a:t>Date when the anomaly was observed, issuing organization, and author, including their role</a:t>
            </a:r>
          </a:p>
          <a:p>
            <a:r>
              <a:rPr lang="en-US" dirty="0"/>
              <a:t>Identification of the test object and test environment</a:t>
            </a:r>
          </a:p>
          <a:p>
            <a:r>
              <a:rPr lang="en-US" dirty="0"/>
              <a:t>Context of the defect (e.g., test case being run, test activity being performed, SDLC phase, and other relevant information such as the test technique, checklist or test data being used)</a:t>
            </a:r>
          </a:p>
          <a:p>
            <a:r>
              <a:rPr lang="en-US" dirty="0"/>
              <a:t>Description of the failure to enable reproduction and resolution including the steps that detected the anomaly, and any relevant test logs, database dumps, screenshots, or recordings</a:t>
            </a:r>
          </a:p>
          <a:p>
            <a:r>
              <a:rPr lang="en-US" dirty="0"/>
              <a:t>Expected results and actual results</a:t>
            </a:r>
          </a:p>
          <a:p>
            <a:endParaRPr lang="en-US" dirty="0"/>
          </a:p>
        </p:txBody>
      </p:sp>
    </p:spTree>
    <p:extLst>
      <p:ext uri="{BB962C8B-B14F-4D97-AF65-F5344CB8AC3E}">
        <p14:creationId xmlns:p14="http://schemas.microsoft.com/office/powerpoint/2010/main" val="273773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 Attributes</a:t>
            </a:r>
          </a:p>
        </p:txBody>
      </p:sp>
      <p:sp>
        <p:nvSpPr>
          <p:cNvPr id="3" name="Content Placeholder 2"/>
          <p:cNvSpPr>
            <a:spLocks noGrp="1"/>
          </p:cNvSpPr>
          <p:nvPr>
            <p:ph idx="1"/>
          </p:nvPr>
        </p:nvSpPr>
        <p:spPr/>
        <p:txBody>
          <a:bodyPr/>
          <a:lstStyle/>
          <a:p>
            <a:r>
              <a:rPr lang="en-US" dirty="0"/>
              <a:t>Severity of the defect (degree of impact) on the interests of stakeholders or requirements</a:t>
            </a:r>
          </a:p>
          <a:p>
            <a:r>
              <a:rPr lang="en-US" dirty="0"/>
              <a:t>Priority to fix</a:t>
            </a:r>
          </a:p>
          <a:p>
            <a:r>
              <a:rPr lang="en-US" dirty="0"/>
              <a:t>Status of the defect (e.g., open, deferred, duplicate, waiting to be fixed, awaiting confirmation testing, re-opened, closed, rejected)</a:t>
            </a:r>
          </a:p>
          <a:p>
            <a:r>
              <a:rPr lang="en-US" dirty="0"/>
              <a:t>References (e.g., to the test case)</a:t>
            </a:r>
          </a:p>
          <a:p>
            <a:endParaRPr lang="en-US" dirty="0"/>
          </a:p>
        </p:txBody>
      </p:sp>
    </p:spTree>
    <p:extLst>
      <p:ext uri="{BB962C8B-B14F-4D97-AF65-F5344CB8AC3E}">
        <p14:creationId xmlns:p14="http://schemas.microsoft.com/office/powerpoint/2010/main" val="8462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life cycle</a:t>
            </a:r>
            <a:br>
              <a:rPr lang="en-US" dirty="0" smtClean="0"/>
            </a:br>
            <a:r>
              <a:rPr lang="en-US" sz="1200" dirty="0"/>
              <a:t>In the </a:t>
            </a:r>
            <a:r>
              <a:rPr lang="en-US" sz="1200" b="1" dirty="0"/>
              <a:t>Software Development Process</a:t>
            </a:r>
            <a:r>
              <a:rPr lang="en-US" sz="1200" dirty="0"/>
              <a:t>, the Defect Life Cycle is the life cycle of a defect or bug that it goes through covering a specific set of states in its entire life. Mainly bug life cycle refers to its entire state starting from a new defect detected to the closing off of that defect by the tester. Alternatively, it is also called a </a:t>
            </a:r>
            <a:r>
              <a:rPr lang="en-US" sz="1200" dirty="0" smtClean="0"/>
              <a:t>Bug Life </a:t>
            </a:r>
            <a:r>
              <a:rPr lang="en-US" sz="1200" dirty="0"/>
              <a:t>Cycle.</a:t>
            </a:r>
            <a:r>
              <a:rPr lang="en-US" dirty="0"/>
              <a:t/>
            </a:r>
            <a:br>
              <a:rPr lang="en-US" dirty="0"/>
            </a:br>
            <a:endParaRPr lang="en-US" dirty="0"/>
          </a:p>
        </p:txBody>
      </p:sp>
      <p:pic>
        <p:nvPicPr>
          <p:cNvPr id="4" name="Content Placeholder 3" descr="Lightbox"/>
          <p:cNvPicPr>
            <a:picLocks noGrp="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bwMode="auto">
          <a:xfrm>
            <a:off x="7025962" y="1700175"/>
            <a:ext cx="4214812" cy="3416300"/>
          </a:xfrm>
          <a:prstGeom prst="rect">
            <a:avLst/>
          </a:prstGeom>
          <a:noFill/>
          <a:ln>
            <a:noFill/>
          </a:ln>
        </p:spPr>
      </p:pic>
      <p:sp>
        <p:nvSpPr>
          <p:cNvPr id="6" name="Rectangle 5"/>
          <p:cNvSpPr/>
          <p:nvPr/>
        </p:nvSpPr>
        <p:spPr>
          <a:xfrm>
            <a:off x="786809" y="446567"/>
            <a:ext cx="5050465" cy="388696"/>
          </a:xfrm>
          <a:prstGeom prst="rect">
            <a:avLst/>
          </a:prstGeom>
        </p:spPr>
        <p:txBody>
          <a:bodyPr wrap="square">
            <a:sp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pc="10" dirty="0">
                <a:solidFill>
                  <a:srgbClr val="273239"/>
                </a:solidFill>
                <a:latin typeface="Arial" panose="020B0604020202020204" pitchFamily="34"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86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Defect life cycle</a:t>
            </a:r>
            <a:endParaRPr lang="en-US" dirty="0"/>
          </a:p>
        </p:txBody>
      </p:sp>
      <p:sp>
        <p:nvSpPr>
          <p:cNvPr id="3" name="Content Placeholder 2"/>
          <p:cNvSpPr>
            <a:spLocks noGrp="1"/>
          </p:cNvSpPr>
          <p:nvPr>
            <p:ph idx="1"/>
          </p:nvPr>
        </p:nvSpPr>
        <p:spPr/>
        <p:txBody>
          <a:bodyPr/>
          <a:lstStyle/>
          <a:p>
            <a:pPr lvl="0" fontAlgn="base">
              <a:lnSpc>
                <a:spcPct val="107000"/>
              </a:lnSpc>
              <a:spcBef>
                <a:spcPts val="0"/>
              </a:spcBef>
              <a:buSzPts val="1000"/>
              <a:buFont typeface="Symbol" panose="05050102010706020507" pitchFamily="18" charset="2"/>
              <a:buChar char=""/>
              <a:tabLst>
                <a:tab pos="457200" algn="l"/>
              </a:tabLst>
            </a:pPr>
            <a:r>
              <a:rPr lang="en-US" spc="10" dirty="0">
                <a:solidFill>
                  <a:srgbClr val="273239"/>
                </a:solidFill>
                <a:ea typeface="Times New Roman" panose="02020603050405020304" pitchFamily="18" charset="0"/>
                <a:cs typeface="Times New Roman" panose="02020603050405020304" pitchFamily="18" charset="0"/>
              </a:rPr>
              <a:t>The journey of the Defect Cycle varies from organization to organization and also from project to project because development procedures and platforms as well as testing methods and testing tools differ depending upon organizations and projects. </a:t>
            </a:r>
            <a:endParaRPr lang="en-US" sz="1400" dirty="0">
              <a:ea typeface="Calibri" panose="020F0502020204030204" pitchFamily="34" charset="0"/>
              <a:cs typeface="Times New Roman" panose="02020603050405020304" pitchFamily="18" charset="0"/>
            </a:endParaRPr>
          </a:p>
          <a:p>
            <a:pPr lvl="0" fontAlgn="base">
              <a:lnSpc>
                <a:spcPct val="107000"/>
              </a:lnSpc>
              <a:spcBef>
                <a:spcPts val="0"/>
              </a:spcBef>
              <a:buSzPts val="1000"/>
              <a:buFont typeface="Symbol" panose="05050102010706020507" pitchFamily="18" charset="2"/>
              <a:buChar char=""/>
              <a:tabLst>
                <a:tab pos="457200" algn="l"/>
              </a:tabLst>
            </a:pPr>
            <a:r>
              <a:rPr lang="en-US" spc="10" dirty="0">
                <a:solidFill>
                  <a:srgbClr val="273239"/>
                </a:solidFill>
                <a:ea typeface="Times New Roman" panose="02020603050405020304" pitchFamily="18" charset="0"/>
                <a:cs typeface="Times New Roman" panose="02020603050405020304" pitchFamily="18" charset="0"/>
              </a:rPr>
              <a:t>The number of states that a defect goes through also varies depending upon the different tools used and processes followed during the </a:t>
            </a:r>
            <a:r>
              <a:rPr lang="en-US" b="1" spc="10" dirty="0">
                <a:solidFill>
                  <a:srgbClr val="357960"/>
                </a:solidFill>
                <a:ea typeface="Times New Roman" panose="02020603050405020304" pitchFamily="18" charset="0"/>
                <a:cs typeface="Times New Roman" panose="02020603050405020304" pitchFamily="18" charset="0"/>
              </a:rPr>
              <a:t>software testing</a:t>
            </a:r>
            <a:r>
              <a:rPr lang="en-US" b="1" spc="10" dirty="0">
                <a:solidFill>
                  <a:srgbClr val="273239"/>
                </a:solidFill>
                <a:ea typeface="Times New Roman" panose="02020603050405020304" pitchFamily="18" charset="0"/>
                <a:cs typeface="Times New Roman" panose="02020603050405020304" pitchFamily="18" charset="0"/>
              </a:rPr>
              <a:t>.</a:t>
            </a:r>
            <a:endParaRPr lang="en-US" sz="1400" b="1" dirty="0">
              <a:ea typeface="Calibri" panose="020F0502020204030204" pitchFamily="34" charset="0"/>
              <a:cs typeface="Times New Roman" panose="02020603050405020304" pitchFamily="18" charset="0"/>
            </a:endParaRPr>
          </a:p>
          <a:p>
            <a:pPr lvl="0" fontAlgn="base">
              <a:lnSpc>
                <a:spcPct val="107000"/>
              </a:lnSpc>
              <a:spcBef>
                <a:spcPts val="0"/>
              </a:spcBef>
              <a:buSzPts val="1000"/>
              <a:buFont typeface="Symbol" panose="05050102010706020507" pitchFamily="18" charset="2"/>
              <a:buChar char=""/>
              <a:tabLst>
                <a:tab pos="457200" algn="l"/>
              </a:tabLst>
            </a:pPr>
            <a:r>
              <a:rPr lang="en-US" spc="10" dirty="0">
                <a:solidFill>
                  <a:srgbClr val="273239"/>
                </a:solidFill>
                <a:ea typeface="Times New Roman" panose="02020603050405020304" pitchFamily="18" charset="0"/>
                <a:cs typeface="Times New Roman" panose="02020603050405020304" pitchFamily="18" charset="0"/>
              </a:rPr>
              <a:t>The objective of the defect lifecycle is to easily coordinate and communicate the current status of the defect and thus help to make the defect-fixing process efficient.</a:t>
            </a:r>
            <a:endParaRPr lang="en-US" dirty="0"/>
          </a:p>
        </p:txBody>
      </p:sp>
    </p:spTree>
    <p:extLst>
      <p:ext uri="{BB962C8B-B14F-4D97-AF65-F5344CB8AC3E}">
        <p14:creationId xmlns:p14="http://schemas.microsoft.com/office/powerpoint/2010/main" val="381803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814" y="1079993"/>
            <a:ext cx="8761413" cy="706964"/>
          </a:xfrm>
        </p:spPr>
        <p:txBody>
          <a:bodyPr/>
          <a:lstStyle/>
          <a:p>
            <a:r>
              <a:rPr lang="en-US" b="1" dirty="0"/>
              <a:t>Defect Status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smtClean="0"/>
              <a:t>Defect </a:t>
            </a:r>
            <a:r>
              <a:rPr lang="en-US" dirty="0"/>
              <a:t>status or Bug status is the current state from which the defect is currently going through. The number of states the defect goes through varies from project to project. The below diagram illustrates all the possible states of the defect:</a:t>
            </a:r>
          </a:p>
          <a:p>
            <a:pPr marL="0" indent="0">
              <a:buNone/>
            </a:pPr>
            <a:endParaRPr lang="en-US" dirty="0"/>
          </a:p>
          <a:p>
            <a:pPr fontAlgn="base"/>
            <a:r>
              <a:rPr lang="en-US" b="1" dirty="0"/>
              <a:t>1. New: </a:t>
            </a:r>
            <a:r>
              <a:rPr lang="en-US" dirty="0"/>
              <a:t>When any new defect is identified by the teste</a:t>
            </a:r>
            <a:r>
              <a:rPr lang="en-US" u="sng" dirty="0"/>
              <a:t>r</a:t>
            </a:r>
            <a:r>
              <a:rPr lang="en-US" dirty="0"/>
              <a:t>, it falls in the 'New’ state. It is the first state of the Bug Life Cycle. The tester provides a proper Defect document to the Development team so that the development team can refer to Defect Document and can fix the bug accordingly.</a:t>
            </a:r>
          </a:p>
          <a:p>
            <a:pPr fontAlgn="base"/>
            <a:r>
              <a:rPr lang="en-US" b="1" dirty="0"/>
              <a:t>2. Assigned: </a:t>
            </a:r>
            <a:r>
              <a:rPr lang="en-US" dirty="0"/>
              <a:t>Defects that are in the status of 'New' will be approved and that newly identified defect is assigned to the development team for working on the defect and to resolve that. When the defect is assigned to the developer team the status of the bug changes to the 'Assigned' state.</a:t>
            </a:r>
          </a:p>
          <a:p>
            <a:pPr fontAlgn="base"/>
            <a:r>
              <a:rPr lang="en-US" b="1" dirty="0"/>
              <a:t>3. Open: </a:t>
            </a:r>
            <a:r>
              <a:rPr lang="en-US" dirty="0"/>
              <a:t>In this 'Open' state the defect is being addressed by the developer team and the developer team works on the defect for fixing the bug. Based on some specific reason if the developer team feels that the defect is not appropriate then it is transferred to either the 'Rejected' or 'Deferred' state.</a:t>
            </a:r>
          </a:p>
          <a:p>
            <a:pPr fontAlgn="base"/>
            <a:r>
              <a:rPr lang="en-US" b="1" dirty="0"/>
              <a:t>4. Fixed: </a:t>
            </a:r>
            <a:r>
              <a:rPr lang="en-US" dirty="0"/>
              <a:t>After necessary changes of codes or after fixing identified bug developer team marks the state as 'Fixed'.</a:t>
            </a:r>
          </a:p>
          <a:p>
            <a:endParaRPr lang="en-US" dirty="0"/>
          </a:p>
        </p:txBody>
      </p:sp>
    </p:spTree>
    <p:extLst>
      <p:ext uri="{BB962C8B-B14F-4D97-AF65-F5344CB8AC3E}">
        <p14:creationId xmlns:p14="http://schemas.microsoft.com/office/powerpoint/2010/main" val="273963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Defect Status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5. Pending Retest: </a:t>
            </a:r>
            <a:r>
              <a:rPr lang="en-US" dirty="0"/>
              <a:t>During the fixing of the defect is completed, the developer team passes the new code to the testing team for retesting. And the code/application is pending for retesting on the Tester side so the status is assigned as 'Pending Retest'.</a:t>
            </a:r>
          </a:p>
          <a:p>
            <a:pPr fontAlgn="base"/>
            <a:r>
              <a:rPr lang="en-US" b="1" dirty="0"/>
              <a:t>6. Retest: </a:t>
            </a:r>
            <a:r>
              <a:rPr lang="en-US" dirty="0"/>
              <a:t>At this stage, the tester starts work of retesting the defect to check whether the defect is fixed by the developer or not, and the status is marked as 'Retesting'.</a:t>
            </a:r>
          </a:p>
          <a:p>
            <a:pPr fontAlgn="base"/>
            <a:r>
              <a:rPr lang="en-US" b="1" dirty="0"/>
              <a:t>7. Reopen: </a:t>
            </a:r>
            <a:r>
              <a:rPr lang="en-US" dirty="0"/>
              <a:t>After 'Retesting' if the tester team found that the bug continues like previously even after the developer team has fixed the bug, then the status of the bug is again changed to 'Reopened'. Once again bug goes to the 'Open' state and goes through the life cycle again. This means it goes for Re-fixing by the developer team.</a:t>
            </a:r>
          </a:p>
          <a:p>
            <a:pPr fontAlgn="base"/>
            <a:r>
              <a:rPr lang="en-US" b="1" dirty="0"/>
              <a:t>8. Verified: </a:t>
            </a:r>
            <a:r>
              <a:rPr lang="en-US" dirty="0"/>
              <a:t>The tester re-tests the bug after it got fixed by the developer team and if the tester does not find any kind of defect/bug then the bug is fixed and the status assigned is 'Verified'.</a:t>
            </a:r>
          </a:p>
          <a:p>
            <a:pPr fontAlgn="base"/>
            <a:r>
              <a:rPr lang="en-US" b="1" dirty="0"/>
              <a:t>9. Closed: </a:t>
            </a:r>
            <a:r>
              <a:rPr lang="en-US" dirty="0"/>
              <a:t>It is the final state of the Defect Cycle, after fixing the defect by the developer team when testing found that the bug has been resolved and it does not persist then they mark the defect as a 'Closed' state.</a:t>
            </a:r>
          </a:p>
          <a:p>
            <a:pPr marL="0" indent="0">
              <a:buNone/>
            </a:pPr>
            <a:endParaRPr lang="en-US" dirty="0"/>
          </a:p>
        </p:txBody>
      </p:sp>
    </p:spTree>
    <p:extLst>
      <p:ext uri="{BB962C8B-B14F-4D97-AF65-F5344CB8AC3E}">
        <p14:creationId xmlns:p14="http://schemas.microsoft.com/office/powerpoint/2010/main" val="2774603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0A6ED5-B027-42D9-AA4F-7C5AEEABE80A}"/>
</file>

<file path=customXml/itemProps2.xml><?xml version="1.0" encoding="utf-8"?>
<ds:datastoreItem xmlns:ds="http://schemas.openxmlformats.org/officeDocument/2006/customXml" ds:itemID="{78DB6416-6402-49F1-9276-68D8FA28F274}"/>
</file>

<file path=customXml/itemProps3.xml><?xml version="1.0" encoding="utf-8"?>
<ds:datastoreItem xmlns:ds="http://schemas.openxmlformats.org/officeDocument/2006/customXml" ds:itemID="{A0A16AD8-0A6C-4586-8946-6C9FCF7841A1}"/>
</file>

<file path=docProps/app.xml><?xml version="1.0" encoding="utf-8"?>
<Properties xmlns="http://schemas.openxmlformats.org/officeDocument/2006/extended-properties" xmlns:vt="http://schemas.openxmlformats.org/officeDocument/2006/docPropsVTypes">
  <Template>Ion Boardroom</Template>
  <TotalTime>10</TotalTime>
  <Words>918</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Symbol</vt:lpstr>
      <vt:lpstr>Times New Roman</vt:lpstr>
      <vt:lpstr>Wingdings 3</vt:lpstr>
      <vt:lpstr>Ion Boardroom</vt:lpstr>
      <vt:lpstr>Defect Management</vt:lpstr>
      <vt:lpstr>Defect Management </vt:lpstr>
      <vt:lpstr>Defect Report Attributes</vt:lpstr>
      <vt:lpstr>Defect Report Attributes</vt:lpstr>
      <vt:lpstr>Defect life cycle In the Software Development Process, the Defect Life Cycle is the life cycle of a defect or bug that it goes through covering a specific set of states in its entire life. Mainly bug life cycle refers to its entire state starting from a new defect detected to the closing off of that defect by the tester. Alternatively, it is also called a Bug Life Cycle. </vt:lpstr>
      <vt:lpstr>Defect life cycle</vt:lpstr>
      <vt:lpstr>Defect Status </vt:lpstr>
      <vt:lpstr>Defect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Bushra Aziz</dc:creator>
  <cp:lastModifiedBy>Bushra Aziz</cp:lastModifiedBy>
  <cp:revision>3</cp:revision>
  <dcterms:created xsi:type="dcterms:W3CDTF">2025-06-03T09:27:43Z</dcterms:created>
  <dcterms:modified xsi:type="dcterms:W3CDTF">2025-06-03T09:38:12Z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