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7" r:id="rId15"/>
    <p:sldId id="268" r:id="rId16"/>
    <p:sldId id="270" r:id="rId17"/>
    <p:sldId id="269"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37C8A3-CAC2-11D7-415C-AFCA8A0770FE}" v="10" dt="2025-04-20T12:51:51.6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3fa-047-st Anoosha Razzaque" userId="S::23fa-047-st@uitu.edu.pk::841d48af-bc8e-4cf6-886c-af7da47b6942" providerId="AD" clId="Web-{6337C8A3-CAC2-11D7-415C-AFCA8A0770FE}"/>
    <pc:docChg chg="modSld">
      <pc:chgData name="23fa-047-st Anoosha Razzaque" userId="S::23fa-047-st@uitu.edu.pk::841d48af-bc8e-4cf6-886c-af7da47b6942" providerId="AD" clId="Web-{6337C8A3-CAC2-11D7-415C-AFCA8A0770FE}" dt="2025-04-20T12:51:51.666" v="9" actId="1076"/>
      <pc:docMkLst>
        <pc:docMk/>
      </pc:docMkLst>
      <pc:sldChg chg="modSp">
        <pc:chgData name="23fa-047-st Anoosha Razzaque" userId="S::23fa-047-st@uitu.edu.pk::841d48af-bc8e-4cf6-886c-af7da47b6942" providerId="AD" clId="Web-{6337C8A3-CAC2-11D7-415C-AFCA8A0770FE}" dt="2025-04-20T11:55:28.445" v="2" actId="1076"/>
        <pc:sldMkLst>
          <pc:docMk/>
          <pc:sldMk cId="3338076314" sldId="261"/>
        </pc:sldMkLst>
        <pc:picChg chg="mod">
          <ac:chgData name="23fa-047-st Anoosha Razzaque" userId="S::23fa-047-st@uitu.edu.pk::841d48af-bc8e-4cf6-886c-af7da47b6942" providerId="AD" clId="Web-{6337C8A3-CAC2-11D7-415C-AFCA8A0770FE}" dt="2025-04-20T11:55:28.445" v="2" actId="1076"/>
          <ac:picMkLst>
            <pc:docMk/>
            <pc:sldMk cId="3338076314" sldId="261"/>
            <ac:picMk id="8" creationId="{00000000-0000-0000-0000-000000000000}"/>
          </ac:picMkLst>
        </pc:picChg>
      </pc:sldChg>
      <pc:sldChg chg="modSp">
        <pc:chgData name="23fa-047-st Anoosha Razzaque" userId="S::23fa-047-st@uitu.edu.pk::841d48af-bc8e-4cf6-886c-af7da47b6942" providerId="AD" clId="Web-{6337C8A3-CAC2-11D7-415C-AFCA8A0770FE}" dt="2025-04-20T12:51:51.666" v="9" actId="1076"/>
        <pc:sldMkLst>
          <pc:docMk/>
          <pc:sldMk cId="3500203214" sldId="264"/>
        </pc:sldMkLst>
        <pc:picChg chg="mod">
          <ac:chgData name="23fa-047-st Anoosha Razzaque" userId="S::23fa-047-st@uitu.edu.pk::841d48af-bc8e-4cf6-886c-af7da47b6942" providerId="AD" clId="Web-{6337C8A3-CAC2-11D7-415C-AFCA8A0770FE}" dt="2025-04-20T12:51:51.666" v="9" actId="1076"/>
          <ac:picMkLst>
            <pc:docMk/>
            <pc:sldMk cId="3500203214" sldId="264"/>
            <ac:picMk id="4" creationId="{00000000-0000-0000-0000-000000000000}"/>
          </ac:picMkLst>
        </pc:picChg>
      </pc:sldChg>
      <pc:sldChg chg="modSp">
        <pc:chgData name="23fa-047-st Anoosha Razzaque" userId="S::23fa-047-st@uitu.edu.pk::841d48af-bc8e-4cf6-886c-af7da47b6942" providerId="AD" clId="Web-{6337C8A3-CAC2-11D7-415C-AFCA8A0770FE}" dt="2025-04-20T12:51:30.509" v="8" actId="1076"/>
        <pc:sldMkLst>
          <pc:docMk/>
          <pc:sldMk cId="1703497509" sldId="268"/>
        </pc:sldMkLst>
        <pc:picChg chg="mod">
          <ac:chgData name="23fa-047-st Anoosha Razzaque" userId="S::23fa-047-st@uitu.edu.pk::841d48af-bc8e-4cf6-886c-af7da47b6942" providerId="AD" clId="Web-{6337C8A3-CAC2-11D7-415C-AFCA8A0770FE}" dt="2025-04-20T12:51:30.509" v="8" actId="1076"/>
          <ac:picMkLst>
            <pc:docMk/>
            <pc:sldMk cId="1703497509" sldId="268"/>
            <ac:picMk id="6"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4/20/2025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4/20/2025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4/20/2025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4/20/2025</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4/20/2025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4/20/2025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4/20/2025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dirty="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4/20/2025</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dirty="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dirty="0"/>
              <a:t>4/20/2025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4/20/2025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4/20/2025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4/20/2025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4/20/2025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4/20/2025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software-development-life-cycle-sdlc/" TargetMode="External"/><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Software Testing</a:t>
            </a:r>
          </a:p>
        </p:txBody>
      </p:sp>
      <p:sp>
        <p:nvSpPr>
          <p:cNvPr id="3" name="Subtitle 2"/>
          <p:cNvSpPr>
            <a:spLocks noGrp="1"/>
          </p:cNvSpPr>
          <p:nvPr>
            <p:ph type="subTitle" idx="1"/>
          </p:nvPr>
        </p:nvSpPr>
        <p:spPr/>
        <p:txBody>
          <a:bodyPr/>
          <a:lstStyle/>
          <a:p>
            <a:r>
              <a:rPr lang="en-US"/>
              <a:t>Week 1-3</a:t>
            </a:r>
          </a:p>
        </p:txBody>
      </p:sp>
      <p:sp>
        <p:nvSpPr>
          <p:cNvPr id="4" name="TextBox 3"/>
          <p:cNvSpPr txBox="1"/>
          <p:nvPr/>
        </p:nvSpPr>
        <p:spPr>
          <a:xfrm>
            <a:off x="1350335" y="5539563"/>
            <a:ext cx="3817088" cy="369332"/>
          </a:xfrm>
          <a:prstGeom prst="rect">
            <a:avLst/>
          </a:prstGeom>
          <a:noFill/>
        </p:spPr>
        <p:txBody>
          <a:bodyPr wrap="square" rtlCol="0">
            <a:spAutoFit/>
          </a:bodyPr>
          <a:lstStyle/>
          <a:p>
            <a:r>
              <a:rPr lang="en-US"/>
              <a:t>Engr.Bushra Aziz</a:t>
            </a:r>
          </a:p>
        </p:txBody>
      </p:sp>
    </p:spTree>
    <p:extLst>
      <p:ext uri="{BB962C8B-B14F-4D97-AF65-F5344CB8AC3E}">
        <p14:creationId xmlns:p14="http://schemas.microsoft.com/office/powerpoint/2010/main" val="2077344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Software Testing Life Cycle Phases</a:t>
            </a:r>
          </a:p>
        </p:txBody>
      </p:sp>
      <p:sp>
        <p:nvSpPr>
          <p:cNvPr id="3" name="Content Placeholder 2"/>
          <p:cNvSpPr>
            <a:spLocks noGrp="1"/>
          </p:cNvSpPr>
          <p:nvPr>
            <p:ph idx="1"/>
          </p:nvPr>
        </p:nvSpPr>
        <p:spPr>
          <a:xfrm>
            <a:off x="1154954" y="2603499"/>
            <a:ext cx="8825659" cy="4395177"/>
          </a:xfrm>
        </p:spPr>
        <p:txBody>
          <a:bodyPr>
            <a:noAutofit/>
          </a:bodyPr>
          <a:lstStyle/>
          <a:p>
            <a:pPr algn="just"/>
            <a:r>
              <a:rPr lang="en-US" b="1"/>
              <a:t>Requirement analysis</a:t>
            </a:r>
            <a:r>
              <a:rPr lang="en-US"/>
              <a:t>. During this phase, QA teams collect and document requirements for the software, identify aspects or functionality that can be tested, and determine whether those tests should be manual or automated. Requirements can be functional, relating to specific functions and capabilities, or they can be non-functional, relating to the quality of the user experience and general performance of the application.</a:t>
            </a:r>
          </a:p>
          <a:p>
            <a:pPr algn="just"/>
            <a:r>
              <a:rPr lang="en-US" b="1"/>
              <a:t>Test planning. </a:t>
            </a:r>
            <a:r>
              <a:rPr lang="en-US"/>
              <a:t>When planning tests, test managers develop a strategy that documents the steps to be taken, the tools required, and the responsibilities of various people involved in development and testing.</a:t>
            </a:r>
          </a:p>
          <a:p>
            <a:pPr algn="just"/>
            <a:r>
              <a:rPr lang="en-US" b="1"/>
              <a:t>Test case design and development. </a:t>
            </a:r>
            <a:r>
              <a:rPr lang="en-US"/>
              <a:t>During this part of the software testing lifecycle, test cases are created by defining test inputs, procedures, conditions of testing, and the expected results. Ideally, test cases aim for 100% test coverage, ensuring that every aspect of the code and its functionality will be covered by the test cases.</a:t>
            </a:r>
          </a:p>
          <a:p>
            <a:br>
              <a:rPr lang="en-US" sz="1400"/>
            </a:br>
            <a:endParaRPr lang="en-US" sz="1400"/>
          </a:p>
        </p:txBody>
      </p:sp>
    </p:spTree>
    <p:extLst>
      <p:ext uri="{BB962C8B-B14F-4D97-AF65-F5344CB8AC3E}">
        <p14:creationId xmlns:p14="http://schemas.microsoft.com/office/powerpoint/2010/main" val="1513343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Software Testing Life Cycle Phases</a:t>
            </a:r>
          </a:p>
        </p:txBody>
      </p:sp>
      <p:sp>
        <p:nvSpPr>
          <p:cNvPr id="3" name="Content Placeholder 2"/>
          <p:cNvSpPr>
            <a:spLocks noGrp="1"/>
          </p:cNvSpPr>
          <p:nvPr>
            <p:ph idx="1"/>
          </p:nvPr>
        </p:nvSpPr>
        <p:spPr/>
        <p:txBody>
          <a:bodyPr/>
          <a:lstStyle/>
          <a:p>
            <a:r>
              <a:rPr lang="en-US" b="1"/>
              <a:t>Test environment setup. </a:t>
            </a:r>
            <a:r>
              <a:rPr lang="en-US"/>
              <a:t>The next step in the testing lifecycle is to configure and deploy testing environments – the actual settings where tests will occur. Test environments include hardware, software, frameworks, configurations, networks, and test data, as well as a variety of testing tools.</a:t>
            </a:r>
          </a:p>
          <a:p>
            <a:r>
              <a:rPr lang="en-US" b="1"/>
              <a:t>Test execution. </a:t>
            </a:r>
            <a:r>
              <a:rPr lang="en-US"/>
              <a:t>During execution, tests cases are run within the test environment, and testers compare actual results to expected results. Findings are documented for reporting back to development teams.</a:t>
            </a:r>
          </a:p>
          <a:p>
            <a:r>
              <a:rPr lang="en-US" b="1"/>
              <a:t>Test cycle closure. </a:t>
            </a:r>
            <a:r>
              <a:rPr lang="en-US"/>
              <a:t>Reports document the steps taken in the testing process and the results or findings of tests, including any defects that were discovered in the process. Reports compare the results of tests to the software requirements identified in the initial phase of testing.</a:t>
            </a:r>
          </a:p>
          <a:p>
            <a:endParaRPr lang="en-US"/>
          </a:p>
        </p:txBody>
      </p:sp>
    </p:spTree>
    <p:extLst>
      <p:ext uri="{BB962C8B-B14F-4D97-AF65-F5344CB8AC3E}">
        <p14:creationId xmlns:p14="http://schemas.microsoft.com/office/powerpoint/2010/main" val="4274051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Software Development Models and Testing Approach</a:t>
            </a:r>
            <a:br>
              <a:rPr lang="en-US"/>
            </a:br>
            <a:endParaRPr lang="en-US"/>
          </a:p>
        </p:txBody>
      </p:sp>
      <p:pic>
        <p:nvPicPr>
          <p:cNvPr id="6" name="Content Placeholder 5"/>
          <p:cNvPicPr>
            <a:picLocks noGrp="1" noChangeAspect="1"/>
          </p:cNvPicPr>
          <p:nvPr>
            <p:ph idx="1"/>
          </p:nvPr>
        </p:nvPicPr>
        <p:blipFill>
          <a:blip r:embed="rId2"/>
          <a:stretch>
            <a:fillRect/>
          </a:stretch>
        </p:blipFill>
        <p:spPr>
          <a:xfrm>
            <a:off x="6294620" y="1597921"/>
            <a:ext cx="4429743" cy="3400900"/>
          </a:xfrm>
          <a:prstGeom prst="rect">
            <a:avLst/>
          </a:prstGeom>
          <a:ln>
            <a:solidFill>
              <a:schemeClr val="tx1"/>
            </a:solidFill>
          </a:ln>
        </p:spPr>
      </p:pic>
      <p:sp>
        <p:nvSpPr>
          <p:cNvPr id="5" name="Text Placeholder 4"/>
          <p:cNvSpPr>
            <a:spLocks noGrp="1"/>
          </p:cNvSpPr>
          <p:nvPr>
            <p:ph type="body" sz="half" idx="2"/>
          </p:nvPr>
        </p:nvSpPr>
        <p:spPr/>
        <p:txBody>
          <a:bodyPr>
            <a:normAutofit/>
          </a:bodyPr>
          <a:lstStyle/>
          <a:p>
            <a:r>
              <a:rPr lang="en-US" b="1"/>
              <a:t>Waterfall Model:</a:t>
            </a:r>
            <a:endParaRPr lang="en-US"/>
          </a:p>
          <a:p>
            <a:pPr lvl="1"/>
            <a:r>
              <a:rPr lang="en-US">
                <a:solidFill>
                  <a:schemeClr val="bg1"/>
                </a:solidFill>
              </a:rPr>
              <a:t>Each phase (Requirements, Design, Implementation, Testing, Deployment, Maintenance) is completed before the next begins.</a:t>
            </a:r>
          </a:p>
          <a:p>
            <a:pPr lvl="1"/>
            <a:r>
              <a:rPr lang="en-US" b="1">
                <a:solidFill>
                  <a:schemeClr val="bg1"/>
                </a:solidFill>
              </a:rPr>
              <a:t>Testing Approach:</a:t>
            </a:r>
            <a:r>
              <a:rPr lang="en-US">
                <a:solidFill>
                  <a:schemeClr val="bg1"/>
                </a:solidFill>
              </a:rPr>
              <a:t> Testing is done only after the development phase is complete.</a:t>
            </a:r>
          </a:p>
          <a:p>
            <a:pPr lvl="1"/>
            <a:r>
              <a:rPr lang="en-US" b="1">
                <a:solidFill>
                  <a:schemeClr val="bg1"/>
                </a:solidFill>
              </a:rPr>
              <a:t>Challenges:</a:t>
            </a:r>
            <a:r>
              <a:rPr lang="en-US">
                <a:solidFill>
                  <a:schemeClr val="bg1"/>
                </a:solidFill>
              </a:rPr>
              <a:t> Late-stage defect detection, higher cost of fixing defects.</a:t>
            </a:r>
          </a:p>
          <a:p>
            <a:endParaRPr lang="en-US"/>
          </a:p>
        </p:txBody>
      </p:sp>
    </p:spTree>
    <p:extLst>
      <p:ext uri="{BB962C8B-B14F-4D97-AF65-F5344CB8AC3E}">
        <p14:creationId xmlns:p14="http://schemas.microsoft.com/office/powerpoint/2010/main" val="1703497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Software Development Models and Testing Approach</a:t>
            </a:r>
            <a:br>
              <a:rPr lang="en-US">
                <a:solidFill>
                  <a:schemeClr val="bg1"/>
                </a:solidFill>
              </a:rPr>
            </a:br>
            <a:endParaRPr lang="en-US"/>
          </a:p>
        </p:txBody>
      </p:sp>
      <p:pic>
        <p:nvPicPr>
          <p:cNvPr id="5" name="Content Placeholder 4"/>
          <p:cNvPicPr>
            <a:picLocks noGrp="1" noChangeAspect="1"/>
          </p:cNvPicPr>
          <p:nvPr>
            <p:ph idx="1"/>
          </p:nvPr>
        </p:nvPicPr>
        <p:blipFill>
          <a:blip r:embed="rId2"/>
          <a:stretch>
            <a:fillRect/>
          </a:stretch>
        </p:blipFill>
        <p:spPr>
          <a:xfrm>
            <a:off x="5781675" y="2133070"/>
            <a:ext cx="5189538" cy="3201459"/>
          </a:xfrm>
          <a:prstGeom prst="rect">
            <a:avLst/>
          </a:prstGeom>
          <a:ln w="3175">
            <a:solidFill>
              <a:schemeClr val="tx1"/>
            </a:solidFill>
          </a:ln>
        </p:spPr>
      </p:pic>
      <p:sp>
        <p:nvSpPr>
          <p:cNvPr id="4" name="Text Placeholder 3"/>
          <p:cNvSpPr>
            <a:spLocks noGrp="1"/>
          </p:cNvSpPr>
          <p:nvPr>
            <p:ph type="body" sz="half" idx="2"/>
          </p:nvPr>
        </p:nvSpPr>
        <p:spPr/>
        <p:txBody>
          <a:bodyPr>
            <a:normAutofit fontScale="92500"/>
          </a:bodyPr>
          <a:lstStyle/>
          <a:p>
            <a:pPr lvl="1"/>
            <a:endParaRPr lang="en-US">
              <a:solidFill>
                <a:schemeClr val="bg1"/>
              </a:solidFill>
            </a:endParaRPr>
          </a:p>
          <a:p>
            <a:pPr lvl="1"/>
            <a:r>
              <a:rPr lang="en-US" b="1"/>
              <a:t>:</a:t>
            </a:r>
            <a:r>
              <a:rPr lang="en-US" b="1">
                <a:solidFill>
                  <a:schemeClr val="accent1">
                    <a:lumMod val="60000"/>
                    <a:lumOff val="40000"/>
                  </a:schemeClr>
                </a:solidFill>
              </a:rPr>
              <a:t>V-Model:</a:t>
            </a:r>
          </a:p>
          <a:p>
            <a:pPr lvl="1"/>
            <a:r>
              <a:rPr lang="en-US" b="1">
                <a:solidFill>
                  <a:schemeClr val="accent1">
                    <a:lumMod val="60000"/>
                    <a:lumOff val="40000"/>
                  </a:schemeClr>
                </a:solidFill>
              </a:rPr>
              <a:t> </a:t>
            </a:r>
            <a:r>
              <a:rPr lang="en-US">
                <a:solidFill>
                  <a:schemeClr val="bg1"/>
                </a:solidFill>
              </a:rPr>
              <a:t>Each development phase has a corresponding test phase (e.g., Unit Testing for Coding, System Testing for System Design).</a:t>
            </a:r>
          </a:p>
          <a:p>
            <a:pPr lvl="1"/>
            <a:r>
              <a:rPr lang="en-US" b="1">
                <a:solidFill>
                  <a:schemeClr val="bg1"/>
                </a:solidFill>
              </a:rPr>
              <a:t>Testing Approach:</a:t>
            </a:r>
            <a:r>
              <a:rPr lang="en-US">
                <a:solidFill>
                  <a:schemeClr val="bg1"/>
                </a:solidFill>
              </a:rPr>
              <a:t> Verification and validation happen in parallel with development.</a:t>
            </a:r>
          </a:p>
          <a:p>
            <a:pPr lvl="1"/>
            <a:r>
              <a:rPr lang="en-US" b="1">
                <a:solidFill>
                  <a:schemeClr val="bg1"/>
                </a:solidFill>
              </a:rPr>
              <a:t>Benefits:</a:t>
            </a:r>
            <a:r>
              <a:rPr lang="en-US">
                <a:solidFill>
                  <a:schemeClr val="bg1"/>
                </a:solidFill>
              </a:rPr>
              <a:t> Early defect detection, better requirement validation.</a:t>
            </a:r>
          </a:p>
          <a:p>
            <a:endParaRPr lang="en-US"/>
          </a:p>
        </p:txBody>
      </p:sp>
    </p:spTree>
    <p:extLst>
      <p:ext uri="{BB962C8B-B14F-4D97-AF65-F5344CB8AC3E}">
        <p14:creationId xmlns:p14="http://schemas.microsoft.com/office/powerpoint/2010/main" val="4040136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br>
              <a:rPr lang="en-US"/>
            </a:br>
            <a:r>
              <a:rPr lang="en-US" b="1"/>
              <a:t>Software Development Models and Testing Approach</a:t>
            </a:r>
            <a:endParaRPr lang="en-US"/>
          </a:p>
        </p:txBody>
      </p:sp>
      <p:sp>
        <p:nvSpPr>
          <p:cNvPr id="3" name="Content Placeholder 2"/>
          <p:cNvSpPr>
            <a:spLocks noGrp="1"/>
          </p:cNvSpPr>
          <p:nvPr>
            <p:ph idx="1"/>
          </p:nvPr>
        </p:nvSpPr>
        <p:spPr/>
        <p:txBody>
          <a:bodyPr>
            <a:normAutofit/>
          </a:bodyPr>
          <a:lstStyle/>
          <a:p>
            <a:endParaRPr lang="en-US"/>
          </a:p>
          <a:p>
            <a:endParaRPr lang="en-US"/>
          </a:p>
        </p:txBody>
      </p:sp>
      <p:sp>
        <p:nvSpPr>
          <p:cNvPr id="5" name="Text Placeholder 4"/>
          <p:cNvSpPr>
            <a:spLocks noGrp="1"/>
          </p:cNvSpPr>
          <p:nvPr>
            <p:ph type="body" sz="half" idx="2"/>
          </p:nvPr>
        </p:nvSpPr>
        <p:spPr/>
        <p:txBody>
          <a:bodyPr>
            <a:normAutofit/>
          </a:bodyPr>
          <a:lstStyle/>
          <a:p>
            <a:pPr lvl="1"/>
            <a:r>
              <a:rPr lang="en-US" b="1">
                <a:solidFill>
                  <a:schemeClr val="accent1">
                    <a:lumMod val="60000"/>
                    <a:lumOff val="40000"/>
                  </a:schemeClr>
                </a:solidFill>
              </a:rPr>
              <a:t>Iterative and Incremental Models:</a:t>
            </a:r>
            <a:endParaRPr lang="en-US">
              <a:solidFill>
                <a:schemeClr val="accent1">
                  <a:lumMod val="60000"/>
                  <a:lumOff val="40000"/>
                </a:schemeClr>
              </a:solidFill>
            </a:endParaRPr>
          </a:p>
          <a:p>
            <a:pPr lvl="1"/>
            <a:r>
              <a:rPr lang="en-US">
                <a:solidFill>
                  <a:schemeClr val="bg1"/>
                </a:solidFill>
              </a:rPr>
              <a:t>Software is developed in small parts (increments) with iterative cycles.</a:t>
            </a:r>
          </a:p>
          <a:p>
            <a:pPr lvl="1"/>
            <a:r>
              <a:rPr lang="en-US" b="1">
                <a:solidFill>
                  <a:schemeClr val="bg1"/>
                </a:solidFill>
              </a:rPr>
              <a:t>Testing Approach:</a:t>
            </a:r>
            <a:r>
              <a:rPr lang="en-US">
                <a:solidFill>
                  <a:schemeClr val="bg1"/>
                </a:solidFill>
              </a:rPr>
              <a:t> Testing occurs at the end of each increment, allowing early feedback and defect resolution.</a:t>
            </a:r>
          </a:p>
          <a:p>
            <a:pPr lvl="1"/>
            <a:r>
              <a:rPr lang="en-US" b="1">
                <a:solidFill>
                  <a:schemeClr val="bg1"/>
                </a:solidFill>
              </a:rPr>
              <a:t>Advantages:</a:t>
            </a:r>
            <a:r>
              <a:rPr lang="en-US">
                <a:solidFill>
                  <a:schemeClr val="bg1"/>
                </a:solidFill>
              </a:rPr>
              <a:t> Defects are addressed in earlier stages, reducing costs.</a:t>
            </a:r>
          </a:p>
          <a:p>
            <a:endParaRPr lang="en-US"/>
          </a:p>
        </p:txBody>
      </p:sp>
      <p:pic>
        <p:nvPicPr>
          <p:cNvPr id="6" name="Picture 5"/>
          <p:cNvPicPr>
            <a:picLocks noChangeAspect="1"/>
          </p:cNvPicPr>
          <p:nvPr/>
        </p:nvPicPr>
        <p:blipFill>
          <a:blip r:embed="rId2"/>
          <a:stretch>
            <a:fillRect/>
          </a:stretch>
        </p:blipFill>
        <p:spPr>
          <a:xfrm>
            <a:off x="6110920" y="2781167"/>
            <a:ext cx="5201376" cy="1905266"/>
          </a:xfrm>
          <a:prstGeom prst="rect">
            <a:avLst/>
          </a:prstGeom>
          <a:ln>
            <a:solidFill>
              <a:schemeClr val="tx1"/>
            </a:solidFill>
          </a:ln>
        </p:spPr>
      </p:pic>
    </p:spTree>
    <p:extLst>
      <p:ext uri="{BB962C8B-B14F-4D97-AF65-F5344CB8AC3E}">
        <p14:creationId xmlns:p14="http://schemas.microsoft.com/office/powerpoint/2010/main" val="3597060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Test Levels</a:t>
            </a:r>
            <a:br>
              <a:rPr lang="en-US"/>
            </a:br>
            <a:endParaRPr lang="en-US"/>
          </a:p>
        </p:txBody>
      </p:sp>
      <p:sp>
        <p:nvSpPr>
          <p:cNvPr id="3" name="Content Placeholder 2"/>
          <p:cNvSpPr>
            <a:spLocks noGrp="1"/>
          </p:cNvSpPr>
          <p:nvPr>
            <p:ph idx="1"/>
          </p:nvPr>
        </p:nvSpPr>
        <p:spPr/>
        <p:txBody>
          <a:bodyPr>
            <a:normAutofit fontScale="77500" lnSpcReduction="20000"/>
          </a:bodyPr>
          <a:lstStyle/>
          <a:p>
            <a:r>
              <a:rPr lang="en-US" b="1"/>
              <a:t>Unit Testing:</a:t>
            </a:r>
            <a:endParaRPr lang="en-US"/>
          </a:p>
          <a:p>
            <a:pPr lvl="1"/>
            <a:r>
              <a:rPr lang="en-US"/>
              <a:t>Tests individual modules or components.</a:t>
            </a:r>
          </a:p>
          <a:p>
            <a:pPr lvl="1"/>
            <a:r>
              <a:rPr lang="en-US"/>
              <a:t>Performed using white-box techniques.</a:t>
            </a:r>
          </a:p>
          <a:p>
            <a:r>
              <a:rPr lang="en-US" b="1"/>
              <a:t>Integration Testing:</a:t>
            </a:r>
            <a:endParaRPr lang="en-US"/>
          </a:p>
          <a:p>
            <a:pPr lvl="1"/>
            <a:r>
              <a:rPr lang="en-US"/>
              <a:t>Ensures different modules work together.</a:t>
            </a:r>
          </a:p>
          <a:p>
            <a:pPr lvl="1"/>
            <a:r>
              <a:rPr lang="en-US"/>
              <a:t>Top-down, bottom-up, and big-bang approaches.</a:t>
            </a:r>
          </a:p>
          <a:p>
            <a:r>
              <a:rPr lang="en-US" b="1"/>
              <a:t>System Testing:</a:t>
            </a:r>
            <a:endParaRPr lang="en-US"/>
          </a:p>
          <a:p>
            <a:pPr lvl="1"/>
            <a:r>
              <a:rPr lang="en-US"/>
              <a:t>Validates the entire system’s functionality.</a:t>
            </a:r>
          </a:p>
          <a:p>
            <a:pPr lvl="1"/>
            <a:r>
              <a:rPr lang="en-US"/>
              <a:t>Includes performance, security, and usability testing.</a:t>
            </a:r>
          </a:p>
          <a:p>
            <a:r>
              <a:rPr lang="en-US" b="1"/>
              <a:t>Acceptance Testing:</a:t>
            </a:r>
            <a:endParaRPr lang="en-US"/>
          </a:p>
          <a:p>
            <a:pPr lvl="1"/>
            <a:r>
              <a:rPr lang="en-US"/>
              <a:t>Verifies software readiness for deployment.</a:t>
            </a:r>
          </a:p>
          <a:p>
            <a:pPr lvl="1"/>
            <a:r>
              <a:rPr lang="en-US"/>
              <a:t>Includes User Acceptance Testing (UAT) and Operational Acceptance Testing (OAT).</a:t>
            </a:r>
          </a:p>
          <a:p>
            <a:endParaRPr lang="en-US"/>
          </a:p>
        </p:txBody>
      </p:sp>
    </p:spTree>
    <p:extLst>
      <p:ext uri="{BB962C8B-B14F-4D97-AF65-F5344CB8AC3E}">
        <p14:creationId xmlns:p14="http://schemas.microsoft.com/office/powerpoint/2010/main" val="2332134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Software Testing?</a:t>
            </a:r>
            <a:br>
              <a:rPr lang="en-US" b="1"/>
            </a:br>
            <a:endParaRPr lang="en-US"/>
          </a:p>
        </p:txBody>
      </p:sp>
      <p:sp>
        <p:nvSpPr>
          <p:cNvPr id="3" name="Content Placeholder 2"/>
          <p:cNvSpPr>
            <a:spLocks noGrp="1"/>
          </p:cNvSpPr>
          <p:nvPr>
            <p:ph idx="1"/>
          </p:nvPr>
        </p:nvSpPr>
        <p:spPr/>
        <p:txBody>
          <a:bodyPr/>
          <a:lstStyle/>
          <a:p>
            <a:pPr fontAlgn="base"/>
            <a:r>
              <a:rPr lang="en-US" b="1"/>
              <a:t>Definition:</a:t>
            </a:r>
          </a:p>
          <a:p>
            <a:pPr marL="0" indent="0" fontAlgn="base">
              <a:buNone/>
            </a:pPr>
            <a:r>
              <a:rPr lang="en-US"/>
              <a:t>Software Testing is a method to assess the functionality of the software program. The process checks whether the actual software matches the expected requirements and ensures the software is bug-free. The purpose of software testing is to identify the errors, faults, or missing requirements in contrast to actual requirements. It mainly aims at measuring the specification, functionality, and performance of a software program or application.</a:t>
            </a:r>
          </a:p>
          <a:p>
            <a:endParaRPr lang="en-US"/>
          </a:p>
        </p:txBody>
      </p:sp>
    </p:spTree>
    <p:extLst>
      <p:ext uri="{BB962C8B-B14F-4D97-AF65-F5344CB8AC3E}">
        <p14:creationId xmlns:p14="http://schemas.microsoft.com/office/powerpoint/2010/main" val="2578939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Verification and Validation</a:t>
            </a:r>
          </a:p>
        </p:txBody>
      </p:sp>
      <p:sp>
        <p:nvSpPr>
          <p:cNvPr id="3" name="Content Placeholder 2"/>
          <p:cNvSpPr>
            <a:spLocks noGrp="1"/>
          </p:cNvSpPr>
          <p:nvPr>
            <p:ph idx="1"/>
          </p:nvPr>
        </p:nvSpPr>
        <p:spPr/>
        <p:txBody>
          <a:bodyPr/>
          <a:lstStyle/>
          <a:p>
            <a:r>
              <a:rPr lang="en-US" b="1"/>
              <a:t>Software Testing Can be Divided into Two Steps</a:t>
            </a:r>
          </a:p>
          <a:p>
            <a:pPr fontAlgn="base"/>
            <a:r>
              <a:rPr lang="en-US" b="1"/>
              <a:t>Verification: </a:t>
            </a:r>
            <a:r>
              <a:rPr lang="en-US"/>
              <a:t>It refers to the set of tasks that ensure that the software correctly implements a specific function. It means “Are we building the product right?”.</a:t>
            </a:r>
          </a:p>
          <a:p>
            <a:pPr fontAlgn="base"/>
            <a:r>
              <a:rPr lang="en-US" b="1"/>
              <a:t>Validation: </a:t>
            </a:r>
            <a:r>
              <a:rPr lang="en-US"/>
              <a:t>It refers to a different set of tasks that ensure that the software that has been built is traceable to customer requirements. It means “Are we building the right product?”.</a:t>
            </a:r>
          </a:p>
          <a:p>
            <a:endParaRPr lang="en-US"/>
          </a:p>
        </p:txBody>
      </p:sp>
    </p:spTree>
    <p:extLst>
      <p:ext uri="{BB962C8B-B14F-4D97-AF65-F5344CB8AC3E}">
        <p14:creationId xmlns:p14="http://schemas.microsoft.com/office/powerpoint/2010/main" val="2843814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Importance of Software Testing</a:t>
            </a:r>
            <a:br>
              <a:rPr lang="en-US" b="1"/>
            </a:br>
            <a:endParaRPr lang="en-US"/>
          </a:p>
        </p:txBody>
      </p:sp>
      <p:sp>
        <p:nvSpPr>
          <p:cNvPr id="3" name="Content Placeholder 2"/>
          <p:cNvSpPr>
            <a:spLocks noGrp="1"/>
          </p:cNvSpPr>
          <p:nvPr>
            <p:ph idx="1"/>
          </p:nvPr>
        </p:nvSpPr>
        <p:spPr/>
        <p:txBody>
          <a:bodyPr>
            <a:normAutofit fontScale="85000" lnSpcReduction="10000"/>
          </a:bodyPr>
          <a:lstStyle/>
          <a:p>
            <a:pPr fontAlgn="base"/>
            <a:r>
              <a:rPr lang="en-US" b="1"/>
              <a:t>Defects can be Identified Early: </a:t>
            </a:r>
            <a:r>
              <a:rPr lang="en-US"/>
              <a:t>Software testing is important because if there are any bugs they can be identified early and can be fixed before the delivery of the software.</a:t>
            </a:r>
          </a:p>
          <a:p>
            <a:pPr fontAlgn="base"/>
            <a:r>
              <a:rPr lang="en-US" b="1"/>
              <a:t>Improves Quality of Software: </a:t>
            </a:r>
            <a:r>
              <a:rPr lang="en-US"/>
              <a:t>Software Testing uncovers the defects in the software, and fixing them improves the quality of the software.</a:t>
            </a:r>
          </a:p>
          <a:p>
            <a:pPr fontAlgn="base"/>
            <a:r>
              <a:rPr lang="en-US" b="1"/>
              <a:t>Increased Customer Satisfaction: </a:t>
            </a:r>
            <a:r>
              <a:rPr lang="en-US"/>
              <a:t>Software testing ensures reliability, security, and high performance which results in saving time, costs, and customer satisfaction.</a:t>
            </a:r>
          </a:p>
          <a:p>
            <a:pPr fontAlgn="base"/>
            <a:r>
              <a:rPr lang="en-US" b="1"/>
              <a:t>Helps with Scalability: </a:t>
            </a:r>
            <a:r>
              <a:rPr lang="en-US"/>
              <a:t>Software testing type non-functional testing helps to identify the scalability issues and the point where an application might stop working.</a:t>
            </a:r>
          </a:p>
          <a:p>
            <a:pPr fontAlgn="base"/>
            <a:r>
              <a:rPr lang="en-US" b="1"/>
              <a:t>Saves Time and Money: </a:t>
            </a:r>
            <a:r>
              <a:rPr lang="en-US"/>
              <a:t>After the application is launched it will be very difficult to trace and resolve the issues, as performing this activity will incur more costs and time. Thus, it is better to conduct software testing at regular intervals during software development.</a:t>
            </a:r>
          </a:p>
          <a:p>
            <a:endParaRPr lang="en-US"/>
          </a:p>
        </p:txBody>
      </p:sp>
    </p:spTree>
    <p:extLst>
      <p:ext uri="{BB962C8B-B14F-4D97-AF65-F5344CB8AC3E}">
        <p14:creationId xmlns:p14="http://schemas.microsoft.com/office/powerpoint/2010/main" val="829078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Need for Software Testing</a:t>
            </a:r>
            <a:br>
              <a:rPr lang="en-US" b="1"/>
            </a:br>
            <a:endParaRPr lang="en-US"/>
          </a:p>
        </p:txBody>
      </p:sp>
      <p:sp>
        <p:nvSpPr>
          <p:cNvPr id="3" name="Content Placeholder 2"/>
          <p:cNvSpPr>
            <a:spLocks noGrp="1"/>
          </p:cNvSpPr>
          <p:nvPr>
            <p:ph idx="1"/>
          </p:nvPr>
        </p:nvSpPr>
        <p:spPr/>
        <p:txBody>
          <a:bodyPr>
            <a:normAutofit fontScale="62500" lnSpcReduction="20000"/>
          </a:bodyPr>
          <a:lstStyle/>
          <a:p>
            <a:pPr algn="just" fontAlgn="base"/>
            <a:r>
              <a:rPr lang="en-US" sz="1900"/>
              <a:t>Software bugs can cause potential monetary and human loss. There are many examples in history that clearly depicts that without the testing phase in software development lot of damage was incurred. Below are some examples:</a:t>
            </a:r>
          </a:p>
          <a:p>
            <a:pPr algn="just" fontAlgn="base"/>
            <a:r>
              <a:rPr lang="en-US" sz="1900" b="1"/>
              <a:t>1985: </a:t>
            </a:r>
            <a:r>
              <a:rPr lang="en-US" sz="1900"/>
              <a:t>Canada’s Therac-25 radiation therapy malfunctioned due to a software bug and resulted in lethal radiation doses to patients leaving 3 injured and 3 people dead.</a:t>
            </a:r>
          </a:p>
          <a:p>
            <a:pPr algn="just" fontAlgn="base"/>
            <a:r>
              <a:rPr lang="en-US" sz="1900" b="1"/>
              <a:t>1994: </a:t>
            </a:r>
            <a:r>
              <a:rPr lang="en-US" sz="1900"/>
              <a:t>China Airlines Airbus A300 crashed due to a software bug killing 264 people.</a:t>
            </a:r>
          </a:p>
          <a:p>
            <a:pPr algn="just" fontAlgn="base"/>
            <a:r>
              <a:rPr lang="en-US" sz="1900" b="1"/>
              <a:t>1996: </a:t>
            </a:r>
            <a:r>
              <a:rPr lang="en-US" sz="1900"/>
              <a:t>A software bug caused U.S. bank accounts of 823 customers to be credited with 920 million US dollars.</a:t>
            </a:r>
          </a:p>
          <a:p>
            <a:pPr algn="just" fontAlgn="base"/>
            <a:r>
              <a:rPr lang="en-US" sz="1900" b="1"/>
              <a:t>1999: </a:t>
            </a:r>
            <a:r>
              <a:rPr lang="en-US" sz="1900"/>
              <a:t>A software bug caused the failure of a $1.2 billion military satellite launch.</a:t>
            </a:r>
          </a:p>
          <a:p>
            <a:pPr algn="just" fontAlgn="base"/>
            <a:r>
              <a:rPr lang="en-US" sz="1900" b="1"/>
              <a:t>2015: </a:t>
            </a:r>
            <a:r>
              <a:rPr lang="en-US" sz="1900"/>
              <a:t>A software bug in fighter plan F-35 resulted in making it unable to detect targets correctly.</a:t>
            </a:r>
          </a:p>
          <a:p>
            <a:pPr algn="just" fontAlgn="base"/>
            <a:r>
              <a:rPr lang="en-US" sz="1900" b="1"/>
              <a:t>2015: B</a:t>
            </a:r>
            <a:r>
              <a:rPr lang="en-US" sz="1900"/>
              <a:t>loomberg terminal in London crashed due to a software bug affecting 300,000 traders on the financial market and forcing the government to postpone the 3bn pound debt sale.</a:t>
            </a:r>
          </a:p>
          <a:p>
            <a:pPr algn="just" fontAlgn="base"/>
            <a:r>
              <a:rPr lang="en-US" sz="1900"/>
              <a:t>Starbucks was forced to close more than 60% of its outlet in the U.S. and Canada due to a software failure in its POS system.</a:t>
            </a:r>
          </a:p>
          <a:p>
            <a:pPr algn="just" fontAlgn="base"/>
            <a:r>
              <a:rPr lang="en-US" sz="1900"/>
              <a:t>Nissan cars were forced to recall 1 million cars from the market due to a software failure in the car’s airbag sensory detectors.</a:t>
            </a:r>
          </a:p>
          <a:p>
            <a:endParaRPr lang="en-US"/>
          </a:p>
        </p:txBody>
      </p:sp>
    </p:spTree>
    <p:extLst>
      <p:ext uri="{BB962C8B-B14F-4D97-AF65-F5344CB8AC3E}">
        <p14:creationId xmlns:p14="http://schemas.microsoft.com/office/powerpoint/2010/main" val="3973191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Error, Bugs/Defect and Failure</a:t>
            </a:r>
          </a:p>
        </p:txBody>
      </p:sp>
      <p:pic>
        <p:nvPicPr>
          <p:cNvPr id="8" name="Content Placeholder 7"/>
          <p:cNvPicPr>
            <a:picLocks noGrp="1" noChangeAspect="1"/>
          </p:cNvPicPr>
          <p:nvPr>
            <p:ph idx="1"/>
          </p:nvPr>
        </p:nvPicPr>
        <p:blipFill>
          <a:blip r:embed="rId2"/>
          <a:stretch>
            <a:fillRect/>
          </a:stretch>
        </p:blipFill>
        <p:spPr>
          <a:xfrm>
            <a:off x="1949970" y="2814570"/>
            <a:ext cx="7163800" cy="3115110"/>
          </a:xfrm>
          <a:prstGeom prst="rect">
            <a:avLst/>
          </a:prstGeom>
        </p:spPr>
      </p:pic>
    </p:spTree>
    <p:extLst>
      <p:ext uri="{BB962C8B-B14F-4D97-AF65-F5344CB8AC3E}">
        <p14:creationId xmlns:p14="http://schemas.microsoft.com/office/powerpoint/2010/main" val="3338076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Error, Bugs/Defect and Failure</a:t>
            </a:r>
          </a:p>
        </p:txBody>
      </p:sp>
      <p:sp>
        <p:nvSpPr>
          <p:cNvPr id="3" name="Content Placeholder 2"/>
          <p:cNvSpPr>
            <a:spLocks noGrp="1"/>
          </p:cNvSpPr>
          <p:nvPr>
            <p:ph idx="1"/>
          </p:nvPr>
        </p:nvSpPr>
        <p:spPr/>
        <p:txBody>
          <a:bodyPr/>
          <a:lstStyle/>
          <a:p>
            <a:r>
              <a:rPr lang="en-US" b="1"/>
              <a:t>Example Scenario:</a:t>
            </a:r>
          </a:p>
          <a:p>
            <a:r>
              <a:rPr lang="en-US"/>
              <a:t>A </a:t>
            </a:r>
            <a:r>
              <a:rPr lang="en-US" b="1"/>
              <a:t>developer</a:t>
            </a:r>
            <a:r>
              <a:rPr lang="en-US"/>
              <a:t> makes an </a:t>
            </a:r>
            <a:r>
              <a:rPr lang="en-US" b="1"/>
              <a:t>error</a:t>
            </a:r>
            <a:r>
              <a:rPr lang="en-US"/>
              <a:t> in writing a calculation formula in the code.</a:t>
            </a:r>
          </a:p>
          <a:p>
            <a:r>
              <a:rPr lang="en-US"/>
              <a:t>This error introduces a </a:t>
            </a:r>
            <a:r>
              <a:rPr lang="en-US" b="1"/>
              <a:t>defect (bug)</a:t>
            </a:r>
            <a:r>
              <a:rPr lang="en-US"/>
              <a:t> in the system, which a tester identifies.</a:t>
            </a:r>
          </a:p>
          <a:p>
            <a:r>
              <a:rPr lang="en-US"/>
              <a:t>If the defect is not fixed and the software is deployed, a customer </a:t>
            </a:r>
            <a:r>
              <a:rPr lang="en-US" b="1"/>
              <a:t>experiences a failure</a:t>
            </a:r>
            <a:r>
              <a:rPr lang="en-US"/>
              <a:t> when they get incorrect results.</a:t>
            </a:r>
          </a:p>
          <a:p>
            <a:endParaRPr lang="en-US"/>
          </a:p>
        </p:txBody>
      </p:sp>
    </p:spTree>
    <p:extLst>
      <p:ext uri="{BB962C8B-B14F-4D97-AF65-F5344CB8AC3E}">
        <p14:creationId xmlns:p14="http://schemas.microsoft.com/office/powerpoint/2010/main" val="1933839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Testing Principles</a:t>
            </a:r>
            <a:br>
              <a:rPr lang="en-US"/>
            </a:br>
            <a:endParaRPr lang="en-US"/>
          </a:p>
        </p:txBody>
      </p:sp>
      <p:sp>
        <p:nvSpPr>
          <p:cNvPr id="3" name="Content Placeholder 2"/>
          <p:cNvSpPr>
            <a:spLocks noGrp="1"/>
          </p:cNvSpPr>
          <p:nvPr>
            <p:ph idx="1"/>
          </p:nvPr>
        </p:nvSpPr>
        <p:spPr/>
        <p:txBody>
          <a:bodyPr>
            <a:normAutofit fontScale="85000" lnSpcReduction="20000"/>
          </a:bodyPr>
          <a:lstStyle/>
          <a:p>
            <a:pPr algn="just"/>
            <a:r>
              <a:rPr lang="en-US" b="1"/>
              <a:t>Testing shows the presence of defects:</a:t>
            </a:r>
            <a:r>
              <a:rPr lang="en-US"/>
              <a:t> Testing reveals existing issues but cannot guarantee a defect-free system.</a:t>
            </a:r>
          </a:p>
          <a:p>
            <a:pPr algn="just"/>
            <a:r>
              <a:rPr lang="en-US" b="1"/>
              <a:t>Exhaustive testing is impossible:</a:t>
            </a:r>
            <a:r>
              <a:rPr lang="en-US"/>
              <a:t> Testing all possible inputs and scenarios is impractical; test case prioritization is essential.</a:t>
            </a:r>
          </a:p>
          <a:p>
            <a:pPr algn="just"/>
            <a:r>
              <a:rPr lang="en-US" b="1"/>
              <a:t>Early testing is beneficial:</a:t>
            </a:r>
            <a:r>
              <a:rPr lang="en-US"/>
              <a:t> Detecting defects early reduces the cost and effort required for fixes.</a:t>
            </a:r>
          </a:p>
          <a:p>
            <a:pPr algn="just"/>
            <a:r>
              <a:rPr lang="en-US" b="1"/>
              <a:t>Defect clustering is common:</a:t>
            </a:r>
            <a:r>
              <a:rPr lang="en-US"/>
              <a:t> A small number of modules usually contain most of the defects.</a:t>
            </a:r>
          </a:p>
          <a:p>
            <a:pPr algn="just"/>
            <a:r>
              <a:rPr lang="en-US" b="1"/>
              <a:t>The pesticide paradox:</a:t>
            </a:r>
            <a:r>
              <a:rPr lang="en-US"/>
              <a:t> Repeated execution of the same test cases will not uncover new defects; test cases should be revised regularly.</a:t>
            </a:r>
          </a:p>
          <a:p>
            <a:pPr algn="just"/>
            <a:r>
              <a:rPr lang="en-US" b="1"/>
              <a:t>Testing is context-dependent:</a:t>
            </a:r>
            <a:r>
              <a:rPr lang="en-US"/>
              <a:t> Different software applications (e.g., mobile apps, enterprise software) require different testing approaches.</a:t>
            </a:r>
          </a:p>
          <a:p>
            <a:pPr algn="just"/>
            <a:r>
              <a:rPr lang="en-US" b="1"/>
              <a:t>Absence of errors does not mean the software is useful:</a:t>
            </a:r>
            <a:r>
              <a:rPr lang="en-US"/>
              <a:t> The software must also meet user needs and business requirements.</a:t>
            </a:r>
          </a:p>
          <a:p>
            <a:endParaRPr lang="en-US"/>
          </a:p>
        </p:txBody>
      </p:sp>
    </p:spTree>
    <p:extLst>
      <p:ext uri="{BB962C8B-B14F-4D97-AF65-F5344CB8AC3E}">
        <p14:creationId xmlns:p14="http://schemas.microsoft.com/office/powerpoint/2010/main" val="2248746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94693"/>
            <a:ext cx="4351025" cy="1662796"/>
          </a:xfrm>
        </p:spPr>
        <p:txBody>
          <a:bodyPr/>
          <a:lstStyle/>
          <a:p>
            <a:r>
              <a:rPr lang="en-US"/>
              <a:t>Software Testing Life Cycle </a:t>
            </a:r>
          </a:p>
        </p:txBody>
      </p:sp>
      <p:sp>
        <p:nvSpPr>
          <p:cNvPr id="5" name="Text Placeholder 4"/>
          <p:cNvSpPr>
            <a:spLocks noGrp="1"/>
          </p:cNvSpPr>
          <p:nvPr>
            <p:ph type="body" idx="1"/>
          </p:nvPr>
        </p:nvSpPr>
        <p:spPr/>
        <p:txBody>
          <a:bodyPr/>
          <a:lstStyle/>
          <a:p>
            <a:endParaRPr lang="en-US"/>
          </a:p>
        </p:txBody>
      </p:sp>
      <p:pic>
        <p:nvPicPr>
          <p:cNvPr id="4" name="Content Placeholder 3"/>
          <p:cNvPicPr>
            <a:picLocks noGrp="1" noChangeAspect="1"/>
          </p:cNvPicPr>
          <p:nvPr>
            <p:ph idx="4294967295"/>
          </p:nvPr>
        </p:nvPicPr>
        <p:blipFill>
          <a:blip r:embed="rId2"/>
          <a:stretch>
            <a:fillRect/>
          </a:stretch>
        </p:blipFill>
        <p:spPr>
          <a:xfrm>
            <a:off x="6358374" y="2322252"/>
            <a:ext cx="5417894" cy="3015078"/>
          </a:xfrm>
          <a:prstGeom prst="rect">
            <a:avLst/>
          </a:prstGeom>
          <a:ln w="3175">
            <a:solidFill>
              <a:schemeClr val="tx1"/>
            </a:solidFill>
          </a:ln>
        </p:spPr>
      </p:pic>
      <p:sp>
        <p:nvSpPr>
          <p:cNvPr id="6" name="Rectangle 5"/>
          <p:cNvSpPr/>
          <p:nvPr/>
        </p:nvSpPr>
        <p:spPr>
          <a:xfrm>
            <a:off x="826478" y="3157489"/>
            <a:ext cx="5257800" cy="2308324"/>
          </a:xfrm>
          <a:prstGeom prst="rect">
            <a:avLst/>
          </a:prstGeom>
        </p:spPr>
        <p:txBody>
          <a:bodyPr wrap="square">
            <a:spAutoFit/>
          </a:bodyPr>
          <a:lstStyle/>
          <a:p>
            <a:pPr fontAlgn="base"/>
            <a:r>
              <a:rPr lang="en-US">
                <a:solidFill>
                  <a:schemeClr val="bg1"/>
                </a:solidFill>
              </a:rPr>
              <a:t>STLC is a fundamental part of the </a:t>
            </a:r>
            <a:r>
              <a:rPr lang="en-US" u="sng">
                <a:solidFill>
                  <a:schemeClr val="bg1"/>
                </a:solidFill>
                <a:hlinkClick r:id="rId3"/>
              </a:rPr>
              <a:t>Software Development Life Cycle (SDLC)</a:t>
            </a:r>
            <a:r>
              <a:rPr lang="en-US">
                <a:solidFill>
                  <a:schemeClr val="bg1"/>
                </a:solidFill>
              </a:rPr>
              <a:t> but STLC consists of only the testing phases.</a:t>
            </a:r>
          </a:p>
          <a:p>
            <a:pPr fontAlgn="base"/>
            <a:r>
              <a:rPr lang="en-US">
                <a:solidFill>
                  <a:schemeClr val="bg1"/>
                </a:solidFill>
              </a:rPr>
              <a:t>STLC starts as soon as requirements are defined or software requirement document is shared by stakeholders.</a:t>
            </a:r>
          </a:p>
          <a:p>
            <a:pPr fontAlgn="base"/>
            <a:r>
              <a:rPr lang="en-US">
                <a:solidFill>
                  <a:schemeClr val="bg1"/>
                </a:solidFill>
              </a:rPr>
              <a:t>STLC yields a step-by-step process to ensure quality software.</a:t>
            </a:r>
          </a:p>
        </p:txBody>
      </p:sp>
    </p:spTree>
    <p:extLst>
      <p:ext uri="{BB962C8B-B14F-4D97-AF65-F5344CB8AC3E}">
        <p14:creationId xmlns:p14="http://schemas.microsoft.com/office/powerpoint/2010/main" val="35002032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AF793A342126149B260D495C618FD77" ma:contentTypeVersion="4" ma:contentTypeDescription="Create a new document." ma:contentTypeScope="" ma:versionID="2a0ff455a0573a46ccbc36ce1935606a">
  <xsd:schema xmlns:xsd="http://www.w3.org/2001/XMLSchema" xmlns:xs="http://www.w3.org/2001/XMLSchema" xmlns:p="http://schemas.microsoft.com/office/2006/metadata/properties" xmlns:ns2="a80c2857-6916-43b1-b1ce-ceaab3238193" targetNamespace="http://schemas.microsoft.com/office/2006/metadata/properties" ma:root="true" ma:fieldsID="487e8a42b1bfc1ef09695a2e4314c558" ns2:_="">
    <xsd:import namespace="a80c2857-6916-43b1-b1ce-ceaab323819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0c2857-6916-43b1-b1ce-ceaab32381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FCE4460-659D-4355-913F-FA17FE2380C6}">
  <ds:schemaRefs>
    <ds:schemaRef ds:uri="http://schemas.microsoft.com/sharepoint/v3/contenttype/forms"/>
  </ds:schemaRefs>
</ds:datastoreItem>
</file>

<file path=customXml/itemProps2.xml><?xml version="1.0" encoding="utf-8"?>
<ds:datastoreItem xmlns:ds="http://schemas.openxmlformats.org/officeDocument/2006/customXml" ds:itemID="{44B16409-073D-4DD3-A541-CAFCE9A04B24}">
  <ds:schemaRefs>
    <ds:schemaRef ds:uri="a80c2857-6916-43b1-b1ce-ceaab323819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ACA47BD-8403-4BBF-82B8-02FE9DDB101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Ion Boardroom</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Ion Boardroom</vt:lpstr>
      <vt:lpstr>Software Testing</vt:lpstr>
      <vt:lpstr>Software Testing? </vt:lpstr>
      <vt:lpstr>Verification and Validation</vt:lpstr>
      <vt:lpstr>Importance of Software Testing </vt:lpstr>
      <vt:lpstr>Need for Software Testing </vt:lpstr>
      <vt:lpstr>Error, Bugs/Defect and Failure</vt:lpstr>
      <vt:lpstr>Error, Bugs/Defect and Failure</vt:lpstr>
      <vt:lpstr>Testing Principles </vt:lpstr>
      <vt:lpstr>Software Testing Life Cycle </vt:lpstr>
      <vt:lpstr>Software Testing Life Cycle Phases</vt:lpstr>
      <vt:lpstr>Software Testing Life Cycle Phases</vt:lpstr>
      <vt:lpstr>Software Development Models and Testing Approach </vt:lpstr>
      <vt:lpstr>Software Development Models and Testing Approach </vt:lpstr>
      <vt:lpstr> Software Development Models and Testing Approach</vt:lpstr>
      <vt:lpstr>Test Levels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Bushra Aziz</dc:creator>
  <cp:revision>8</cp:revision>
  <dcterms:created xsi:type="dcterms:W3CDTF">2025-03-03T07:37:37Z</dcterms:created>
  <dcterms:modified xsi:type="dcterms:W3CDTF">2025-04-20T12:51:54Z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0x0101009AF793A342126149B260D495C618FD77</vt:lpwstr>
  </property>
</Properties>
</file>