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0" r:id="rId7"/>
    <p:sldId id="261" r:id="rId8"/>
    <p:sldId id="262" r:id="rId9"/>
    <p:sldId id="266" r:id="rId10"/>
    <p:sldId id="265" r:id="rId11"/>
    <p:sldId id="270" r:id="rId12"/>
    <p:sldId id="272" r:id="rId13"/>
    <p:sldId id="271" r:id="rId14"/>
    <p:sldId id="264" r:id="rId15"/>
    <p:sldId id="263"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ECE5A-677A-D635-1B8F-FBEACAC99C6F}" v="1" dt="2025-04-20T19:16:07.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82" autoAdjust="0"/>
    <p:restoredTop sz="94660"/>
  </p:normalViewPr>
  <p:slideViewPr>
    <p:cSldViewPr snapToGrid="0">
      <p:cViewPr varScale="1">
        <p:scale>
          <a:sx n="90" d="100"/>
          <a:sy n="90" d="100"/>
        </p:scale>
        <p:origin x="10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3fa-047-st Anoosha Razzaque" userId="S::23fa-047-st@uitu.edu.pk::841d48af-bc8e-4cf6-886c-af7da47b6942" providerId="AD" clId="Web-{7E1ECE5A-677A-D635-1B8F-FBEACAC99C6F}"/>
    <pc:docChg chg="sldOrd">
      <pc:chgData name="23fa-047-st Anoosha Razzaque" userId="S::23fa-047-st@uitu.edu.pk::841d48af-bc8e-4cf6-886c-af7da47b6942" providerId="AD" clId="Web-{7E1ECE5A-677A-D635-1B8F-FBEACAC99C6F}" dt="2025-04-20T19:16:07.982" v="0"/>
      <pc:docMkLst>
        <pc:docMk/>
      </pc:docMkLst>
      <pc:sldChg chg="ord">
        <pc:chgData name="23fa-047-st Anoosha Razzaque" userId="S::23fa-047-st@uitu.edu.pk::841d48af-bc8e-4cf6-886c-af7da47b6942" providerId="AD" clId="Web-{7E1ECE5A-677A-D635-1B8F-FBEACAC99C6F}" dt="2025-04-20T19:16:07.982" v="0"/>
        <pc:sldMkLst>
          <pc:docMk/>
          <pc:sldMk cId="1378471363" sldId="26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Static Testing Techniques</a:t>
            </a:r>
          </a:p>
        </p:txBody>
      </p:sp>
      <p:sp>
        <p:nvSpPr>
          <p:cNvPr id="3" name="Subtitle 2"/>
          <p:cNvSpPr>
            <a:spLocks noGrp="1"/>
          </p:cNvSpPr>
          <p:nvPr>
            <p:ph type="subTitle" idx="1"/>
          </p:nvPr>
        </p:nvSpPr>
        <p:spPr/>
        <p:txBody>
          <a:bodyPr/>
          <a:lstStyle/>
          <a:p>
            <a:r>
              <a:rPr lang="en-US" dirty="0"/>
              <a:t>Week#05</a:t>
            </a:r>
          </a:p>
        </p:txBody>
      </p:sp>
    </p:spTree>
    <p:extLst>
      <p:ext uri="{BB962C8B-B14F-4D97-AF65-F5344CB8AC3E}">
        <p14:creationId xmlns:p14="http://schemas.microsoft.com/office/powerpoint/2010/main" val="147052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Static Analysis</a:t>
            </a:r>
          </a:p>
        </p:txBody>
      </p:sp>
      <p:sp>
        <p:nvSpPr>
          <p:cNvPr id="3" name="Content Placeholder 2"/>
          <p:cNvSpPr>
            <a:spLocks noGrp="1"/>
          </p:cNvSpPr>
          <p:nvPr>
            <p:ph idx="1"/>
          </p:nvPr>
        </p:nvSpPr>
        <p:spPr/>
        <p:txBody>
          <a:bodyPr/>
          <a:lstStyle/>
          <a:p>
            <a:r>
              <a:rPr lang="en-US" dirty="0"/>
              <a:t>Data Flow Analysis: This technique examines how data moves through the software, tracking the flow of variables and identifying potential issues like uninitialized variables, unused variables, or incorrect data conversions.</a:t>
            </a:r>
          </a:p>
          <a:p>
            <a:r>
              <a:rPr lang="en-US" dirty="0"/>
              <a:t>Control Flow Analysis: This technique analyzes the structure of the program's control flow, mapping out all possible execution paths. It can help identify issues like unreachable code, infinite loops, or potential deadlocks.</a:t>
            </a:r>
          </a:p>
          <a:p>
            <a:r>
              <a:rPr lang="en-US" dirty="0"/>
              <a:t>Cyclomatic Complexity: This is a metric that measures the complexity of a program by quantifying the number of linearly independent paths through the code. It can help identify overly complex modules that may be harder to understand, test, and maintain.</a:t>
            </a:r>
          </a:p>
        </p:txBody>
      </p:sp>
    </p:spTree>
    <p:extLst>
      <p:ext uri="{BB962C8B-B14F-4D97-AF65-F5344CB8AC3E}">
        <p14:creationId xmlns:p14="http://schemas.microsoft.com/office/powerpoint/2010/main" val="45803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Roles and Responsibilities</a:t>
            </a:r>
            <a:br>
              <a:rPr lang="en-US" dirty="0"/>
            </a:br>
            <a:endParaRPr lang="en-US" dirty="0"/>
          </a:p>
        </p:txBody>
      </p:sp>
      <p:sp>
        <p:nvSpPr>
          <p:cNvPr id="3" name="Content Placeholder 2"/>
          <p:cNvSpPr>
            <a:spLocks noGrp="1"/>
          </p:cNvSpPr>
          <p:nvPr>
            <p:ph idx="1"/>
          </p:nvPr>
        </p:nvSpPr>
        <p:spPr/>
        <p:txBody>
          <a:bodyPr>
            <a:normAutofit/>
          </a:bodyPr>
          <a:lstStyle/>
          <a:p>
            <a:r>
              <a:rPr lang="en-US" b="1" dirty="0"/>
              <a:t>Author</a:t>
            </a:r>
            <a:endParaRPr lang="en-US" dirty="0"/>
          </a:p>
          <a:p>
            <a:r>
              <a:rPr lang="en-US" dirty="0"/>
              <a:t>Creates the work product under review.</a:t>
            </a:r>
          </a:p>
          <a:p>
            <a:r>
              <a:rPr lang="en-US" dirty="0"/>
              <a:t>Presents the work product and answers questions during the review.</a:t>
            </a:r>
          </a:p>
          <a:p>
            <a:r>
              <a:rPr lang="en-US" dirty="0"/>
              <a:t>Incorporates feedback and revises the work product after the review.</a:t>
            </a:r>
          </a:p>
          <a:p>
            <a:r>
              <a:rPr lang="en-US" b="1" dirty="0"/>
              <a:t>Moderator</a:t>
            </a:r>
            <a:endParaRPr lang="en-US" dirty="0"/>
          </a:p>
          <a:p>
            <a:r>
              <a:rPr lang="en-US" dirty="0"/>
              <a:t>Plans and facilitates the review meeting.</a:t>
            </a:r>
          </a:p>
          <a:p>
            <a:r>
              <a:rPr lang="en-US" dirty="0"/>
              <a:t>Ensures the review process is followed.</a:t>
            </a:r>
          </a:p>
          <a:p>
            <a:r>
              <a:rPr lang="en-US" dirty="0"/>
              <a:t>Manages the meeting, keeps it on track, and resolves conflicts.</a:t>
            </a:r>
          </a:p>
          <a:p>
            <a:endParaRPr lang="en-US" dirty="0"/>
          </a:p>
        </p:txBody>
      </p:sp>
    </p:spTree>
    <p:extLst>
      <p:ext uri="{BB962C8B-B14F-4D97-AF65-F5344CB8AC3E}">
        <p14:creationId xmlns:p14="http://schemas.microsoft.com/office/powerpoint/2010/main" val="319293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Roles and Responsibilities</a:t>
            </a:r>
            <a:br>
              <a:rPr lang="en-US" dirty="0"/>
            </a:br>
            <a:endParaRPr lang="en-US" dirty="0"/>
          </a:p>
        </p:txBody>
      </p:sp>
      <p:sp>
        <p:nvSpPr>
          <p:cNvPr id="3" name="Content Placeholder 2"/>
          <p:cNvSpPr>
            <a:spLocks noGrp="1"/>
          </p:cNvSpPr>
          <p:nvPr>
            <p:ph idx="1"/>
          </p:nvPr>
        </p:nvSpPr>
        <p:spPr/>
        <p:txBody>
          <a:bodyPr/>
          <a:lstStyle/>
          <a:p>
            <a:r>
              <a:rPr lang="en-US" dirty="0"/>
              <a:t>Author</a:t>
            </a:r>
          </a:p>
          <a:p>
            <a:r>
              <a:rPr lang="en-US" dirty="0"/>
              <a:t>Moderator</a:t>
            </a:r>
          </a:p>
          <a:p>
            <a:r>
              <a:rPr lang="en-US" dirty="0"/>
              <a:t>Reviewers</a:t>
            </a:r>
          </a:p>
          <a:p>
            <a:r>
              <a:rPr lang="en-US" dirty="0"/>
              <a:t>Scribe</a:t>
            </a:r>
          </a:p>
          <a:p>
            <a:r>
              <a:rPr lang="en-US" dirty="0"/>
              <a:t>Manager</a:t>
            </a:r>
          </a:p>
          <a:p>
            <a:endParaRPr lang="en-US" dirty="0"/>
          </a:p>
        </p:txBody>
      </p:sp>
    </p:spTree>
    <p:extLst>
      <p:ext uri="{BB962C8B-B14F-4D97-AF65-F5344CB8AC3E}">
        <p14:creationId xmlns:p14="http://schemas.microsoft.com/office/powerpoint/2010/main" val="137847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Roles and Responsibilities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Reviewers</a:t>
            </a:r>
            <a:endParaRPr lang="en-US" dirty="0"/>
          </a:p>
          <a:p>
            <a:r>
              <a:rPr lang="en-US" dirty="0"/>
              <a:t>Examine the work product to identify defects, inconsistencies, and other issues.</a:t>
            </a:r>
          </a:p>
          <a:p>
            <a:r>
              <a:rPr lang="en-US" dirty="0"/>
              <a:t>Provide feedback to the author.</a:t>
            </a:r>
          </a:p>
          <a:p>
            <a:r>
              <a:rPr lang="en-US" dirty="0"/>
              <a:t>May be assigned specific roles to focus on different aspects of the work product.</a:t>
            </a:r>
          </a:p>
          <a:p>
            <a:r>
              <a:rPr lang="en-US" b="1" dirty="0"/>
              <a:t>Scribe</a:t>
            </a:r>
            <a:endParaRPr lang="en-US" dirty="0"/>
          </a:p>
          <a:p>
            <a:r>
              <a:rPr lang="en-US" dirty="0"/>
              <a:t>Records defects, issues, and suggestions during the review meeting.</a:t>
            </a:r>
          </a:p>
          <a:p>
            <a:r>
              <a:rPr lang="en-US" dirty="0"/>
              <a:t>Produces a review report.</a:t>
            </a:r>
          </a:p>
          <a:p>
            <a:r>
              <a:rPr lang="en-US" b="1" dirty="0"/>
              <a:t>Manager</a:t>
            </a:r>
            <a:endParaRPr lang="en-US" dirty="0"/>
          </a:p>
          <a:p>
            <a:r>
              <a:rPr lang="en-US" dirty="0"/>
              <a:t>Decides when reviews are required and allocates resources.</a:t>
            </a:r>
          </a:p>
          <a:p>
            <a:r>
              <a:rPr lang="en-US" dirty="0"/>
              <a:t>Monitors the review process and ensures it is effective.</a:t>
            </a:r>
          </a:p>
          <a:p>
            <a:endParaRPr lang="en-US" dirty="0"/>
          </a:p>
        </p:txBody>
      </p:sp>
    </p:spTree>
    <p:extLst>
      <p:ext uri="{BB962C8B-B14F-4D97-AF65-F5344CB8AC3E}">
        <p14:creationId xmlns:p14="http://schemas.microsoft.com/office/powerpoint/2010/main" val="1975798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phases of a formal review are:</a:t>
            </a:r>
            <a:br>
              <a:rPr lang="en-US" dirty="0"/>
            </a:br>
            <a:endParaRPr lang="en-US" dirty="0"/>
          </a:p>
        </p:txBody>
      </p:sp>
      <p:sp>
        <p:nvSpPr>
          <p:cNvPr id="3" name="Content Placeholder 2"/>
          <p:cNvSpPr>
            <a:spLocks noGrp="1"/>
          </p:cNvSpPr>
          <p:nvPr>
            <p:ph idx="1"/>
          </p:nvPr>
        </p:nvSpPr>
        <p:spPr/>
        <p:txBody>
          <a:bodyPr/>
          <a:lstStyle/>
          <a:p>
            <a:r>
              <a:rPr lang="en-US" dirty="0"/>
              <a:t>Planning</a:t>
            </a:r>
          </a:p>
          <a:p>
            <a:r>
              <a:rPr lang="en-US" dirty="0"/>
              <a:t>Kick-off</a:t>
            </a:r>
          </a:p>
          <a:p>
            <a:r>
              <a:rPr lang="en-US" dirty="0"/>
              <a:t>Preparation</a:t>
            </a:r>
          </a:p>
          <a:p>
            <a:r>
              <a:rPr lang="en-US" dirty="0"/>
              <a:t>Review meeting</a:t>
            </a:r>
          </a:p>
          <a:p>
            <a:r>
              <a:rPr lang="en-US" dirty="0"/>
              <a:t>Rework</a:t>
            </a:r>
          </a:p>
          <a:p>
            <a:r>
              <a:rPr lang="en-US" dirty="0"/>
              <a:t>Follow-up</a:t>
            </a:r>
          </a:p>
        </p:txBody>
      </p:sp>
    </p:spTree>
    <p:extLst>
      <p:ext uri="{BB962C8B-B14F-4D97-AF65-F5344CB8AC3E}">
        <p14:creationId xmlns:p14="http://schemas.microsoft.com/office/powerpoint/2010/main" val="240542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a:t>
            </a:r>
          </a:p>
        </p:txBody>
      </p:sp>
      <p:sp>
        <p:nvSpPr>
          <p:cNvPr id="3" name="Content Placeholder 2"/>
          <p:cNvSpPr>
            <a:spLocks noGrp="1"/>
          </p:cNvSpPr>
          <p:nvPr>
            <p:ph idx="1"/>
          </p:nvPr>
        </p:nvSpPr>
        <p:spPr/>
        <p:txBody>
          <a:bodyPr>
            <a:normAutofit fontScale="77500" lnSpcReduction="20000"/>
          </a:bodyPr>
          <a:lstStyle/>
          <a:p>
            <a:r>
              <a:rPr lang="en-US" dirty="0"/>
              <a:t>Planning: The review process starts when the author of a document submits a 'request for review' to the moderator.  The moderator then schedules the review, and ensures that the necessary time is allocated for the review and any rework that may be required.  For formal reviews, the moderator also performs an entry check to confirm that the document is ready for review and defines the exit criteria.  </a:t>
            </a:r>
          </a:p>
          <a:p>
            <a:r>
              <a:rPr lang="en-US" dirty="0"/>
              <a:t>Kick-off: This is an optional meeting to bring everyone involved in the review to a common understanding of the document under review and to agree on the time allocated for checking.  The results of the entry check and the exit criteria are also discussed in this meeting.   </a:t>
            </a:r>
          </a:p>
          <a:p>
            <a:r>
              <a:rPr lang="en-US" dirty="0"/>
              <a:t>Preparation: In this phase, each participant individually examines the document and related materials, identifying defects, questions, and comments.   </a:t>
            </a:r>
          </a:p>
          <a:p>
            <a:r>
              <a:rPr lang="en-US" dirty="0"/>
              <a:t>Review Meeting: During this meeting, reviewers discuss the defects they've found.   </a:t>
            </a:r>
          </a:p>
          <a:p>
            <a:r>
              <a:rPr lang="en-US" dirty="0"/>
              <a:t> Rework: The author revises the document based on the defects and issues raised during the review meeting.   </a:t>
            </a:r>
          </a:p>
          <a:p>
            <a:r>
              <a:rPr lang="en-US" dirty="0"/>
              <a:t> Follow-up: This final step involves ensuring that all agreed-upon actions have been completed. </a:t>
            </a:r>
          </a:p>
        </p:txBody>
      </p:sp>
    </p:spTree>
    <p:extLst>
      <p:ext uri="{BB962C8B-B14F-4D97-AF65-F5344CB8AC3E}">
        <p14:creationId xmlns:p14="http://schemas.microsoft.com/office/powerpoint/2010/main" val="3245556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Testing</a:t>
            </a:r>
          </a:p>
        </p:txBody>
      </p:sp>
      <p:sp>
        <p:nvSpPr>
          <p:cNvPr id="3" name="Content Placeholder 2"/>
          <p:cNvSpPr>
            <a:spLocks noGrp="1"/>
          </p:cNvSpPr>
          <p:nvPr>
            <p:ph idx="1"/>
          </p:nvPr>
        </p:nvSpPr>
        <p:spPr/>
        <p:txBody>
          <a:bodyPr/>
          <a:lstStyle/>
          <a:p>
            <a:r>
              <a:rPr lang="en-US" dirty="0"/>
              <a:t>Static testing involves examining software work products without executing the code. This can be done manually or with automated tools.</a:t>
            </a:r>
          </a:p>
          <a:p>
            <a:endParaRPr lang="en-US" dirty="0"/>
          </a:p>
        </p:txBody>
      </p:sp>
      <p:pic>
        <p:nvPicPr>
          <p:cNvPr id="4" name="Content Placeholder 3"/>
          <p:cNvPicPr>
            <a:picLocks noChangeAspect="1"/>
          </p:cNvPicPr>
          <p:nvPr/>
        </p:nvPicPr>
        <p:blipFill>
          <a:blip r:embed="rId2"/>
          <a:stretch>
            <a:fillRect/>
          </a:stretch>
        </p:blipFill>
        <p:spPr>
          <a:xfrm>
            <a:off x="3987209" y="3278432"/>
            <a:ext cx="3551275" cy="3051390"/>
          </a:xfrm>
          <a:prstGeom prst="rect">
            <a:avLst/>
          </a:prstGeom>
        </p:spPr>
      </p:pic>
    </p:spTree>
    <p:extLst>
      <p:ext uri="{BB962C8B-B14F-4D97-AF65-F5344CB8AC3E}">
        <p14:creationId xmlns:p14="http://schemas.microsoft.com/office/powerpoint/2010/main" val="209883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Purpose of Reviews</a:t>
            </a:r>
            <a:br>
              <a:rPr lang="en-US" dirty="0"/>
            </a:br>
            <a:endParaRPr lang="en-US" dirty="0"/>
          </a:p>
        </p:txBody>
      </p:sp>
      <p:sp>
        <p:nvSpPr>
          <p:cNvPr id="3" name="Content Placeholder 2"/>
          <p:cNvSpPr>
            <a:spLocks noGrp="1"/>
          </p:cNvSpPr>
          <p:nvPr>
            <p:ph idx="1"/>
          </p:nvPr>
        </p:nvSpPr>
        <p:spPr/>
        <p:txBody>
          <a:bodyPr>
            <a:normAutofit/>
          </a:bodyPr>
          <a:lstStyle/>
          <a:p>
            <a:r>
              <a:rPr lang="en-US" dirty="0"/>
              <a:t>Reviews find defects early, preventing them from propagating into later development stages, where they are more costly to fix.</a:t>
            </a:r>
          </a:p>
          <a:p>
            <a:r>
              <a:rPr lang="en-US" dirty="0"/>
              <a:t>Reviews improve software quality by identifying defects and inconsistencies that might not be caught by testing alone.</a:t>
            </a:r>
          </a:p>
          <a:p>
            <a:r>
              <a:rPr lang="en-US" dirty="0"/>
              <a:t>Reviews can find any type of defect, including requirements, design, and code defects, as well as defects in test documentation.</a:t>
            </a:r>
          </a:p>
          <a:p>
            <a:r>
              <a:rPr lang="en-US" dirty="0"/>
              <a:t>Reviews can check non-code work products like specifications, designs, test plans, and user manuals.</a:t>
            </a:r>
          </a:p>
          <a:p>
            <a:r>
              <a:rPr lang="en-US" dirty="0"/>
              <a:t>Reviews help authors improve products and their skills by providing feedback and identifying areas for improvement.</a:t>
            </a:r>
          </a:p>
          <a:p>
            <a:endParaRPr lang="en-US" dirty="0"/>
          </a:p>
        </p:txBody>
      </p:sp>
    </p:spTree>
    <p:extLst>
      <p:ext uri="{BB962C8B-B14F-4D97-AF65-F5344CB8AC3E}">
        <p14:creationId xmlns:p14="http://schemas.microsoft.com/office/powerpoint/2010/main" val="365497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Reviews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Early defect detection and correction reduces the cost and effort required to fix defects.</a:t>
            </a:r>
          </a:p>
          <a:p>
            <a:r>
              <a:rPr lang="en-US" dirty="0"/>
              <a:t>Improved development productivity results from fewer defects being passed on to later stages.</a:t>
            </a:r>
          </a:p>
          <a:p>
            <a:r>
              <a:rPr lang="en-US" dirty="0"/>
              <a:t>Reduced development costs due to less rework.</a:t>
            </a:r>
          </a:p>
          <a:p>
            <a:r>
              <a:rPr lang="en-US" dirty="0"/>
              <a:t>Reduced testing costs as reviews find defects before test execution.</a:t>
            </a:r>
          </a:p>
          <a:p>
            <a:r>
              <a:rPr lang="en-US" dirty="0"/>
              <a:t>Shorter testing timescales because there are fewer defects to find and fix during testing.</a:t>
            </a:r>
          </a:p>
          <a:p>
            <a:r>
              <a:rPr lang="en-US" dirty="0"/>
              <a:t>Improved communication between team members through the review process.</a:t>
            </a:r>
          </a:p>
          <a:p>
            <a:r>
              <a:rPr lang="en-US" dirty="0"/>
              <a:t>Reduced defects in later test levels, leading to higher-quality software.</a:t>
            </a:r>
          </a:p>
          <a:p>
            <a:r>
              <a:rPr lang="en-US" dirty="0"/>
              <a:t>Learning about defect prevention helps developers avoid making the same mistakes in the future.</a:t>
            </a:r>
          </a:p>
          <a:p>
            <a:endParaRPr lang="en-US" dirty="0"/>
          </a:p>
        </p:txBody>
      </p:sp>
    </p:spTree>
    <p:extLst>
      <p:ext uri="{BB962C8B-B14F-4D97-AF65-F5344CB8AC3E}">
        <p14:creationId xmlns:p14="http://schemas.microsoft.com/office/powerpoint/2010/main" val="159308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Reviews</a:t>
            </a:r>
            <a:br>
              <a:rPr lang="en-US" dirty="0"/>
            </a:br>
            <a:endParaRPr lang="en-US" dirty="0"/>
          </a:p>
        </p:txBody>
      </p:sp>
      <p:sp>
        <p:nvSpPr>
          <p:cNvPr id="3" name="Content Placeholder 2"/>
          <p:cNvSpPr>
            <a:spLocks noGrp="1"/>
          </p:cNvSpPr>
          <p:nvPr>
            <p:ph idx="1"/>
          </p:nvPr>
        </p:nvSpPr>
        <p:spPr/>
        <p:txBody>
          <a:bodyPr/>
          <a:lstStyle/>
          <a:p>
            <a:r>
              <a:rPr lang="en-US" dirty="0"/>
              <a:t>Informal Review</a:t>
            </a:r>
          </a:p>
          <a:p>
            <a:r>
              <a:rPr lang="en-US" dirty="0"/>
              <a:t>Walkthrough</a:t>
            </a:r>
          </a:p>
          <a:p>
            <a:r>
              <a:rPr lang="en-US" dirty="0"/>
              <a:t>Technical Review</a:t>
            </a:r>
          </a:p>
          <a:p>
            <a:r>
              <a:rPr lang="en-US" dirty="0"/>
              <a:t>Inspection</a:t>
            </a:r>
          </a:p>
          <a:p>
            <a:endParaRPr lang="en-US" dirty="0"/>
          </a:p>
        </p:txBody>
      </p:sp>
    </p:spTree>
    <p:extLst>
      <p:ext uri="{BB962C8B-B14F-4D97-AF65-F5344CB8AC3E}">
        <p14:creationId xmlns:p14="http://schemas.microsoft.com/office/powerpoint/2010/main" val="38545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Reviews</a:t>
            </a:r>
            <a:br>
              <a:rPr lang="en-US" dirty="0"/>
            </a:br>
            <a:endParaRPr lang="en-US" dirty="0"/>
          </a:p>
        </p:txBody>
      </p:sp>
      <p:sp>
        <p:nvSpPr>
          <p:cNvPr id="3" name="Content Placeholder 2"/>
          <p:cNvSpPr>
            <a:spLocks noGrp="1"/>
          </p:cNvSpPr>
          <p:nvPr>
            <p:ph idx="1"/>
          </p:nvPr>
        </p:nvSpPr>
        <p:spPr/>
        <p:txBody>
          <a:bodyPr>
            <a:normAutofit/>
          </a:bodyPr>
          <a:lstStyle/>
          <a:p>
            <a:r>
              <a:rPr lang="en-US" b="1" dirty="0"/>
              <a:t>Informal Review</a:t>
            </a:r>
            <a:endParaRPr lang="en-US" dirty="0"/>
          </a:p>
          <a:p>
            <a:r>
              <a:rPr lang="en-US" dirty="0"/>
              <a:t>No formal process or roles.</a:t>
            </a:r>
          </a:p>
          <a:p>
            <a:r>
              <a:rPr lang="en-US" dirty="0"/>
              <a:t>May involve pair programming or a tech lead reviewing code.</a:t>
            </a:r>
          </a:p>
          <a:p>
            <a:r>
              <a:rPr lang="en-US" dirty="0"/>
              <a:t>Useful for quick feedback and catching obvious defects.</a:t>
            </a:r>
          </a:p>
          <a:p>
            <a:r>
              <a:rPr lang="en-US" b="1" dirty="0"/>
              <a:t>Walkthrough</a:t>
            </a:r>
            <a:endParaRPr lang="en-US" dirty="0"/>
          </a:p>
          <a:p>
            <a:r>
              <a:rPr lang="en-US" dirty="0"/>
              <a:t>Author leads the review session.</a:t>
            </a:r>
          </a:p>
          <a:p>
            <a:r>
              <a:rPr lang="en-US" dirty="0"/>
              <a:t>Focuses on understanding the work product and gathering feedback.</a:t>
            </a:r>
          </a:p>
          <a:p>
            <a:r>
              <a:rPr lang="en-US" dirty="0"/>
              <a:t>Reviewers can ask questions and identify potential issues.</a:t>
            </a:r>
          </a:p>
          <a:p>
            <a:endParaRPr lang="en-US" dirty="0"/>
          </a:p>
          <a:p>
            <a:endParaRPr lang="en-US" dirty="0"/>
          </a:p>
        </p:txBody>
      </p:sp>
    </p:spTree>
    <p:extLst>
      <p:ext uri="{BB962C8B-B14F-4D97-AF65-F5344CB8AC3E}">
        <p14:creationId xmlns:p14="http://schemas.microsoft.com/office/powerpoint/2010/main" val="117714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Reviews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Technical Review</a:t>
            </a:r>
            <a:endParaRPr lang="en-US" dirty="0"/>
          </a:p>
          <a:p>
            <a:r>
              <a:rPr lang="en-US" dirty="0"/>
              <a:t>Experts review the work product for technical correctness.</a:t>
            </a:r>
          </a:p>
          <a:p>
            <a:r>
              <a:rPr lang="en-US" dirty="0"/>
              <a:t>Finds defects and checks for consistency, completeness, and accuracy.</a:t>
            </a:r>
          </a:p>
          <a:p>
            <a:r>
              <a:rPr lang="en-US" dirty="0"/>
              <a:t>May involve checklists and standards.</a:t>
            </a:r>
          </a:p>
          <a:p>
            <a:r>
              <a:rPr lang="en-US" b="1" dirty="0"/>
              <a:t>Inspection</a:t>
            </a:r>
            <a:endParaRPr lang="en-US" dirty="0"/>
          </a:p>
          <a:p>
            <a:r>
              <a:rPr lang="en-US" dirty="0"/>
              <a:t>Formal review with a defined process, roles, and activities.</a:t>
            </a:r>
          </a:p>
          <a:p>
            <a:r>
              <a:rPr lang="en-US" dirty="0"/>
              <a:t>Uses checklists and metrics to ensure thoroughness and objectivity.</a:t>
            </a:r>
          </a:p>
          <a:p>
            <a:r>
              <a:rPr lang="en-US" dirty="0"/>
              <a:t>Aims to detect defects and improve the quality of the work product and the review process itself.</a:t>
            </a:r>
          </a:p>
          <a:p>
            <a:endParaRPr lang="en-US" dirty="0"/>
          </a:p>
        </p:txBody>
      </p:sp>
    </p:spTree>
    <p:extLst>
      <p:ext uri="{BB962C8B-B14F-4D97-AF65-F5344CB8AC3E}">
        <p14:creationId xmlns:p14="http://schemas.microsoft.com/office/powerpoint/2010/main" val="15123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Analysis</a:t>
            </a:r>
            <a:br>
              <a:rPr lang="en-US" dirty="0"/>
            </a:br>
            <a:endParaRPr lang="en-US" dirty="0"/>
          </a:p>
        </p:txBody>
      </p:sp>
      <p:sp>
        <p:nvSpPr>
          <p:cNvPr id="3" name="Content Placeholder 2"/>
          <p:cNvSpPr>
            <a:spLocks noGrp="1"/>
          </p:cNvSpPr>
          <p:nvPr>
            <p:ph idx="1"/>
          </p:nvPr>
        </p:nvSpPr>
        <p:spPr/>
        <p:txBody>
          <a:bodyPr/>
          <a:lstStyle/>
          <a:p>
            <a:r>
              <a:rPr lang="en-US" b="1" dirty="0"/>
              <a:t>Static Analysis</a:t>
            </a:r>
            <a:endParaRPr lang="en-US" dirty="0"/>
          </a:p>
          <a:p>
            <a:r>
              <a:rPr lang="en-US" dirty="0"/>
              <a:t>Static analysis is a type of static testing that involves the analysis of software work products, such as source code, design documents, and requirements specifications, </a:t>
            </a:r>
            <a:r>
              <a:rPr lang="en-US" b="1" dirty="0"/>
              <a:t>without actually executing the software</a:t>
            </a:r>
            <a:r>
              <a:rPr lang="en-US" dirty="0"/>
              <a:t>.This analysis is typically performed using automated tools.</a:t>
            </a:r>
          </a:p>
          <a:p>
            <a:endParaRPr lang="en-US" dirty="0"/>
          </a:p>
        </p:txBody>
      </p:sp>
    </p:spTree>
    <p:extLst>
      <p:ext uri="{BB962C8B-B14F-4D97-AF65-F5344CB8AC3E}">
        <p14:creationId xmlns:p14="http://schemas.microsoft.com/office/powerpoint/2010/main" val="1157120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Static analysis</a:t>
            </a:r>
          </a:p>
        </p:txBody>
      </p:sp>
      <p:sp>
        <p:nvSpPr>
          <p:cNvPr id="3" name="Content Placeholder 2"/>
          <p:cNvSpPr>
            <a:spLocks noGrp="1"/>
          </p:cNvSpPr>
          <p:nvPr>
            <p:ph idx="1"/>
          </p:nvPr>
        </p:nvSpPr>
        <p:spPr/>
        <p:txBody>
          <a:bodyPr/>
          <a:lstStyle/>
          <a:p>
            <a:r>
              <a:rPr lang="en-US" dirty="0"/>
              <a:t>Data flow analysis</a:t>
            </a:r>
          </a:p>
          <a:p>
            <a:r>
              <a:rPr lang="en-US" dirty="0"/>
              <a:t>Control flow analysis</a:t>
            </a:r>
          </a:p>
          <a:p>
            <a:r>
              <a:rPr lang="en-US" dirty="0"/>
              <a:t>Cyclomatic analysis</a:t>
            </a:r>
          </a:p>
        </p:txBody>
      </p:sp>
    </p:spTree>
    <p:extLst>
      <p:ext uri="{BB962C8B-B14F-4D97-AF65-F5344CB8AC3E}">
        <p14:creationId xmlns:p14="http://schemas.microsoft.com/office/powerpoint/2010/main" val="2210486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C45D5D-BA4D-4172-85BA-87BA076AAA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0c2857-6916-43b1-b1ce-ceaab3238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E1E96B-0495-4C8C-86D8-5A33BE3FB5D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B08AD3E-76E6-4545-89AC-C7E08B2D9CE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35</TotalTime>
  <Words>931</Words>
  <Application>Microsoft Office PowerPoint</Application>
  <PresentationFormat>Widescreen</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Static Testing Techniques</vt:lpstr>
      <vt:lpstr>Static Testing</vt:lpstr>
      <vt:lpstr>The Purpose of Reviews </vt:lpstr>
      <vt:lpstr>Benefits of Reviews </vt:lpstr>
      <vt:lpstr>Types of Reviews </vt:lpstr>
      <vt:lpstr>Types of Reviews </vt:lpstr>
      <vt:lpstr>Types of Reviews </vt:lpstr>
      <vt:lpstr>Static Analysis </vt:lpstr>
      <vt:lpstr>Types Of Static analysis</vt:lpstr>
      <vt:lpstr>Types of Static Analysis</vt:lpstr>
      <vt:lpstr>Review Roles and Responsibilities </vt:lpstr>
      <vt:lpstr>Review Roles and Responsibilities </vt:lpstr>
      <vt:lpstr>Review Roles and Responsibilities </vt:lpstr>
      <vt:lpstr>The phases of a formal review are: </vt:lpstr>
      <vt:lpstr>Phases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Testing Techniques</dc:title>
  <dc:creator>Bushra Aziz</dc:creator>
  <cp:lastModifiedBy>Bushra Aziz</cp:lastModifiedBy>
  <cp:revision>5</cp:revision>
  <dcterms:created xsi:type="dcterms:W3CDTF">2025-04-10T05:41:51Z</dcterms:created>
  <dcterms:modified xsi:type="dcterms:W3CDTF">2025-04-20T19:16:08Z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