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8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59227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9673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37375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AE87FC-A942-4A20-84F2-D648173B9C9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8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AE87FC-A942-4A20-84F2-D648173B9C9F}"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72311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E87FC-A942-4A20-84F2-D648173B9C9F}"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91457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AE87FC-A942-4A20-84F2-D648173B9C9F}"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65118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AE87FC-A942-4A20-84F2-D648173B9C9F}" type="datetimeFigureOut">
              <a:rPr lang="en-US" smtClean="0"/>
              <a:t>5/27/2025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769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AE87FC-A942-4A20-84F2-D648173B9C9F}" type="datetimeFigureOut">
              <a:rPr lang="en-US" smtClean="0"/>
              <a:t>5/27/2025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50914E-FA92-426B-B01A-6086E87B8497}" type="slidenum">
              <a:rPr lang="en-US" smtClean="0"/>
              <a:t>‹#›</a:t>
            </a:fld>
            <a:endParaRPr lang="en-US"/>
          </a:p>
        </p:txBody>
      </p:sp>
    </p:spTree>
    <p:extLst>
      <p:ext uri="{BB962C8B-B14F-4D97-AF65-F5344CB8AC3E}">
        <p14:creationId xmlns:p14="http://schemas.microsoft.com/office/powerpoint/2010/main" val="6127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AE87FC-A942-4A20-84F2-D648173B9C9F}"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68780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AE87FC-A942-4A20-84F2-D648173B9C9F}" type="datetimeFigureOut">
              <a:rPr lang="en-US" smtClean="0"/>
              <a:t>5/27/2025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50914E-FA92-426B-B01A-6086E87B84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1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10</a:t>
            </a:r>
          </a:p>
        </p:txBody>
      </p:sp>
      <p:sp>
        <p:nvSpPr>
          <p:cNvPr id="3" name="Subtitle 2"/>
          <p:cNvSpPr>
            <a:spLocks noGrp="1"/>
          </p:cNvSpPr>
          <p:nvPr>
            <p:ph type="subTitle" idx="1"/>
          </p:nvPr>
        </p:nvSpPr>
        <p:spPr/>
        <p:txBody>
          <a:bodyPr/>
          <a:lstStyle/>
          <a:p>
            <a:r>
              <a:rPr lang="en-US" dirty="0"/>
              <a:t>Sidra Khatoon</a:t>
            </a:r>
          </a:p>
        </p:txBody>
      </p:sp>
    </p:spTree>
    <p:extLst>
      <p:ext uri="{BB962C8B-B14F-4D97-AF65-F5344CB8AC3E}">
        <p14:creationId xmlns:p14="http://schemas.microsoft.com/office/powerpoint/2010/main" val="252492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67E25-86DC-B5F6-C636-773A148CDE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4513" y="0"/>
            <a:ext cx="6869147" cy="6858000"/>
          </a:xfrm>
          <a:prstGeom prst="rect">
            <a:avLst/>
          </a:prstGeom>
        </p:spPr>
      </p:pic>
    </p:spTree>
    <p:extLst>
      <p:ext uri="{BB962C8B-B14F-4D97-AF65-F5344CB8AC3E}">
        <p14:creationId xmlns:p14="http://schemas.microsoft.com/office/powerpoint/2010/main" val="73197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4B599-55BE-1CAF-5633-9449E2AC4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1CF5C-B02D-FE74-4351-3B4465AC2324}"/>
              </a:ext>
            </a:extLst>
          </p:cNvPr>
          <p:cNvSpPr>
            <a:spLocks noGrp="1"/>
          </p:cNvSpPr>
          <p:nvPr>
            <p:ph type="title"/>
          </p:nvPr>
        </p:nvSpPr>
        <p:spPr/>
        <p:txBody>
          <a:bodyPr/>
          <a:lstStyle/>
          <a:p>
            <a:r>
              <a:rPr lang="en-US" dirty="0"/>
              <a:t>How Firebase Authentication Works</a:t>
            </a:r>
          </a:p>
        </p:txBody>
      </p:sp>
      <p:sp>
        <p:nvSpPr>
          <p:cNvPr id="3" name="Content Placeholder 2">
            <a:extLst>
              <a:ext uri="{FF2B5EF4-FFF2-40B4-BE49-F238E27FC236}">
                <a16:creationId xmlns:a16="http://schemas.microsoft.com/office/drawing/2014/main" id="{7E3F0EA7-46EE-3CF6-C31C-7E6BED325A43}"/>
              </a:ext>
            </a:extLst>
          </p:cNvPr>
          <p:cNvSpPr>
            <a:spLocks noGrp="1"/>
          </p:cNvSpPr>
          <p:nvPr>
            <p:ph idx="1"/>
          </p:nvPr>
        </p:nvSpPr>
        <p:spPr>
          <a:xfrm>
            <a:off x="1097280" y="1845733"/>
            <a:ext cx="10058400" cy="4597929"/>
          </a:xfrm>
        </p:spPr>
        <p:txBody>
          <a:bodyPr>
            <a:normAutofit lnSpcReduction="10000"/>
          </a:bodyPr>
          <a:lstStyle/>
          <a:p>
            <a:pPr>
              <a:buFont typeface="Wingdings" panose="05000000000000000000" pitchFamily="2" charset="2"/>
              <a:buChar char="§"/>
            </a:pPr>
            <a:r>
              <a:rPr lang="en-US" sz="1600" dirty="0"/>
              <a:t> The application starts at the </a:t>
            </a:r>
            <a:r>
              <a:rPr lang="en-US" sz="1600" dirty="0" err="1"/>
              <a:t>AuthenticationFlowScreen</a:t>
            </a:r>
            <a:r>
              <a:rPr lang="en-US" sz="1600" dirty="0"/>
              <a:t>.</a:t>
            </a:r>
          </a:p>
          <a:p>
            <a:pPr>
              <a:buFont typeface="Wingdings" panose="05000000000000000000" pitchFamily="2" charset="2"/>
              <a:buChar char="§"/>
            </a:pPr>
            <a:r>
              <a:rPr lang="en-US" sz="1600" dirty="0"/>
              <a:t> The </a:t>
            </a:r>
            <a:r>
              <a:rPr lang="en-US" sz="1600" dirty="0" err="1"/>
              <a:t>StreamBuilder</a:t>
            </a:r>
            <a:r>
              <a:rPr lang="en-US" sz="1600" dirty="0"/>
              <a:t> listens to authentication state changes.</a:t>
            </a:r>
          </a:p>
          <a:p>
            <a:pPr>
              <a:buFont typeface="Wingdings" panose="05000000000000000000" pitchFamily="2" charset="2"/>
              <a:buChar char="§"/>
            </a:pPr>
            <a:r>
              <a:rPr lang="en-US" sz="1600" dirty="0"/>
              <a:t> If a user is authenticated, it directs to the </a:t>
            </a:r>
            <a:r>
              <a:rPr lang="en-US" sz="1600" dirty="0" err="1"/>
              <a:t>HomeScreen</a:t>
            </a:r>
            <a:r>
              <a:rPr lang="en-US" sz="1600" dirty="0"/>
              <a:t>; otherwise, it leads to the </a:t>
            </a:r>
            <a:r>
              <a:rPr lang="en-US" sz="1600" dirty="0" err="1"/>
              <a:t>SignupScreen</a:t>
            </a:r>
            <a:r>
              <a:rPr lang="en-US" sz="1600" dirty="0"/>
              <a:t>.</a:t>
            </a:r>
          </a:p>
          <a:p>
            <a:pPr>
              <a:buFont typeface="Wingdings" panose="05000000000000000000" pitchFamily="2" charset="2"/>
              <a:buChar char="§"/>
            </a:pPr>
            <a:r>
              <a:rPr lang="en-US" sz="1600" dirty="0"/>
              <a:t> </a:t>
            </a:r>
            <a:r>
              <a:rPr lang="en-US" sz="1600" dirty="0" err="1"/>
              <a:t>AuthenticationBloc</a:t>
            </a:r>
            <a:r>
              <a:rPr lang="en-US" sz="1600" dirty="0"/>
              <a:t> manages user authentication events and states.</a:t>
            </a:r>
          </a:p>
          <a:p>
            <a:pPr>
              <a:buFont typeface="Wingdings" panose="05000000000000000000" pitchFamily="2" charset="2"/>
              <a:buChar char="§"/>
            </a:pPr>
            <a:r>
              <a:rPr lang="en-US" sz="1600" dirty="0"/>
              <a:t> When the user signs up (</a:t>
            </a:r>
            <a:r>
              <a:rPr lang="en-US" sz="1600" dirty="0" err="1"/>
              <a:t>SignUpUser</a:t>
            </a:r>
            <a:r>
              <a:rPr lang="en-US" sz="1600" dirty="0"/>
              <a:t> event is triggered):</a:t>
            </a:r>
          </a:p>
          <a:p>
            <a:pPr>
              <a:buFont typeface="Wingdings" panose="05000000000000000000" pitchFamily="2" charset="2"/>
              <a:buChar char="§"/>
            </a:pPr>
            <a:r>
              <a:rPr lang="en-US" sz="1600" dirty="0"/>
              <a:t> It initiates the authentication loading state (</a:t>
            </a:r>
            <a:r>
              <a:rPr lang="en-US" sz="1600" dirty="0" err="1"/>
              <a:t>AuthenticationLoadingState</a:t>
            </a:r>
            <a:r>
              <a:rPr lang="en-US" sz="1600" dirty="0"/>
              <a:t>).</a:t>
            </a:r>
          </a:p>
          <a:p>
            <a:pPr>
              <a:buFont typeface="Wingdings" panose="05000000000000000000" pitchFamily="2" charset="2"/>
              <a:buChar char="§"/>
            </a:pPr>
            <a:r>
              <a:rPr lang="en-US" sz="1600" dirty="0"/>
              <a:t> Calls </a:t>
            </a:r>
            <a:r>
              <a:rPr lang="en-US" sz="1600" dirty="0" err="1"/>
              <a:t>signUpUser</a:t>
            </a:r>
            <a:r>
              <a:rPr lang="en-US" sz="1600" dirty="0"/>
              <a:t> from </a:t>
            </a:r>
            <a:r>
              <a:rPr lang="en-US" sz="1600" dirty="0" err="1"/>
              <a:t>AuthService</a:t>
            </a:r>
            <a:r>
              <a:rPr lang="en-US" sz="1600" dirty="0"/>
              <a:t> for user registration.</a:t>
            </a:r>
          </a:p>
          <a:p>
            <a:pPr>
              <a:buFont typeface="Wingdings" panose="05000000000000000000" pitchFamily="2" charset="2"/>
              <a:buChar char="§"/>
            </a:pPr>
            <a:r>
              <a:rPr lang="en-US" sz="1600" dirty="0"/>
              <a:t> If successful, it emits </a:t>
            </a:r>
            <a:r>
              <a:rPr lang="en-US" sz="1600" dirty="0" err="1"/>
              <a:t>AuthenticationSuccessState</a:t>
            </a:r>
            <a:r>
              <a:rPr lang="en-US" sz="1600" dirty="0"/>
              <a:t> with user data; otherwise, emits </a:t>
            </a:r>
            <a:r>
              <a:rPr lang="en-US" sz="1600" dirty="0" err="1"/>
              <a:t>AuthenticationFailureState</a:t>
            </a:r>
            <a:r>
              <a:rPr lang="en-US" sz="1600" dirty="0"/>
              <a:t>.</a:t>
            </a:r>
          </a:p>
          <a:p>
            <a:pPr>
              <a:buFont typeface="Wingdings" panose="05000000000000000000" pitchFamily="2" charset="2"/>
              <a:buChar char="§"/>
            </a:pPr>
            <a:r>
              <a:rPr lang="en-US" sz="1600" dirty="0"/>
              <a:t> When the user initiates the sign-out process (</a:t>
            </a:r>
            <a:r>
              <a:rPr lang="en-US" sz="1600" dirty="0" err="1"/>
              <a:t>SignOut</a:t>
            </a:r>
            <a:r>
              <a:rPr lang="en-US" sz="1600" dirty="0"/>
              <a:t> event is triggered):</a:t>
            </a:r>
          </a:p>
          <a:p>
            <a:pPr>
              <a:buFont typeface="Wingdings" panose="05000000000000000000" pitchFamily="2" charset="2"/>
              <a:buChar char="§"/>
            </a:pPr>
            <a:r>
              <a:rPr lang="en-US" sz="1600" dirty="0"/>
              <a:t> It starts the authentication loading state (</a:t>
            </a:r>
            <a:r>
              <a:rPr lang="en-US" sz="1600" dirty="0" err="1"/>
              <a:t>AuthenticationLoadingState</a:t>
            </a:r>
            <a:r>
              <a:rPr lang="en-US" sz="1600" dirty="0"/>
              <a:t>).</a:t>
            </a:r>
          </a:p>
          <a:p>
            <a:pPr>
              <a:buFont typeface="Wingdings" panose="05000000000000000000" pitchFamily="2" charset="2"/>
              <a:buChar char="§"/>
            </a:pPr>
            <a:r>
              <a:rPr lang="en-US" sz="1600" dirty="0"/>
              <a:t> Calls </a:t>
            </a:r>
            <a:r>
              <a:rPr lang="en-US" sz="1600" dirty="0" err="1"/>
              <a:t>signOutUser</a:t>
            </a:r>
            <a:r>
              <a:rPr lang="en-US" sz="1600" dirty="0"/>
              <a:t> from </a:t>
            </a:r>
            <a:r>
              <a:rPr lang="en-US" sz="1600" dirty="0" err="1"/>
              <a:t>AuthService</a:t>
            </a:r>
            <a:r>
              <a:rPr lang="en-US" sz="1600" dirty="0"/>
              <a:t> to sign the user out.</a:t>
            </a:r>
          </a:p>
          <a:p>
            <a:pPr>
              <a:buFont typeface="Wingdings" panose="05000000000000000000" pitchFamily="2" charset="2"/>
              <a:buChar char="§"/>
            </a:pPr>
            <a:r>
              <a:rPr lang="en-US" sz="1600" dirty="0"/>
              <a:t> If an error occurs during sign-out, it logs the error message.</a:t>
            </a:r>
          </a:p>
        </p:txBody>
      </p:sp>
    </p:spTree>
    <p:extLst>
      <p:ext uri="{BB962C8B-B14F-4D97-AF65-F5344CB8AC3E}">
        <p14:creationId xmlns:p14="http://schemas.microsoft.com/office/powerpoint/2010/main" val="6820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Authentication and Authorization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a:t> With the help of front-end development services, we can implement authentication &amp; authorization protocols in the Flutter application to ensure that only authorized users can access sensitive data or features. </a:t>
            </a:r>
          </a:p>
          <a:p>
            <a:pPr algn="just">
              <a:buFont typeface="Wingdings" panose="05000000000000000000" pitchFamily="2" charset="2"/>
              <a:buChar char="§"/>
            </a:pPr>
            <a:r>
              <a:rPr lang="en-US" dirty="0"/>
              <a:t> Authentication is the process of verifying the identity of a user.</a:t>
            </a:r>
          </a:p>
          <a:p>
            <a:pPr algn="just">
              <a:buFont typeface="Wingdings" panose="05000000000000000000" pitchFamily="2" charset="2"/>
              <a:buChar char="§"/>
            </a:pPr>
            <a:r>
              <a:rPr lang="en-US" dirty="0"/>
              <a:t> The most common methods are basic authentication, token-based authentication, and OAuth 2.0. </a:t>
            </a:r>
          </a:p>
          <a:p>
            <a:pPr algn="just">
              <a:buFont typeface="Wingdings" panose="05000000000000000000" pitchFamily="2" charset="2"/>
              <a:buChar char="§"/>
            </a:pPr>
            <a:r>
              <a:rPr lang="en-US" dirty="0"/>
              <a:t> Authorization is granting access to resources based on the user’s authentication credentials. </a:t>
            </a:r>
          </a:p>
        </p:txBody>
      </p:sp>
    </p:spTree>
    <p:extLst>
      <p:ext uri="{BB962C8B-B14F-4D97-AF65-F5344CB8AC3E}">
        <p14:creationId xmlns:p14="http://schemas.microsoft.com/office/powerpoint/2010/main" val="248425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C7D1-911C-F4A9-EB7C-62BF1C14E17E}"/>
              </a:ext>
            </a:extLst>
          </p:cNvPr>
          <p:cNvSpPr>
            <a:spLocks noGrp="1"/>
          </p:cNvSpPr>
          <p:nvPr>
            <p:ph type="title"/>
          </p:nvPr>
        </p:nvSpPr>
        <p:spPr/>
        <p:txBody>
          <a:bodyPr/>
          <a:lstStyle/>
          <a:p>
            <a:r>
              <a:rPr lang="en-US" dirty="0"/>
              <a:t>How to secure your flutter application</a:t>
            </a:r>
          </a:p>
        </p:txBody>
      </p:sp>
      <p:sp>
        <p:nvSpPr>
          <p:cNvPr id="3" name="Content Placeholder 2">
            <a:extLst>
              <a:ext uri="{FF2B5EF4-FFF2-40B4-BE49-F238E27FC236}">
                <a16:creationId xmlns:a16="http://schemas.microsoft.com/office/drawing/2014/main" id="{921A7B36-AFC3-BBEB-638E-B8641DE352AC}"/>
              </a:ext>
            </a:extLst>
          </p:cNvPr>
          <p:cNvSpPr>
            <a:spLocks noGrp="1"/>
          </p:cNvSpPr>
          <p:nvPr>
            <p:ph idx="1"/>
          </p:nvPr>
        </p:nvSpPr>
        <p:spPr/>
        <p:txBody>
          <a:bodyPr>
            <a:normAutofit/>
          </a:bodyPr>
          <a:lstStyle/>
          <a:p>
            <a:pPr algn="just"/>
            <a:r>
              <a:rPr lang="en-US" b="0" i="0" dirty="0">
                <a:solidFill>
                  <a:schemeClr val="tx1"/>
                </a:solidFill>
                <a:effectLst/>
              </a:rPr>
              <a:t>Here are some other ways to secure your Flutter application: </a:t>
            </a:r>
          </a:p>
          <a:p>
            <a:pPr algn="just"/>
            <a:r>
              <a:rPr lang="en-US" b="1" dirty="0"/>
              <a:t>Use a trusted authentication system:</a:t>
            </a:r>
            <a:r>
              <a:rPr lang="en-US" dirty="0"/>
              <a:t> You can consider using systems that have already been built &amp; tested, such as Firebase Authentication. This will ensure it’s easy for users to log in and safe from hackers.</a:t>
            </a:r>
          </a:p>
          <a:p>
            <a:pPr algn="just"/>
            <a:r>
              <a:rPr lang="en-US" b="1" dirty="0"/>
              <a:t>Control who can do what: </a:t>
            </a:r>
            <a:r>
              <a:rPr lang="en-US" dirty="0"/>
              <a:t>To ensure that the person assigned to a task can perform it, you can use role-based access control. This helps prevent anyone from doing things they shouldn’t, whether accidentally or intentionally.</a:t>
            </a:r>
          </a:p>
          <a:p>
            <a:pPr algn="just"/>
            <a:r>
              <a:rPr lang="en-US" b="1" dirty="0" smtClean="0"/>
              <a:t>Protect </a:t>
            </a:r>
            <a:r>
              <a:rPr lang="en-US" b="1" dirty="0"/>
              <a:t>crucial information: </a:t>
            </a:r>
            <a:r>
              <a:rPr lang="en-US" dirty="0"/>
              <a:t>Ensure that things like passwords &amp; special keys are stored in a safe way using suitable encryption methods.</a:t>
            </a:r>
          </a:p>
          <a:p>
            <a:pPr algn="just"/>
            <a:r>
              <a:rPr lang="en-US" b="1" dirty="0"/>
              <a:t>Restrict unauthorized access: </a:t>
            </a:r>
            <a:r>
              <a:rPr lang="en-US" dirty="0"/>
              <a:t>Use rate limiting to make it harder for hackers to try many different passwords until they find the right one.</a:t>
            </a:r>
          </a:p>
        </p:txBody>
      </p:sp>
    </p:spTree>
    <p:extLst>
      <p:ext uri="{BB962C8B-B14F-4D97-AF65-F5344CB8AC3E}">
        <p14:creationId xmlns:p14="http://schemas.microsoft.com/office/powerpoint/2010/main" val="381473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8A99-D4DD-CC1A-8FB7-D0CA3EF48CAE}"/>
              </a:ext>
            </a:extLst>
          </p:cNvPr>
          <p:cNvSpPr>
            <a:spLocks noGrp="1"/>
          </p:cNvSpPr>
          <p:nvPr>
            <p:ph type="title"/>
          </p:nvPr>
        </p:nvSpPr>
        <p:spPr/>
        <p:txBody>
          <a:bodyPr/>
          <a:lstStyle/>
          <a:p>
            <a:r>
              <a:rPr lang="en-US" dirty="0"/>
              <a:t>Data Encryption</a:t>
            </a:r>
          </a:p>
        </p:txBody>
      </p:sp>
      <p:sp>
        <p:nvSpPr>
          <p:cNvPr id="3" name="Content Placeholder 2">
            <a:extLst>
              <a:ext uri="{FF2B5EF4-FFF2-40B4-BE49-F238E27FC236}">
                <a16:creationId xmlns:a16="http://schemas.microsoft.com/office/drawing/2014/main" id="{3F6BE722-7BFD-D407-277E-9CEAE450C657}"/>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Whether it’s a mobile app or a web app, encryption is a crucial security strategy for any platform. It protects users’ data by making it unreadable to unauthorized people. In the context of a Flutter app, data encryption can protect sensitive data, such as user passwords or API keys, stored on the client or server side. </a:t>
            </a:r>
          </a:p>
          <a:p>
            <a:pPr>
              <a:buFont typeface="Wingdings" panose="05000000000000000000" pitchFamily="2" charset="2"/>
              <a:buChar char="§"/>
            </a:pPr>
            <a:r>
              <a:rPr lang="en-US" dirty="0"/>
              <a:t> By using Flutter apps’ most common encryption algorithms, such as Advanced Encryption Standard (AES) or RSA, you can ensure that the data is effectively protected from unauthorized access.</a:t>
            </a:r>
          </a:p>
          <a:p>
            <a:pPr>
              <a:buFont typeface="Wingdings" panose="05000000000000000000" pitchFamily="2" charset="2"/>
              <a:buChar char="§"/>
            </a:pPr>
            <a:r>
              <a:rPr lang="en-US" dirty="0"/>
              <a:t> Don’t forget to consider the security of your keys, as they are responsible for encrypting and decrypting data. They should store securely and not share all encryption keys with anyone else</a:t>
            </a:r>
          </a:p>
          <a:p>
            <a:pPr>
              <a:buFont typeface="Wingdings" panose="05000000000000000000" pitchFamily="2" charset="2"/>
              <a:buChar char="§"/>
            </a:pPr>
            <a:r>
              <a:rPr lang="en-US" dirty="0"/>
              <a:t> Data encryption is a crucial measure for app security. You can protect data from possible threats by utilizing encryption libraries, implementing encryption algorithms directly, or using secure storage options provided by the platform. </a:t>
            </a:r>
          </a:p>
          <a:p>
            <a:pPr>
              <a:buFont typeface="Wingdings" panose="05000000000000000000" pitchFamily="2" charset="2"/>
              <a:buChar char="§"/>
            </a:pPr>
            <a:r>
              <a:rPr lang="en-US" dirty="0"/>
              <a:t>It is imperative to take these precautions to maintain the integrity and confidentiality of sensitive information.</a:t>
            </a:r>
          </a:p>
        </p:txBody>
      </p:sp>
    </p:spTree>
    <p:extLst>
      <p:ext uri="{BB962C8B-B14F-4D97-AF65-F5344CB8AC3E}">
        <p14:creationId xmlns:p14="http://schemas.microsoft.com/office/powerpoint/2010/main" val="44893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49FCE6-F715-ECEF-53AC-8020C127E6B8}"/>
              </a:ext>
            </a:extLst>
          </p:cNvPr>
          <p:cNvPicPr>
            <a:picLocks noChangeAspect="1"/>
          </p:cNvPicPr>
          <p:nvPr/>
        </p:nvPicPr>
        <p:blipFill>
          <a:blip r:embed="rId2"/>
          <a:stretch>
            <a:fillRect/>
          </a:stretch>
        </p:blipFill>
        <p:spPr>
          <a:xfrm>
            <a:off x="2314576" y="757239"/>
            <a:ext cx="6715124" cy="5043486"/>
          </a:xfrm>
          <a:prstGeom prst="rect">
            <a:avLst/>
          </a:prstGeom>
        </p:spPr>
      </p:pic>
    </p:spTree>
    <p:extLst>
      <p:ext uri="{BB962C8B-B14F-4D97-AF65-F5344CB8AC3E}">
        <p14:creationId xmlns:p14="http://schemas.microsoft.com/office/powerpoint/2010/main" val="311317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48E0-51BA-E4BB-15D0-822C746D1F60}"/>
              </a:ext>
            </a:extLst>
          </p:cNvPr>
          <p:cNvSpPr>
            <a:spLocks noGrp="1"/>
          </p:cNvSpPr>
          <p:nvPr>
            <p:ph type="title"/>
          </p:nvPr>
        </p:nvSpPr>
        <p:spPr/>
        <p:txBody>
          <a:bodyPr/>
          <a:lstStyle/>
          <a:p>
            <a:r>
              <a:rPr lang="en-US" dirty="0"/>
              <a:t>Secure Storage of Sensitive Data</a:t>
            </a:r>
          </a:p>
        </p:txBody>
      </p:sp>
      <p:sp>
        <p:nvSpPr>
          <p:cNvPr id="7" name="Content Placeholder 6">
            <a:extLst>
              <a:ext uri="{FF2B5EF4-FFF2-40B4-BE49-F238E27FC236}">
                <a16:creationId xmlns:a16="http://schemas.microsoft.com/office/drawing/2014/main" id="{E7A176F2-EA8D-B9BD-142D-A7FDA5278FED}"/>
              </a:ext>
            </a:extLst>
          </p:cNvPr>
          <p:cNvSpPr>
            <a:spLocks noGrp="1"/>
          </p:cNvSpPr>
          <p:nvPr>
            <p:ph idx="1"/>
          </p:nvPr>
        </p:nvSpPr>
        <p:spPr/>
        <p:txBody>
          <a:bodyPr>
            <a:normAutofit/>
          </a:bodyPr>
          <a:lstStyle/>
          <a:p>
            <a:pPr>
              <a:buFont typeface="Wingdings" panose="05000000000000000000" pitchFamily="2" charset="2"/>
              <a:buChar char="§"/>
            </a:pPr>
            <a:r>
              <a:rPr lang="en-US" dirty="0"/>
              <a:t> The secure storage of sensitive data is paramount for your Flutter application. Anytime data is transmitted or stored, confirm it’s properly encrypted and secured to prevent unauthorized access or theft. </a:t>
            </a:r>
          </a:p>
          <a:p>
            <a:pPr>
              <a:buFont typeface="Wingdings" panose="05000000000000000000" pitchFamily="2" charset="2"/>
              <a:buChar char="§"/>
            </a:pPr>
            <a:r>
              <a:rPr lang="en-US" dirty="0"/>
              <a:t> A great way to achieve this is to use Flutter Encrypt, a plugin for Flutter apps that allows developers to encrypt and securely store sensitive data easily. By utilizing this plugin; you can be certain that there will be no malicious entities can access the sensitive data stored within our clients’ apps. </a:t>
            </a:r>
          </a:p>
          <a:p>
            <a:pPr>
              <a:buFont typeface="Wingdings" panose="05000000000000000000" pitchFamily="2" charset="2"/>
              <a:buChar char="§"/>
            </a:pPr>
            <a:r>
              <a:rPr lang="en-US" dirty="0"/>
              <a:t> Also, this method can be used with other technologies, such as Firebase and Auth0, to provide an extra layer of security. With the proper techniques, you can ensure your users’ information will remain safe &amp; secure.</a:t>
            </a:r>
          </a:p>
        </p:txBody>
      </p:sp>
    </p:spTree>
    <p:extLst>
      <p:ext uri="{BB962C8B-B14F-4D97-AF65-F5344CB8AC3E}">
        <p14:creationId xmlns:p14="http://schemas.microsoft.com/office/powerpoint/2010/main" val="5000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7E08-5C0C-EE09-C498-C5C4933404D5}"/>
              </a:ext>
            </a:extLst>
          </p:cNvPr>
          <p:cNvSpPr>
            <a:spLocks noGrp="1"/>
          </p:cNvSpPr>
          <p:nvPr>
            <p:ph type="title"/>
          </p:nvPr>
        </p:nvSpPr>
        <p:spPr/>
        <p:txBody>
          <a:bodyPr/>
          <a:lstStyle/>
          <a:p>
            <a:r>
              <a:rPr lang="en-US" dirty="0"/>
              <a:t>Obfuscation &amp; Code Minification</a:t>
            </a:r>
          </a:p>
        </p:txBody>
      </p:sp>
      <p:sp>
        <p:nvSpPr>
          <p:cNvPr id="3" name="Content Placeholder 2">
            <a:extLst>
              <a:ext uri="{FF2B5EF4-FFF2-40B4-BE49-F238E27FC236}">
                <a16:creationId xmlns:a16="http://schemas.microsoft.com/office/drawing/2014/main" id="{9BB9ED13-A296-1E09-2210-EDA21FF99808}"/>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Obfuscation and code minification can provide additional layers of security to your Flutter app. Obfuscation is the process of making code difficult to comprehend and reverse engineer. Code minification is a process of removing unnecessary code or data from a program so that it runs faster.</a:t>
            </a:r>
          </a:p>
          <a:p>
            <a:pPr>
              <a:buFont typeface="Wingdings" panose="05000000000000000000" pitchFamily="2" charset="2"/>
              <a:buChar char="§"/>
            </a:pPr>
            <a:r>
              <a:rPr lang="en-US" dirty="0"/>
              <a:t> Obfuscation is a great way to protect your source code from reverse engineering, which can be used to exploit your system. It helps by making it difficult for hackers to understand the code’s purpose and structure, as well as its inputs and outputs. This makes it more challenging for a hacker to access your system.</a:t>
            </a:r>
          </a:p>
          <a:p>
            <a:pPr>
              <a:buFont typeface="Wingdings" panose="05000000000000000000" pitchFamily="2" charset="2"/>
              <a:buChar char="§"/>
            </a:pPr>
            <a:r>
              <a:rPr lang="en-US" dirty="0"/>
              <a:t> Code minification is also beneficial for security, as it reduces the size of the code, making it more difficult for attackers to read and decipher. In addition, code minification can help make your code run faster by reducing the amount of data that needs to be processed by the machine.</a:t>
            </a:r>
          </a:p>
          <a:p>
            <a:pPr>
              <a:buFont typeface="Wingdings" panose="05000000000000000000" pitchFamily="2" charset="2"/>
              <a:buChar char="§"/>
            </a:pPr>
            <a:r>
              <a:rPr lang="en-US" dirty="0"/>
              <a:t> Using obfuscation and code minification together can provide a strong layer of security for your Flutter Web Apps, Flutter Flow, and mobile app development services. They are essential for any security strategy, as they can help make your code more secure and protect your system from malicious actors.</a:t>
            </a:r>
          </a:p>
        </p:txBody>
      </p:sp>
    </p:spTree>
    <p:extLst>
      <p:ext uri="{BB962C8B-B14F-4D97-AF65-F5344CB8AC3E}">
        <p14:creationId xmlns:p14="http://schemas.microsoft.com/office/powerpoint/2010/main" val="240475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D889-4765-E263-4907-9D74F21CEF62}"/>
              </a:ext>
            </a:extLst>
          </p:cNvPr>
          <p:cNvSpPr>
            <a:spLocks noGrp="1"/>
          </p:cNvSpPr>
          <p:nvPr>
            <p:ph type="title"/>
          </p:nvPr>
        </p:nvSpPr>
        <p:spPr/>
        <p:txBody>
          <a:bodyPr>
            <a:normAutofit fontScale="90000"/>
          </a:bodyPr>
          <a:lstStyle/>
          <a:p>
            <a:r>
              <a:rPr lang="en-US" dirty="0"/>
              <a:t>How to Build a Secure User Authentication Flow in Flutter with Firebase </a:t>
            </a:r>
          </a:p>
        </p:txBody>
      </p:sp>
      <p:sp>
        <p:nvSpPr>
          <p:cNvPr id="3" name="Content Placeholder 2">
            <a:extLst>
              <a:ext uri="{FF2B5EF4-FFF2-40B4-BE49-F238E27FC236}">
                <a16:creationId xmlns:a16="http://schemas.microsoft.com/office/drawing/2014/main" id="{FA70B09E-35D8-047D-8E72-D25145C2F83C}"/>
              </a:ext>
            </a:extLst>
          </p:cNvPr>
          <p:cNvSpPr>
            <a:spLocks noGrp="1"/>
          </p:cNvSpPr>
          <p:nvPr>
            <p:ph idx="1"/>
          </p:nvPr>
        </p:nvSpPr>
        <p:spPr/>
        <p:txBody>
          <a:bodyPr/>
          <a:lstStyle/>
          <a:p>
            <a:pPr>
              <a:buFont typeface="Wingdings" panose="05000000000000000000" pitchFamily="2" charset="2"/>
              <a:buChar char="§"/>
            </a:pPr>
            <a:r>
              <a:rPr lang="en-US" dirty="0"/>
              <a:t> User authentication is critical to mobile app development. It helps make sure that only authorized users can access sensitive information and perform actions within an application.</a:t>
            </a:r>
          </a:p>
          <a:p>
            <a:pPr>
              <a:buFont typeface="Wingdings" panose="05000000000000000000" pitchFamily="2" charset="2"/>
              <a:buChar char="§"/>
            </a:pPr>
            <a:r>
              <a:rPr lang="en-US" dirty="0"/>
              <a:t> To build secure user authentication in Flutter using Firebase for authentication</a:t>
            </a:r>
          </a:p>
          <a:p>
            <a:pPr>
              <a:buFont typeface="Wingdings" panose="05000000000000000000" pitchFamily="2" charset="2"/>
              <a:buChar char="§"/>
            </a:pPr>
            <a:r>
              <a:rPr lang="en-US" dirty="0"/>
              <a:t> We  can implement a secure login and sign-up process by integrating  Firebase authentication.</a:t>
            </a:r>
          </a:p>
        </p:txBody>
      </p:sp>
    </p:spTree>
    <p:extLst>
      <p:ext uri="{BB962C8B-B14F-4D97-AF65-F5344CB8AC3E}">
        <p14:creationId xmlns:p14="http://schemas.microsoft.com/office/powerpoint/2010/main" val="205149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AEE7-3E3D-C47B-7A72-EBD21F81E6B5}"/>
              </a:ext>
            </a:extLst>
          </p:cNvPr>
          <p:cNvSpPr>
            <a:spLocks noGrp="1"/>
          </p:cNvSpPr>
          <p:nvPr>
            <p:ph type="title"/>
          </p:nvPr>
        </p:nvSpPr>
        <p:spPr/>
        <p:txBody>
          <a:bodyPr/>
          <a:lstStyle/>
          <a:p>
            <a:r>
              <a:rPr lang="en-US" dirty="0"/>
              <a:t>How Firebase Authentication Works</a:t>
            </a:r>
          </a:p>
        </p:txBody>
      </p:sp>
      <p:sp>
        <p:nvSpPr>
          <p:cNvPr id="3" name="Content Placeholder 2">
            <a:extLst>
              <a:ext uri="{FF2B5EF4-FFF2-40B4-BE49-F238E27FC236}">
                <a16:creationId xmlns:a16="http://schemas.microsoft.com/office/drawing/2014/main" id="{322C1BA0-6BD9-194F-549A-5557F5BED92A}"/>
              </a:ext>
            </a:extLst>
          </p:cNvPr>
          <p:cNvSpPr>
            <a:spLocks noGrp="1"/>
          </p:cNvSpPr>
          <p:nvPr>
            <p:ph idx="1"/>
          </p:nvPr>
        </p:nvSpPr>
        <p:spPr/>
        <p:txBody>
          <a:bodyPr/>
          <a:lstStyle/>
          <a:p>
            <a:pPr>
              <a:buFont typeface="Wingdings" panose="05000000000000000000" pitchFamily="2" charset="2"/>
              <a:buChar char="§"/>
            </a:pPr>
            <a:r>
              <a:rPr lang="en-US" dirty="0"/>
              <a:t> Firebase Authentication is a powerful service that simplifies the process of authenticating users in your app. </a:t>
            </a:r>
          </a:p>
          <a:p>
            <a:pPr>
              <a:buFont typeface="Wingdings" panose="05000000000000000000" pitchFamily="2" charset="2"/>
              <a:buChar char="§"/>
            </a:pPr>
            <a:r>
              <a:rPr lang="en-US" dirty="0"/>
              <a:t> It supports various authentication methods, including email/password, social media, and more.</a:t>
            </a:r>
          </a:p>
          <a:p>
            <a:pPr>
              <a:buFont typeface="Wingdings" panose="05000000000000000000" pitchFamily="2" charset="2"/>
              <a:buChar char="§"/>
            </a:pPr>
            <a:r>
              <a:rPr lang="en-US" dirty="0"/>
              <a:t> One of the key advantages of Firebase Authentication is its built-in security features, such as secure storage of user credentials and encryption of sensitive data.</a:t>
            </a:r>
          </a:p>
          <a:p>
            <a:pPr>
              <a:buFont typeface="Wingdings" panose="05000000000000000000" pitchFamily="2" charset="2"/>
              <a:buChar char="§"/>
            </a:pPr>
            <a:r>
              <a:rPr lang="en-US" dirty="0"/>
              <a:t> The image on next slide is a flowchart to visualize the flow of the app let's discuss what each parts represents. </a:t>
            </a:r>
          </a:p>
          <a:p>
            <a:pPr>
              <a:buFont typeface="Wingdings" panose="05000000000000000000" pitchFamily="2" charset="2"/>
              <a:buChar char="§"/>
            </a:pPr>
            <a:r>
              <a:rPr lang="en-US" dirty="0"/>
              <a:t> The rounded rectangles represent the starting and ending points of the flow; the purple rectangles represent the screens; the light blue rectangles represent the processes that take place; and finally, the rhombus represents decision-making.</a:t>
            </a:r>
          </a:p>
        </p:txBody>
      </p:sp>
    </p:spTree>
    <p:extLst>
      <p:ext uri="{BB962C8B-B14F-4D97-AF65-F5344CB8AC3E}">
        <p14:creationId xmlns:p14="http://schemas.microsoft.com/office/powerpoint/2010/main" val="17164498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311</TotalTime>
  <Words>1001</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Lecture 10</vt:lpstr>
      <vt:lpstr>Authentication and Authorization</vt:lpstr>
      <vt:lpstr>How to secure your flutter application</vt:lpstr>
      <vt:lpstr>Data Encryption</vt:lpstr>
      <vt:lpstr>PowerPoint Presentation</vt:lpstr>
      <vt:lpstr>Secure Storage of Sensitive Data</vt:lpstr>
      <vt:lpstr>Obfuscation &amp; Code Minification</vt:lpstr>
      <vt:lpstr>How to Build a Secure User Authentication Flow in Flutter with Firebase </vt:lpstr>
      <vt:lpstr>How Firebase Authentication Works</vt:lpstr>
      <vt:lpstr>PowerPoint Presentation</vt:lpstr>
      <vt:lpstr>How Firebase Authentication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Sidra Khatoon</dc:creator>
  <cp:lastModifiedBy>Sidra Khatoon</cp:lastModifiedBy>
  <cp:revision>24</cp:revision>
  <dcterms:created xsi:type="dcterms:W3CDTF">2024-11-12T04:35:10Z</dcterms:created>
  <dcterms:modified xsi:type="dcterms:W3CDTF">2025-05-27T04:12:11Z</dcterms:modified>
</cp:coreProperties>
</file>