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AE87FC-A942-4A20-84F2-D648173B9C9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0914E-FA92-426B-B01A-6086E87B849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587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AE87FC-A942-4A20-84F2-D648173B9C9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0914E-FA92-426B-B01A-6086E87B8497}" type="slidenum">
              <a:rPr lang="en-US" smtClean="0"/>
              <a:t>‹#›</a:t>
            </a:fld>
            <a:endParaRPr lang="en-US"/>
          </a:p>
        </p:txBody>
      </p:sp>
    </p:spTree>
    <p:extLst>
      <p:ext uri="{BB962C8B-B14F-4D97-AF65-F5344CB8AC3E}">
        <p14:creationId xmlns:p14="http://schemas.microsoft.com/office/powerpoint/2010/main" val="2592270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AE87FC-A942-4A20-84F2-D648173B9C9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0914E-FA92-426B-B01A-6086E87B8497}" type="slidenum">
              <a:rPr lang="en-US" smtClean="0"/>
              <a:t>‹#›</a:t>
            </a:fld>
            <a:endParaRPr lang="en-US"/>
          </a:p>
        </p:txBody>
      </p:sp>
    </p:spTree>
    <p:extLst>
      <p:ext uri="{BB962C8B-B14F-4D97-AF65-F5344CB8AC3E}">
        <p14:creationId xmlns:p14="http://schemas.microsoft.com/office/powerpoint/2010/main" val="39673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AE87FC-A942-4A20-84F2-D648173B9C9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0914E-FA92-426B-B01A-6086E87B8497}" type="slidenum">
              <a:rPr lang="en-US" smtClean="0"/>
              <a:t>‹#›</a:t>
            </a:fld>
            <a:endParaRPr lang="en-US"/>
          </a:p>
        </p:txBody>
      </p:sp>
    </p:spTree>
    <p:extLst>
      <p:ext uri="{BB962C8B-B14F-4D97-AF65-F5344CB8AC3E}">
        <p14:creationId xmlns:p14="http://schemas.microsoft.com/office/powerpoint/2010/main" val="1373754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AE87FC-A942-4A20-84F2-D648173B9C9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0914E-FA92-426B-B01A-6086E87B849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789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AE87FC-A942-4A20-84F2-D648173B9C9F}"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0914E-FA92-426B-B01A-6086E87B8497}" type="slidenum">
              <a:rPr lang="en-US" smtClean="0"/>
              <a:t>‹#›</a:t>
            </a:fld>
            <a:endParaRPr lang="en-US"/>
          </a:p>
        </p:txBody>
      </p:sp>
    </p:spTree>
    <p:extLst>
      <p:ext uri="{BB962C8B-B14F-4D97-AF65-F5344CB8AC3E}">
        <p14:creationId xmlns:p14="http://schemas.microsoft.com/office/powerpoint/2010/main" val="723118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AE87FC-A942-4A20-84F2-D648173B9C9F}" type="datetimeFigureOut">
              <a:rPr lang="en-US" smtClean="0"/>
              <a:t>6/10/2025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50914E-FA92-426B-B01A-6086E87B8497}" type="slidenum">
              <a:rPr lang="en-US" smtClean="0"/>
              <a:t>‹#›</a:t>
            </a:fld>
            <a:endParaRPr lang="en-US"/>
          </a:p>
        </p:txBody>
      </p:sp>
    </p:spTree>
    <p:extLst>
      <p:ext uri="{BB962C8B-B14F-4D97-AF65-F5344CB8AC3E}">
        <p14:creationId xmlns:p14="http://schemas.microsoft.com/office/powerpoint/2010/main" val="1914578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AE87FC-A942-4A20-84F2-D648173B9C9F}" type="datetimeFigureOut">
              <a:rPr lang="en-US" smtClean="0"/>
              <a:t>6/10/2025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50914E-FA92-426B-B01A-6086E87B8497}" type="slidenum">
              <a:rPr lang="en-US" smtClean="0"/>
              <a:t>‹#›</a:t>
            </a:fld>
            <a:endParaRPr lang="en-US"/>
          </a:p>
        </p:txBody>
      </p:sp>
    </p:spTree>
    <p:extLst>
      <p:ext uri="{BB962C8B-B14F-4D97-AF65-F5344CB8AC3E}">
        <p14:creationId xmlns:p14="http://schemas.microsoft.com/office/powerpoint/2010/main" val="365118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9AE87FC-A942-4A20-84F2-D648173B9C9F}" type="datetimeFigureOut">
              <a:rPr lang="en-US" smtClean="0"/>
              <a:t>6/10/2025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250914E-FA92-426B-B01A-6086E87B8497}" type="slidenum">
              <a:rPr lang="en-US" smtClean="0"/>
              <a:t>‹#›</a:t>
            </a:fld>
            <a:endParaRPr lang="en-US"/>
          </a:p>
        </p:txBody>
      </p:sp>
    </p:spTree>
    <p:extLst>
      <p:ext uri="{BB962C8B-B14F-4D97-AF65-F5344CB8AC3E}">
        <p14:creationId xmlns:p14="http://schemas.microsoft.com/office/powerpoint/2010/main" val="176910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9AE87FC-A942-4A20-84F2-D648173B9C9F}" type="datetimeFigureOut">
              <a:rPr lang="en-US" smtClean="0"/>
              <a:t>6/10/2025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250914E-FA92-426B-B01A-6086E87B8497}" type="slidenum">
              <a:rPr lang="en-US" smtClean="0"/>
              <a:t>‹#›</a:t>
            </a:fld>
            <a:endParaRPr lang="en-US"/>
          </a:p>
        </p:txBody>
      </p:sp>
    </p:spTree>
    <p:extLst>
      <p:ext uri="{BB962C8B-B14F-4D97-AF65-F5344CB8AC3E}">
        <p14:creationId xmlns:p14="http://schemas.microsoft.com/office/powerpoint/2010/main" val="612747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9AE87FC-A942-4A20-84F2-D648173B9C9F}"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0914E-FA92-426B-B01A-6086E87B8497}" type="slidenum">
              <a:rPr lang="en-US" smtClean="0"/>
              <a:t>‹#›</a:t>
            </a:fld>
            <a:endParaRPr lang="en-US"/>
          </a:p>
        </p:txBody>
      </p:sp>
    </p:spTree>
    <p:extLst>
      <p:ext uri="{BB962C8B-B14F-4D97-AF65-F5344CB8AC3E}">
        <p14:creationId xmlns:p14="http://schemas.microsoft.com/office/powerpoint/2010/main" val="2687804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9AE87FC-A942-4A20-84F2-D648173B9C9F}" type="datetimeFigureOut">
              <a:rPr lang="en-US" smtClean="0"/>
              <a:t>6/10/2025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250914E-FA92-426B-B01A-6086E87B849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0311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12</a:t>
            </a:r>
          </a:p>
        </p:txBody>
      </p:sp>
      <p:sp>
        <p:nvSpPr>
          <p:cNvPr id="3" name="Subtitle 2"/>
          <p:cNvSpPr>
            <a:spLocks noGrp="1"/>
          </p:cNvSpPr>
          <p:nvPr>
            <p:ph type="subTitle" idx="1"/>
          </p:nvPr>
        </p:nvSpPr>
        <p:spPr/>
        <p:txBody>
          <a:bodyPr/>
          <a:lstStyle/>
          <a:p>
            <a:r>
              <a:rPr lang="en-US" dirty="0"/>
              <a:t>Sidra Khatoon</a:t>
            </a:r>
          </a:p>
        </p:txBody>
      </p:sp>
    </p:spTree>
    <p:extLst>
      <p:ext uri="{BB962C8B-B14F-4D97-AF65-F5344CB8AC3E}">
        <p14:creationId xmlns:p14="http://schemas.microsoft.com/office/powerpoint/2010/main" val="2524925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A346C-F734-A821-1D1A-160A2A47B4F3}"/>
              </a:ext>
            </a:extLst>
          </p:cNvPr>
          <p:cNvSpPr>
            <a:spLocks noGrp="1"/>
          </p:cNvSpPr>
          <p:nvPr>
            <p:ph type="title"/>
          </p:nvPr>
        </p:nvSpPr>
        <p:spPr/>
        <p:txBody>
          <a:bodyPr/>
          <a:lstStyle/>
          <a:p>
            <a:r>
              <a:rPr lang="en-US" dirty="0"/>
              <a:t>Testing and Debugging in Flutter</a:t>
            </a:r>
          </a:p>
        </p:txBody>
      </p:sp>
      <p:sp>
        <p:nvSpPr>
          <p:cNvPr id="3" name="Content Placeholder 2">
            <a:extLst>
              <a:ext uri="{FF2B5EF4-FFF2-40B4-BE49-F238E27FC236}">
                <a16:creationId xmlns:a16="http://schemas.microsoft.com/office/drawing/2014/main" id="{8B25544F-FBD2-FB9C-DE9A-976531E783D4}"/>
              </a:ext>
            </a:extLst>
          </p:cNvPr>
          <p:cNvSpPr>
            <a:spLocks noGrp="1"/>
          </p:cNvSpPr>
          <p:nvPr>
            <p:ph idx="1"/>
          </p:nvPr>
        </p:nvSpPr>
        <p:spPr/>
        <p:txBody>
          <a:bodyPr/>
          <a:lstStyle/>
          <a:p>
            <a:pPr>
              <a:buFont typeface="Wingdings" panose="05000000000000000000" pitchFamily="2" charset="2"/>
              <a:buChar char="§"/>
            </a:pPr>
            <a:r>
              <a:rPr lang="en-US" dirty="0"/>
              <a:t> Building a Flutter app is a creative and exciting process, but it’s not without its challenges.</a:t>
            </a:r>
          </a:p>
          <a:p>
            <a:pPr>
              <a:buFont typeface="Wingdings" panose="05000000000000000000" pitchFamily="2" charset="2"/>
              <a:buChar char="§"/>
            </a:pPr>
            <a:r>
              <a:rPr lang="en-US" dirty="0"/>
              <a:t> As your app grows in complexity, the chances of encountering bugs and unexpected issues increase.</a:t>
            </a:r>
          </a:p>
          <a:p>
            <a:pPr>
              <a:buFont typeface="Wingdings" panose="05000000000000000000" pitchFamily="2" charset="2"/>
              <a:buChar char="§"/>
            </a:pPr>
            <a:r>
              <a:rPr lang="en-US" dirty="0"/>
              <a:t> That’s where testing and debugging come into play.</a:t>
            </a:r>
          </a:p>
          <a:p>
            <a:pPr>
              <a:buFont typeface="Wingdings" panose="05000000000000000000" pitchFamily="2" charset="2"/>
              <a:buChar char="§"/>
            </a:pPr>
            <a:r>
              <a:rPr lang="en-US" dirty="0"/>
              <a:t> These processes are essential to ensure your Flutter masterpiece is flawless, reliable and delivers a seamless user experience.</a:t>
            </a:r>
          </a:p>
        </p:txBody>
      </p:sp>
    </p:spTree>
    <p:extLst>
      <p:ext uri="{BB962C8B-B14F-4D97-AF65-F5344CB8AC3E}">
        <p14:creationId xmlns:p14="http://schemas.microsoft.com/office/powerpoint/2010/main" val="1874404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FEA57-808A-0F28-9B0C-E8EEE46D682F}"/>
              </a:ext>
            </a:extLst>
          </p:cNvPr>
          <p:cNvSpPr>
            <a:spLocks noGrp="1"/>
          </p:cNvSpPr>
          <p:nvPr>
            <p:ph type="title"/>
          </p:nvPr>
        </p:nvSpPr>
        <p:spPr/>
        <p:txBody>
          <a:bodyPr/>
          <a:lstStyle/>
          <a:p>
            <a:r>
              <a:rPr lang="en-US" dirty="0"/>
              <a:t>Types of Testing in Flutter</a:t>
            </a:r>
          </a:p>
        </p:txBody>
      </p:sp>
      <p:sp>
        <p:nvSpPr>
          <p:cNvPr id="3" name="Content Placeholder 2">
            <a:extLst>
              <a:ext uri="{FF2B5EF4-FFF2-40B4-BE49-F238E27FC236}">
                <a16:creationId xmlns:a16="http://schemas.microsoft.com/office/drawing/2014/main" id="{50A355DD-848C-769D-295B-8DF1BF56FE94}"/>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 Flutter provides a robust framework for testing, allowing you to test various aspects of your app. Here are some key types of testing you should consider: </a:t>
            </a:r>
          </a:p>
          <a:p>
            <a:pPr>
              <a:buFont typeface="Wingdings" panose="05000000000000000000" pitchFamily="2" charset="2"/>
              <a:buChar char="§"/>
            </a:pPr>
            <a:r>
              <a:rPr lang="en-US" dirty="0"/>
              <a:t> </a:t>
            </a:r>
            <a:r>
              <a:rPr lang="en-US" b="1" dirty="0"/>
              <a:t>Unit Testing</a:t>
            </a:r>
            <a:r>
              <a:rPr lang="en-US" dirty="0"/>
              <a:t>: Unit testing involves testing individual components or functions in isolation to ensure they work as expected. In Flutter, the test package is commonly used for unit testing. You can write tests to check the behavior of functions, classes, and widgets independently.</a:t>
            </a:r>
          </a:p>
          <a:p>
            <a:pPr>
              <a:buFont typeface="Wingdings" panose="05000000000000000000" pitchFamily="2" charset="2"/>
              <a:buChar char="§"/>
            </a:pPr>
            <a:r>
              <a:rPr lang="en-US" dirty="0"/>
              <a:t> </a:t>
            </a:r>
            <a:r>
              <a:rPr lang="en-US" b="1" dirty="0"/>
              <a:t>Widget Testing: </a:t>
            </a:r>
            <a:r>
              <a:rPr lang="en-US" dirty="0"/>
              <a:t>Widget testing is focused on testing individual widgets or small widget trees to verify their visual and behavioral correctness. Flutter’s </a:t>
            </a:r>
            <a:r>
              <a:rPr lang="en-US" dirty="0" err="1"/>
              <a:t>flutter_test</a:t>
            </a:r>
            <a:r>
              <a:rPr lang="en-US" dirty="0"/>
              <a:t> package provides a widget testing framework that allows you to interact with widgets and make assertions about their state and appearance.</a:t>
            </a:r>
          </a:p>
          <a:p>
            <a:pPr>
              <a:buFont typeface="Wingdings" panose="05000000000000000000" pitchFamily="2" charset="2"/>
              <a:buChar char="§"/>
            </a:pPr>
            <a:r>
              <a:rPr lang="en-US" b="1" dirty="0">
                <a:solidFill>
                  <a:srgbClr val="242424"/>
                </a:solidFill>
              </a:rPr>
              <a:t> Integration Testing: </a:t>
            </a:r>
            <a:r>
              <a:rPr lang="en-US" dirty="0">
                <a:solidFill>
                  <a:srgbClr val="242424"/>
                </a:solidFill>
              </a:rPr>
              <a:t>Integration testing involves testing the interactions between various parts of your app, including widgets, navigation, and data flow. Flutter provides a powerful tool called “</a:t>
            </a:r>
            <a:r>
              <a:rPr lang="en-US" dirty="0" err="1">
                <a:solidFill>
                  <a:srgbClr val="242424"/>
                </a:solidFill>
              </a:rPr>
              <a:t>integration_test</a:t>
            </a:r>
            <a:r>
              <a:rPr lang="en-US" dirty="0">
                <a:solidFill>
                  <a:srgbClr val="242424"/>
                </a:solidFill>
              </a:rPr>
              <a:t>” for this purpose. You can write tests that simulate user interactions and verify that different parts of your app work together seamlessly.</a:t>
            </a:r>
            <a:endParaRPr lang="en-US" b="1" dirty="0">
              <a:solidFill>
                <a:srgbClr val="242424"/>
              </a:solidFill>
              <a:latin typeface="sohne"/>
            </a:endParaRPr>
          </a:p>
          <a:p>
            <a:pPr>
              <a:buFont typeface="Wingdings" panose="05000000000000000000" pitchFamily="2" charset="2"/>
              <a:buChar char="§"/>
            </a:pPr>
            <a:endParaRPr lang="en-US" dirty="0"/>
          </a:p>
        </p:txBody>
      </p:sp>
    </p:spTree>
    <p:extLst>
      <p:ext uri="{BB962C8B-B14F-4D97-AF65-F5344CB8AC3E}">
        <p14:creationId xmlns:p14="http://schemas.microsoft.com/office/powerpoint/2010/main" val="627387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22E-D5EF-089A-AFFB-63A558AE2323}"/>
              </a:ext>
            </a:extLst>
          </p:cNvPr>
          <p:cNvSpPr>
            <a:spLocks noGrp="1"/>
          </p:cNvSpPr>
          <p:nvPr>
            <p:ph type="title"/>
          </p:nvPr>
        </p:nvSpPr>
        <p:spPr/>
        <p:txBody>
          <a:bodyPr/>
          <a:lstStyle/>
          <a:p>
            <a:r>
              <a:rPr lang="en-US" dirty="0"/>
              <a:t>Debugging Your Flutter App</a:t>
            </a:r>
          </a:p>
        </p:txBody>
      </p:sp>
      <p:sp>
        <p:nvSpPr>
          <p:cNvPr id="3" name="Content Placeholder 2">
            <a:extLst>
              <a:ext uri="{FF2B5EF4-FFF2-40B4-BE49-F238E27FC236}">
                <a16:creationId xmlns:a16="http://schemas.microsoft.com/office/drawing/2014/main" id="{22C51956-3307-E30F-29E7-4629D32FDE33}"/>
              </a:ext>
            </a:extLst>
          </p:cNvPr>
          <p:cNvSpPr>
            <a:spLocks noGrp="1"/>
          </p:cNvSpPr>
          <p:nvPr>
            <p:ph idx="1"/>
          </p:nvPr>
        </p:nvSpPr>
        <p:spPr/>
        <p:txBody>
          <a:bodyPr>
            <a:normAutofit fontScale="92500"/>
          </a:bodyPr>
          <a:lstStyle/>
          <a:p>
            <a:pPr>
              <a:buFont typeface="Wingdings" panose="05000000000000000000" pitchFamily="2" charset="2"/>
              <a:buChar char="§"/>
            </a:pPr>
            <a:r>
              <a:rPr lang="en-US" dirty="0"/>
              <a:t> While testing helps you catch issues early in the development process, debugging is essential for identifying and fixing problems in your app. Flutter provides several debugging tools and techniques: </a:t>
            </a:r>
          </a:p>
          <a:p>
            <a:pPr>
              <a:buFont typeface="Wingdings" panose="05000000000000000000" pitchFamily="2" charset="2"/>
              <a:buChar char="§"/>
            </a:pPr>
            <a:r>
              <a:rPr lang="en-US" dirty="0"/>
              <a:t> </a:t>
            </a:r>
            <a:r>
              <a:rPr lang="en-US" b="1" dirty="0"/>
              <a:t>Logging:</a:t>
            </a:r>
            <a:r>
              <a:rPr lang="en-US" dirty="0"/>
              <a:t> Logging is a fundamental debugging technique. You can use the print() function to output messages to the console. Flutter also supports more advanced logging libraries like logger to organize and manage your logs effectively.</a:t>
            </a:r>
          </a:p>
          <a:p>
            <a:pPr>
              <a:buFont typeface="Wingdings" panose="05000000000000000000" pitchFamily="2" charset="2"/>
              <a:buChar char="§"/>
            </a:pPr>
            <a:r>
              <a:rPr lang="en-US" dirty="0"/>
              <a:t> </a:t>
            </a:r>
            <a:r>
              <a:rPr lang="en-US" b="1" dirty="0"/>
              <a:t>Debugging Tools:</a:t>
            </a:r>
            <a:r>
              <a:rPr lang="en-US" dirty="0"/>
              <a:t> Flutter offers a set of debugging tools, including the </a:t>
            </a:r>
            <a:r>
              <a:rPr lang="en-US" dirty="0" err="1"/>
              <a:t>DevTools</a:t>
            </a:r>
            <a:r>
              <a:rPr lang="en-US" dirty="0"/>
              <a:t> suite, which provides insights into your app’s performance, state management, and widget tree. </a:t>
            </a:r>
            <a:r>
              <a:rPr lang="en-US" dirty="0" err="1"/>
              <a:t>DevTools</a:t>
            </a:r>
            <a:r>
              <a:rPr lang="en-US" dirty="0"/>
              <a:t> also allows you to inspect the widget hierarchy, view network requests, and analyze app performance.</a:t>
            </a:r>
          </a:p>
          <a:p>
            <a:pPr>
              <a:buFont typeface="Wingdings" panose="05000000000000000000" pitchFamily="2" charset="2"/>
              <a:buChar char="§"/>
            </a:pPr>
            <a:r>
              <a:rPr lang="en-US" dirty="0"/>
              <a:t> </a:t>
            </a:r>
            <a:r>
              <a:rPr lang="en-US" b="1" dirty="0">
                <a:solidFill>
                  <a:srgbClr val="242424"/>
                </a:solidFill>
              </a:rPr>
              <a:t>Breakpoints:  </a:t>
            </a:r>
            <a:r>
              <a:rPr lang="en-US" dirty="0">
                <a:solidFill>
                  <a:srgbClr val="242424"/>
                </a:solidFill>
              </a:rPr>
              <a:t>You can set breakpoints in your code using your preferred integrated development environment (IDE), such as Visual Studio Code or Android Studio. When your app hits a breakpoint, it pauses execution, allowing you to inspect variables and step through the code to identify issues.</a:t>
            </a:r>
            <a:endParaRPr lang="en-US" dirty="0"/>
          </a:p>
        </p:txBody>
      </p:sp>
    </p:spTree>
    <p:extLst>
      <p:ext uri="{BB962C8B-B14F-4D97-AF65-F5344CB8AC3E}">
        <p14:creationId xmlns:p14="http://schemas.microsoft.com/office/powerpoint/2010/main" val="1006999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BC9C1-1A75-84A0-7BD9-6D3142C4D5DE}"/>
              </a:ext>
            </a:extLst>
          </p:cNvPr>
          <p:cNvSpPr>
            <a:spLocks noGrp="1"/>
          </p:cNvSpPr>
          <p:nvPr>
            <p:ph type="title"/>
          </p:nvPr>
        </p:nvSpPr>
        <p:spPr/>
        <p:txBody>
          <a:bodyPr/>
          <a:lstStyle/>
          <a:p>
            <a:r>
              <a:rPr lang="en-US" dirty="0"/>
              <a:t>Best Practices in Testing and Debugging</a:t>
            </a:r>
          </a:p>
        </p:txBody>
      </p:sp>
      <p:sp>
        <p:nvSpPr>
          <p:cNvPr id="3" name="Content Placeholder 2">
            <a:extLst>
              <a:ext uri="{FF2B5EF4-FFF2-40B4-BE49-F238E27FC236}">
                <a16:creationId xmlns:a16="http://schemas.microsoft.com/office/drawing/2014/main" id="{5A31A2B8-54E1-F248-15C4-1293A5E56894}"/>
              </a:ext>
            </a:extLst>
          </p:cNvPr>
          <p:cNvSpPr>
            <a:spLocks noGrp="1"/>
          </p:cNvSpPr>
          <p:nvPr>
            <p:ph idx="1"/>
          </p:nvPr>
        </p:nvSpPr>
        <p:spPr/>
        <p:txBody>
          <a:bodyPr>
            <a:normAutofit/>
          </a:bodyPr>
          <a:lstStyle/>
          <a:p>
            <a:pPr marL="0" indent="0">
              <a:buNone/>
            </a:pPr>
            <a:r>
              <a:rPr lang="en-US" dirty="0"/>
              <a:t>To ensure effective testing and debugging in Flutter, consider the following best practices:</a:t>
            </a:r>
          </a:p>
          <a:p>
            <a:pPr>
              <a:buFont typeface="Wingdings" panose="05000000000000000000" pitchFamily="2" charset="2"/>
              <a:buChar char="§"/>
            </a:pPr>
            <a:r>
              <a:rPr lang="en-US" dirty="0"/>
              <a:t> </a:t>
            </a:r>
            <a:r>
              <a:rPr lang="en-US" b="1" dirty="0"/>
              <a:t>Test Early and Often: </a:t>
            </a:r>
            <a:r>
              <a:rPr lang="en-US" dirty="0"/>
              <a:t>Begin testing your app as early as possible in the development process to catch issues before they accumulate.</a:t>
            </a:r>
          </a:p>
          <a:p>
            <a:pPr>
              <a:buFont typeface="Wingdings" panose="05000000000000000000" pitchFamily="2" charset="2"/>
              <a:buChar char="§"/>
            </a:pPr>
            <a:r>
              <a:rPr lang="en-US" dirty="0"/>
              <a:t> </a:t>
            </a:r>
            <a:r>
              <a:rPr lang="en-US" b="1" dirty="0"/>
              <a:t>Automate Testing: </a:t>
            </a:r>
            <a:r>
              <a:rPr lang="en-US" dirty="0"/>
              <a:t>Automate your tests to run them consistently and efficiently. Continuous integration (CI) tools like Travis CI or GitHub Actions can help with this.</a:t>
            </a:r>
          </a:p>
          <a:p>
            <a:pPr>
              <a:buFont typeface="Wingdings" panose="05000000000000000000" pitchFamily="2" charset="2"/>
              <a:buChar char="§"/>
            </a:pPr>
            <a:r>
              <a:rPr lang="en-US" dirty="0"/>
              <a:t> </a:t>
            </a:r>
            <a:r>
              <a:rPr lang="en-US" b="1" dirty="0"/>
              <a:t>Use Debugging Tools Wisely: </a:t>
            </a:r>
            <a:r>
              <a:rPr lang="en-US" dirty="0"/>
              <a:t>Familiarize yourself with Flutter’s debugging tools and use them proactively to identify and resolve issues.</a:t>
            </a:r>
          </a:p>
          <a:p>
            <a:pPr>
              <a:buFont typeface="Wingdings" panose="05000000000000000000" pitchFamily="2" charset="2"/>
              <a:buChar char="§"/>
            </a:pPr>
            <a:r>
              <a:rPr lang="en-US" dirty="0"/>
              <a:t> </a:t>
            </a:r>
            <a:r>
              <a:rPr lang="en-US" b="1" dirty="0"/>
              <a:t>Mock Dependencies: </a:t>
            </a:r>
            <a:r>
              <a:rPr lang="en-US" dirty="0"/>
              <a:t>When writing tests, use mocking libraries like </a:t>
            </a:r>
            <a:r>
              <a:rPr lang="en-US" dirty="0" err="1"/>
              <a:t>mockito</a:t>
            </a:r>
            <a:r>
              <a:rPr lang="en-US" dirty="0"/>
              <a:t> to simulate external dependencies, such as APIs or databases, to isolate the code you're testing.</a:t>
            </a:r>
          </a:p>
          <a:p>
            <a:pPr>
              <a:buFont typeface="Wingdings" panose="05000000000000000000" pitchFamily="2" charset="2"/>
              <a:buChar char="§"/>
            </a:pPr>
            <a:r>
              <a:rPr lang="en-US" dirty="0"/>
              <a:t> </a:t>
            </a:r>
            <a:r>
              <a:rPr lang="en-US" b="1" dirty="0"/>
              <a:t>Code Review: </a:t>
            </a:r>
            <a:r>
              <a:rPr lang="en-US" dirty="0"/>
              <a:t>Collaborate with team members and conduct code reviews to catch issues early in the development process.</a:t>
            </a:r>
          </a:p>
        </p:txBody>
      </p:sp>
    </p:spTree>
    <p:extLst>
      <p:ext uri="{BB962C8B-B14F-4D97-AF65-F5344CB8AC3E}">
        <p14:creationId xmlns:p14="http://schemas.microsoft.com/office/powerpoint/2010/main" val="339861764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452</TotalTime>
  <Words>607</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Calibri Light</vt:lpstr>
      <vt:lpstr>sohne</vt:lpstr>
      <vt:lpstr>Wingdings</vt:lpstr>
      <vt:lpstr>Retrospect</vt:lpstr>
      <vt:lpstr>Lecture 12</vt:lpstr>
      <vt:lpstr>Testing and Debugging in Flutter</vt:lpstr>
      <vt:lpstr>Types of Testing in Flutter</vt:lpstr>
      <vt:lpstr>Debugging Your Flutter App</vt:lpstr>
      <vt:lpstr>Best Practices in Testing and Debugging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7</dc:title>
  <dc:creator>Sidra Khatoon</dc:creator>
  <cp:lastModifiedBy>Sidra Khatoon</cp:lastModifiedBy>
  <cp:revision>29</cp:revision>
  <dcterms:created xsi:type="dcterms:W3CDTF">2024-11-12T04:35:10Z</dcterms:created>
  <dcterms:modified xsi:type="dcterms:W3CDTF">2025-06-09T19:25:23Z</dcterms:modified>
</cp:coreProperties>
</file>